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Default Extension="jpg" ContentType="image/jpg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332739"/>
            <a:ext cx="103581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199"/>
                </a:lnTo>
                <a:lnTo>
                  <a:pt x="12192000" y="4571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7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  <a:lnTo>
                  <a:pt x="12192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1547" y="1736343"/>
            <a:ext cx="10548904" cy="2933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916939" y="6463246"/>
            <a:ext cx="1519555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457178" y="6463246"/>
            <a:ext cx="1817370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315045" y="6466294"/>
            <a:ext cx="1587500" cy="335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Relationship Id="rId4" Type="http://schemas.openxmlformats.org/officeDocument/2006/relationships/image" Target="../media/image116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Relationship Id="rId4" Type="http://schemas.openxmlformats.org/officeDocument/2006/relationships/image" Target="../media/image116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9.png"/><Relationship Id="rId4" Type="http://schemas.openxmlformats.org/officeDocument/2006/relationships/image" Target="../media/image118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AP@0.5" TargetMode="Externa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AP@0.5" TargetMode="External"/><Relationship Id="rId3" Type="http://schemas.openxmlformats.org/officeDocument/2006/relationships/hyperlink" Target="mailto:mAP@0.55" TargetMode="External"/><Relationship Id="rId4" Type="http://schemas.openxmlformats.org/officeDocument/2006/relationships/hyperlink" Target="mailto:mAP@0.60" TargetMode="External"/><Relationship Id="rId5" Type="http://schemas.openxmlformats.org/officeDocument/2006/relationships/hyperlink" Target="mailto:mAP@0.95" TargetMode="Externa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2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38.png"/><Relationship Id="rId4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52.png"/><Relationship Id="rId7" Type="http://schemas.openxmlformats.org/officeDocument/2006/relationships/image" Target="../media/image4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38.png"/><Relationship Id="rId4" Type="http://schemas.openxmlformats.org/officeDocument/2006/relationships/image" Target="../media/image57.png"/><Relationship Id="rId5" Type="http://schemas.openxmlformats.org/officeDocument/2006/relationships/image" Target="../media/image40.png"/><Relationship Id="rId6" Type="http://schemas.openxmlformats.org/officeDocument/2006/relationships/image" Target="../media/image58.png"/><Relationship Id="rId7" Type="http://schemas.openxmlformats.org/officeDocument/2006/relationships/image" Target="../media/image42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5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38.png"/><Relationship Id="rId4" Type="http://schemas.openxmlformats.org/officeDocument/2006/relationships/image" Target="../media/image62.png"/><Relationship Id="rId5" Type="http://schemas.openxmlformats.org/officeDocument/2006/relationships/image" Target="../media/image40.png"/><Relationship Id="rId6" Type="http://schemas.openxmlformats.org/officeDocument/2006/relationships/image" Target="../media/image63.png"/><Relationship Id="rId7" Type="http://schemas.openxmlformats.org/officeDocument/2006/relationships/image" Target="../media/image42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55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38.png"/><Relationship Id="rId4" Type="http://schemas.openxmlformats.org/officeDocument/2006/relationships/image" Target="../media/image67.png"/><Relationship Id="rId5" Type="http://schemas.openxmlformats.org/officeDocument/2006/relationships/image" Target="../media/image40.png"/><Relationship Id="rId6" Type="http://schemas.openxmlformats.org/officeDocument/2006/relationships/image" Target="../media/image68.png"/><Relationship Id="rId7" Type="http://schemas.openxmlformats.org/officeDocument/2006/relationships/image" Target="../media/image42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55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38.png"/><Relationship Id="rId4" Type="http://schemas.openxmlformats.org/officeDocument/2006/relationships/image" Target="../media/image72.png"/><Relationship Id="rId5" Type="http://schemas.openxmlformats.org/officeDocument/2006/relationships/image" Target="../media/image40.png"/><Relationship Id="rId6" Type="http://schemas.openxmlformats.org/officeDocument/2006/relationships/image" Target="../media/image73.png"/><Relationship Id="rId7" Type="http://schemas.openxmlformats.org/officeDocument/2006/relationships/image" Target="../media/image42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55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76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55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9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2531" y="2383028"/>
            <a:ext cx="5207000" cy="176593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 marR="5080" indent="871855">
              <a:lnSpc>
                <a:spcPts val="6500"/>
              </a:lnSpc>
              <a:spcBef>
                <a:spcPts val="900"/>
              </a:spcBef>
            </a:pPr>
            <a:r>
              <a:rPr dirty="0" sz="6000" spc="-20"/>
              <a:t>Lecture </a:t>
            </a:r>
            <a:r>
              <a:rPr dirty="0" sz="6000" spc="-5"/>
              <a:t>15:  Object</a:t>
            </a:r>
            <a:r>
              <a:rPr dirty="0" sz="6000" spc="-75"/>
              <a:t> </a:t>
            </a:r>
            <a:r>
              <a:rPr dirty="0" sz="6000" spc="-15"/>
              <a:t>Detection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2557272"/>
            <a:ext cx="1743456" cy="150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9592" y="2852927"/>
            <a:ext cx="2734056" cy="89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686" y="4289004"/>
            <a:ext cx="444500" cy="12700"/>
          </a:xfrm>
          <a:custGeom>
            <a:avLst/>
            <a:gdLst/>
            <a:ahLst/>
            <a:cxnLst/>
            <a:rect l="l" t="t" r="r" b="b"/>
            <a:pathLst>
              <a:path w="444500" h="12700">
                <a:moveTo>
                  <a:pt x="444500" y="0"/>
                </a:moveTo>
                <a:lnTo>
                  <a:pt x="0" y="0"/>
                </a:lnTo>
                <a:lnTo>
                  <a:pt x="0" y="12700"/>
                </a:lnTo>
                <a:lnTo>
                  <a:pt x="444500" y="12700"/>
                </a:lnTo>
                <a:lnTo>
                  <a:pt x="4445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This image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7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9786" y="4289004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700" y="0"/>
                </a:moveTo>
                <a:lnTo>
                  <a:pt x="0" y="0"/>
                </a:lnTo>
                <a:lnTo>
                  <a:pt x="0" y="12700"/>
                </a:lnTo>
                <a:lnTo>
                  <a:pt x="774700" y="12700"/>
                </a:lnTo>
                <a:lnTo>
                  <a:pt x="7747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26646" y="1710117"/>
            <a:ext cx="3570604" cy="3097530"/>
            <a:chOff x="4626646" y="1710117"/>
            <a:chExt cx="3570604" cy="3097530"/>
          </a:xfrm>
        </p:grpSpPr>
        <p:sp>
          <p:nvSpPr>
            <p:cNvPr id="3" name="object 3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48199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3583201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173708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320782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277520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00FF00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82801" y="55032"/>
            <a:ext cx="6764020" cy="181419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2285"/>
              </a:spcBef>
            </a:pPr>
            <a:r>
              <a:rPr dirty="0" sz="4000" spc="-15" b="0">
                <a:latin typeface="Calibri Light"/>
                <a:cs typeface="Calibri Light"/>
              </a:rPr>
              <a:t>Region </a:t>
            </a:r>
            <a:r>
              <a:rPr dirty="0" sz="4000" spc="-20" b="0">
                <a:latin typeface="Calibri Light"/>
                <a:cs typeface="Calibri Light"/>
              </a:rPr>
              <a:t>Proposal </a:t>
            </a:r>
            <a:r>
              <a:rPr dirty="0" sz="4000" spc="-15" b="0">
                <a:latin typeface="Calibri Light"/>
                <a:cs typeface="Calibri Light"/>
              </a:rPr>
              <a:t>Network </a:t>
            </a:r>
            <a:r>
              <a:rPr dirty="0" sz="4000" spc="-5" b="0">
                <a:latin typeface="Calibri Light"/>
                <a:cs typeface="Calibri Light"/>
              </a:rPr>
              <a:t>(RPN)</a:t>
            </a:r>
            <a:endParaRPr sz="4000">
              <a:latin typeface="Calibri Light"/>
              <a:cs typeface="Calibri Light"/>
            </a:endParaRPr>
          </a:p>
          <a:p>
            <a:pPr marL="12700" marR="2887345">
              <a:lnSpc>
                <a:spcPct val="100800"/>
              </a:lnSpc>
              <a:spcBef>
                <a:spcPts val="129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 get  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3703236" y="2483471"/>
            <a:ext cx="718185" cy="1811020"/>
            <a:chOff x="3703236" y="2483471"/>
            <a:chExt cx="718185" cy="1811020"/>
          </a:xfrm>
        </p:grpSpPr>
        <p:sp>
          <p:nvSpPr>
            <p:cNvPr id="26" name="object 26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8058959" y="168147"/>
            <a:ext cx="3684904" cy="13030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800" spc="-5" b="0">
                <a:latin typeface="Calibri"/>
                <a:cs typeface="Calibri"/>
              </a:rPr>
              <a:t>Imagine an anchor </a:t>
            </a:r>
            <a:r>
              <a:rPr dirty="0" sz="2800" spc="-20" b="0">
                <a:latin typeface="Calibri"/>
                <a:cs typeface="Calibri"/>
              </a:rPr>
              <a:t>box</a:t>
            </a:r>
            <a:r>
              <a:rPr dirty="0" sz="2800" spc="-50" b="0">
                <a:latin typeface="Calibri"/>
                <a:cs typeface="Calibri"/>
              </a:rPr>
              <a:t> </a:t>
            </a:r>
            <a:r>
              <a:rPr dirty="0" sz="2800" spc="-5" b="0">
                <a:latin typeface="Calibri"/>
                <a:cs typeface="Calibri"/>
              </a:rPr>
              <a:t>of  </a:t>
            </a:r>
            <a:r>
              <a:rPr dirty="0" sz="2800" spc="-20" b="0">
                <a:latin typeface="Calibri"/>
                <a:cs typeface="Calibri"/>
              </a:rPr>
              <a:t>fixed size </a:t>
            </a:r>
            <a:r>
              <a:rPr dirty="0" sz="2800" spc="-15" b="0">
                <a:latin typeface="Calibri"/>
                <a:cs typeface="Calibri"/>
              </a:rPr>
              <a:t>at </a:t>
            </a:r>
            <a:r>
              <a:rPr dirty="0" sz="2800" spc="-5" b="0">
                <a:latin typeface="Calibri"/>
                <a:cs typeface="Calibri"/>
              </a:rPr>
              <a:t>each </a:t>
            </a:r>
            <a:r>
              <a:rPr dirty="0" sz="2800" spc="-10" b="0">
                <a:latin typeface="Calibri"/>
                <a:cs typeface="Calibri"/>
              </a:rPr>
              <a:t>point in  </a:t>
            </a:r>
            <a:r>
              <a:rPr dirty="0" sz="2800" b="0">
                <a:latin typeface="Calibri"/>
                <a:cs typeface="Calibri"/>
              </a:rPr>
              <a:t>the </a:t>
            </a:r>
            <a:r>
              <a:rPr dirty="0" sz="2800" spc="-25" b="0">
                <a:latin typeface="Calibri"/>
                <a:cs typeface="Calibri"/>
              </a:rPr>
              <a:t>feature </a:t>
            </a:r>
            <a:r>
              <a:rPr dirty="0" sz="2800" spc="-5" b="0">
                <a:latin typeface="Calibri"/>
                <a:cs typeface="Calibri"/>
              </a:rPr>
              <a:t>map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983803" y="2160015"/>
            <a:ext cx="1956435" cy="2199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86055" marR="17907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Anchor </a:t>
            </a:r>
            <a:r>
              <a:rPr dirty="0" sz="2500">
                <a:latin typeface="Calibri"/>
                <a:cs typeface="Calibri"/>
              </a:rPr>
              <a:t>is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  object?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500">
                <a:latin typeface="Calibri"/>
                <a:cs typeface="Calibri"/>
              </a:rPr>
              <a:t>1 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4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  <a:p>
            <a:pPr algn="ctr" marL="12700" marR="5080">
              <a:lnSpc>
                <a:spcPct val="100000"/>
              </a:lnSpc>
              <a:spcBef>
                <a:spcPts val="2110"/>
              </a:spcBef>
            </a:pPr>
            <a:r>
              <a:rPr dirty="0" sz="2500" spc="-25">
                <a:latin typeface="Calibri"/>
                <a:cs typeface="Calibri"/>
              </a:rPr>
              <a:t>Box</a:t>
            </a:r>
            <a:r>
              <a:rPr dirty="0" sz="2500" spc="-10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transforms  </a:t>
            </a:r>
            <a:r>
              <a:rPr dirty="0" sz="2500">
                <a:latin typeface="Calibri"/>
                <a:cs typeface="Calibri"/>
              </a:rPr>
              <a:t>4 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9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02709" y="2462354"/>
            <a:ext cx="1324610" cy="1811020"/>
            <a:chOff x="8602709" y="2462354"/>
            <a:chExt cx="1324610" cy="1811020"/>
          </a:xfrm>
        </p:grpSpPr>
        <p:sp>
          <p:nvSpPr>
            <p:cNvPr id="34" name="object 34"/>
            <p:cNvSpPr/>
            <p:nvPr/>
          </p:nvSpPr>
          <p:spPr>
            <a:xfrm>
              <a:off x="9360232" y="2820107"/>
              <a:ext cx="567055" cy="76200"/>
            </a:xfrm>
            <a:custGeom>
              <a:avLst/>
              <a:gdLst/>
              <a:ahLst/>
              <a:cxnLst/>
              <a:rect l="l" t="t" r="r" b="b"/>
              <a:pathLst>
                <a:path w="567054" h="76200">
                  <a:moveTo>
                    <a:pt x="490452" y="0"/>
                  </a:moveTo>
                  <a:lnTo>
                    <a:pt x="490452" y="76200"/>
                  </a:lnTo>
                  <a:lnTo>
                    <a:pt x="547602" y="47625"/>
                  </a:lnTo>
                  <a:lnTo>
                    <a:pt x="503152" y="47625"/>
                  </a:lnTo>
                  <a:lnTo>
                    <a:pt x="503152" y="28575"/>
                  </a:lnTo>
                  <a:lnTo>
                    <a:pt x="547602" y="28575"/>
                  </a:lnTo>
                  <a:lnTo>
                    <a:pt x="490452" y="0"/>
                  </a:lnTo>
                  <a:close/>
                </a:path>
                <a:path w="567054" h="76200">
                  <a:moveTo>
                    <a:pt x="490452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490452" y="47625"/>
                  </a:lnTo>
                  <a:lnTo>
                    <a:pt x="490452" y="28575"/>
                  </a:lnTo>
                  <a:close/>
                </a:path>
                <a:path w="567054" h="76200">
                  <a:moveTo>
                    <a:pt x="547602" y="28575"/>
                  </a:moveTo>
                  <a:lnTo>
                    <a:pt x="503152" y="28575"/>
                  </a:lnTo>
                  <a:lnTo>
                    <a:pt x="503152" y="47625"/>
                  </a:lnTo>
                  <a:lnTo>
                    <a:pt x="547602" y="47625"/>
                  </a:lnTo>
                  <a:lnTo>
                    <a:pt x="566652" y="38100"/>
                  </a:lnTo>
                  <a:lnTo>
                    <a:pt x="547602" y="28575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607471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0" y="1801130"/>
                  </a:lnTo>
                  <a:lnTo>
                    <a:pt x="708615" y="1623978"/>
                  </a:lnTo>
                  <a:lnTo>
                    <a:pt x="708615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607472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8635434" y="4877816"/>
            <a:ext cx="3409950" cy="99186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>
              <a:lnSpc>
                <a:spcPct val="101000"/>
              </a:lnSpc>
              <a:spcBef>
                <a:spcPts val="75"/>
              </a:spcBef>
            </a:pPr>
            <a:r>
              <a:rPr dirty="0" sz="2100" spc="-5">
                <a:latin typeface="Calibri"/>
                <a:cs typeface="Calibri"/>
              </a:rPr>
              <a:t>For </a:t>
            </a:r>
            <a:r>
              <a:rPr dirty="0" sz="2100" spc="5">
                <a:latin typeface="Calibri"/>
                <a:cs typeface="Calibri"/>
              </a:rPr>
              <a:t>positive </a:t>
            </a:r>
            <a:r>
              <a:rPr dirty="0" sz="2100" spc="-5">
                <a:latin typeface="Calibri"/>
                <a:cs typeface="Calibri"/>
              </a:rPr>
              <a:t>boxes, </a:t>
            </a:r>
            <a:r>
              <a:rPr dirty="0" sz="2100" spc="5">
                <a:latin typeface="Calibri"/>
                <a:cs typeface="Calibri"/>
              </a:rPr>
              <a:t>also predict  </a:t>
            </a:r>
            <a:r>
              <a:rPr dirty="0" sz="2100">
                <a:latin typeface="Calibri"/>
                <a:cs typeface="Calibri"/>
              </a:rPr>
              <a:t>a </a:t>
            </a:r>
            <a:r>
              <a:rPr dirty="0" sz="2100" spc="-5">
                <a:latin typeface="Calibri"/>
                <a:cs typeface="Calibri"/>
              </a:rPr>
              <a:t>box transform </a:t>
            </a:r>
            <a:r>
              <a:rPr dirty="0" sz="2100" spc="-10">
                <a:latin typeface="Calibri"/>
                <a:cs typeface="Calibri"/>
              </a:rPr>
              <a:t>to </a:t>
            </a:r>
            <a:r>
              <a:rPr dirty="0" sz="2100">
                <a:latin typeface="Calibri"/>
                <a:cs typeface="Calibri"/>
              </a:rPr>
              <a:t>regress  </a:t>
            </a:r>
            <a:r>
              <a:rPr dirty="0" sz="2100" spc="-5">
                <a:latin typeface="Calibri"/>
                <a:cs typeface="Calibri"/>
              </a:rPr>
              <a:t>from </a:t>
            </a:r>
            <a:r>
              <a:rPr dirty="0" sz="2100" spc="10" b="1">
                <a:solidFill>
                  <a:srgbClr val="70AD47"/>
                </a:solidFill>
                <a:latin typeface="Calibri"/>
                <a:cs typeface="Calibri"/>
              </a:rPr>
              <a:t>anchor </a:t>
            </a:r>
            <a:r>
              <a:rPr dirty="0" sz="2100" spc="-5" b="1">
                <a:solidFill>
                  <a:srgbClr val="70AD47"/>
                </a:solidFill>
                <a:latin typeface="Calibri"/>
                <a:cs typeface="Calibri"/>
              </a:rPr>
              <a:t>box </a:t>
            </a:r>
            <a:r>
              <a:rPr dirty="0" sz="2100" spc="-10">
                <a:latin typeface="Calibri"/>
                <a:cs typeface="Calibri"/>
              </a:rPr>
              <a:t>to </a:t>
            </a:r>
            <a:r>
              <a:rPr dirty="0" sz="2100" spc="10" b="1">
                <a:solidFill>
                  <a:srgbClr val="FFC000"/>
                </a:solidFill>
                <a:latin typeface="Calibri"/>
                <a:cs typeface="Calibri"/>
              </a:rPr>
              <a:t>object</a:t>
            </a:r>
            <a:r>
              <a:rPr dirty="0" sz="2100" spc="95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FFC000"/>
                </a:solidFill>
                <a:latin typeface="Calibri"/>
                <a:cs typeface="Calibri"/>
              </a:rPr>
              <a:t>box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51910" y="3138932"/>
            <a:ext cx="640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47624"/>
                </a:moveTo>
                <a:lnTo>
                  <a:pt x="490452" y="76200"/>
                </a:lnTo>
                <a:lnTo>
                  <a:pt x="547602" y="47625"/>
                </a:lnTo>
                <a:lnTo>
                  <a:pt x="490452" y="47624"/>
                </a:lnTo>
                <a:close/>
              </a:path>
              <a:path w="567054" h="76200">
                <a:moveTo>
                  <a:pt x="490452" y="28574"/>
                </a:moveTo>
                <a:lnTo>
                  <a:pt x="490452" y="47624"/>
                </a:lnTo>
                <a:lnTo>
                  <a:pt x="503152" y="47625"/>
                </a:lnTo>
                <a:lnTo>
                  <a:pt x="503152" y="28575"/>
                </a:lnTo>
                <a:lnTo>
                  <a:pt x="490452" y="28574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4"/>
                </a:lnTo>
                <a:lnTo>
                  <a:pt x="503152" y="28575"/>
                </a:lnTo>
                <a:lnTo>
                  <a:pt x="503152" y="47625"/>
                </a:lnTo>
                <a:lnTo>
                  <a:pt x="547604" y="47623"/>
                </a:lnTo>
                <a:lnTo>
                  <a:pt x="566652" y="38100"/>
                </a:lnTo>
                <a:lnTo>
                  <a:pt x="490452" y="0"/>
                </a:lnTo>
                <a:close/>
              </a:path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4"/>
                </a:lnTo>
                <a:lnTo>
                  <a:pt x="49045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07747" y="2506306"/>
            <a:ext cx="2573655" cy="1830070"/>
          </a:xfrm>
          <a:custGeom>
            <a:avLst/>
            <a:gdLst/>
            <a:ahLst/>
            <a:cxnLst/>
            <a:rect l="l" t="t" r="r" b="b"/>
            <a:pathLst>
              <a:path w="2573654" h="1830070">
                <a:moveTo>
                  <a:pt x="0" y="0"/>
                </a:moveTo>
                <a:lnTo>
                  <a:pt x="2573330" y="0"/>
                </a:lnTo>
                <a:lnTo>
                  <a:pt x="2573330" y="1829523"/>
                </a:lnTo>
                <a:lnTo>
                  <a:pt x="0" y="182952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4293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Region </a:t>
            </a:r>
            <a:r>
              <a:rPr dirty="0" spc="-20"/>
              <a:t>Proposal </a:t>
            </a:r>
            <a:r>
              <a:rPr dirty="0" spc="-15"/>
              <a:t>Network </a:t>
            </a:r>
            <a:r>
              <a:rPr dirty="0" spc="-5"/>
              <a:t>(RPN)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86117" y="1710117"/>
            <a:ext cx="3796029" cy="3298825"/>
            <a:chOff x="4586117" y="1710117"/>
            <a:chExt cx="3796029" cy="3298825"/>
          </a:xfrm>
        </p:grpSpPr>
        <p:sp>
          <p:nvSpPr>
            <p:cNvPr id="4" name="object 4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48200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72828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583201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173708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20783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77521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00630" y="2841089"/>
              <a:ext cx="1166495" cy="1080135"/>
            </a:xfrm>
            <a:custGeom>
              <a:avLst/>
              <a:gdLst/>
              <a:ahLst/>
              <a:cxnLst/>
              <a:rect l="l" t="t" r="r" b="b"/>
              <a:pathLst>
                <a:path w="1166495" h="1080135">
                  <a:moveTo>
                    <a:pt x="0" y="0"/>
                  </a:moveTo>
                  <a:lnTo>
                    <a:pt x="1166496" y="0"/>
                  </a:lnTo>
                  <a:lnTo>
                    <a:pt x="1166496" y="1080119"/>
                  </a:lnTo>
                  <a:lnTo>
                    <a:pt x="0" y="10801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94706" y="1772960"/>
              <a:ext cx="1778635" cy="3216910"/>
            </a:xfrm>
            <a:custGeom>
              <a:avLst/>
              <a:gdLst/>
              <a:ahLst/>
              <a:cxnLst/>
              <a:rect l="l" t="t" r="r" b="b"/>
              <a:pathLst>
                <a:path w="1778634" h="3216910">
                  <a:moveTo>
                    <a:pt x="0" y="0"/>
                  </a:moveTo>
                  <a:lnTo>
                    <a:pt x="1778337" y="0"/>
                  </a:lnTo>
                  <a:lnTo>
                    <a:pt x="1778337" y="3216362"/>
                  </a:lnTo>
                  <a:lnTo>
                    <a:pt x="0" y="321636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05167" y="2561958"/>
              <a:ext cx="3757929" cy="1638935"/>
            </a:xfrm>
            <a:custGeom>
              <a:avLst/>
              <a:gdLst/>
              <a:ahLst/>
              <a:cxnLst/>
              <a:rect l="l" t="t" r="r" b="b"/>
              <a:pathLst>
                <a:path w="3757929" h="1638935">
                  <a:moveTo>
                    <a:pt x="0" y="0"/>
                  </a:moveTo>
                  <a:lnTo>
                    <a:pt x="3757421" y="0"/>
                  </a:lnTo>
                  <a:lnTo>
                    <a:pt x="3757421" y="1638373"/>
                  </a:lnTo>
                  <a:lnTo>
                    <a:pt x="0" y="163837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3703236" y="2483471"/>
            <a:ext cx="718185" cy="1811020"/>
            <a:chOff x="3703236" y="2483471"/>
            <a:chExt cx="718185" cy="1811020"/>
          </a:xfrm>
        </p:grpSpPr>
        <p:sp>
          <p:nvSpPr>
            <p:cNvPr id="29" name="object 29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48444" y="124459"/>
            <a:ext cx="3461385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127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solidFill>
                  <a:srgbClr val="C00000"/>
                </a:solidFill>
                <a:latin typeface="Calibri"/>
                <a:cs typeface="Calibri"/>
              </a:rPr>
              <a:t>Problem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Anchor </a:t>
            </a:r>
            <a:r>
              <a:rPr dirty="0" sz="2400" spc="-20">
                <a:solidFill>
                  <a:srgbClr val="C00000"/>
                </a:solidFill>
                <a:latin typeface="Calibri"/>
                <a:cs typeface="Calibri"/>
              </a:rPr>
              <a:t>box may  have 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dirty="0" sz="2400" spc="-10">
                <a:solidFill>
                  <a:srgbClr val="C00000"/>
                </a:solidFill>
                <a:latin typeface="Calibri"/>
                <a:cs typeface="Calibri"/>
              </a:rPr>
              <a:t>wrong </a:t>
            </a:r>
            <a:r>
              <a:rPr dirty="0" sz="2400" spc="-20">
                <a:solidFill>
                  <a:srgbClr val="C00000"/>
                </a:solidFill>
                <a:latin typeface="Calibri"/>
                <a:cs typeface="Calibri"/>
              </a:rPr>
              <a:t>size 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dirty="0" sz="24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shape 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Solution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: Use </a:t>
            </a:r>
            <a:r>
              <a:rPr dirty="0" sz="2400" b="1">
                <a:solidFill>
                  <a:srgbClr val="70AD47"/>
                </a:solidFill>
                <a:latin typeface="Calibri"/>
                <a:cs typeface="Calibri"/>
              </a:rPr>
              <a:t>K </a:t>
            </a:r>
            <a:r>
              <a:rPr dirty="0" sz="2400" spc="-15">
                <a:solidFill>
                  <a:srgbClr val="70AD47"/>
                </a:solidFill>
                <a:latin typeface="Calibri"/>
                <a:cs typeface="Calibri"/>
              </a:rPr>
              <a:t>different  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anchor </a:t>
            </a:r>
            <a:r>
              <a:rPr dirty="0" sz="2400" spc="-25">
                <a:solidFill>
                  <a:srgbClr val="70AD47"/>
                </a:solidFill>
                <a:latin typeface="Calibri"/>
                <a:cs typeface="Calibri"/>
              </a:rPr>
              <a:t>boxes </a:t>
            </a:r>
            <a:r>
              <a:rPr dirty="0" sz="2400" spc="-15">
                <a:solidFill>
                  <a:srgbClr val="70AD47"/>
                </a:solidFill>
                <a:latin typeface="Calibri"/>
                <a:cs typeface="Calibri"/>
              </a:rPr>
              <a:t>at </a:t>
            </a:r>
            <a:r>
              <a:rPr dirty="0" sz="2400">
                <a:solidFill>
                  <a:srgbClr val="70AD47"/>
                </a:solidFill>
                <a:latin typeface="Calibri"/>
                <a:cs typeface="Calibri"/>
              </a:rPr>
              <a:t>each</a:t>
            </a:r>
            <a:r>
              <a:rPr dirty="0" sz="2400" spc="-3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point!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2801" y="1108964"/>
            <a:ext cx="3198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2801" y="1477771"/>
            <a:ext cx="38811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83803" y="2160015"/>
            <a:ext cx="1956435" cy="2199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86055" marR="17907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Anchor </a:t>
            </a:r>
            <a:r>
              <a:rPr dirty="0" sz="2500">
                <a:latin typeface="Calibri"/>
                <a:cs typeface="Calibri"/>
              </a:rPr>
              <a:t>is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  object?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500" b="1">
                <a:latin typeface="Calibri"/>
                <a:cs typeface="Calibri"/>
              </a:rPr>
              <a:t>K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9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10"/>
              </a:spcBef>
            </a:pPr>
            <a:r>
              <a:rPr dirty="0" sz="2500" spc="-25">
                <a:latin typeface="Calibri"/>
                <a:cs typeface="Calibri"/>
              </a:rPr>
              <a:t>Box</a:t>
            </a:r>
            <a:r>
              <a:rPr dirty="0" sz="2500" spc="-9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transforms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500" spc="-5" b="1">
                <a:latin typeface="Calibri"/>
                <a:cs typeface="Calibri"/>
              </a:rPr>
              <a:t>4K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9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602709" y="2462354"/>
            <a:ext cx="1324610" cy="1811020"/>
            <a:chOff x="8602709" y="2462354"/>
            <a:chExt cx="1324610" cy="1811020"/>
          </a:xfrm>
        </p:grpSpPr>
        <p:sp>
          <p:nvSpPr>
            <p:cNvPr id="39" name="object 39"/>
            <p:cNvSpPr/>
            <p:nvPr/>
          </p:nvSpPr>
          <p:spPr>
            <a:xfrm>
              <a:off x="9360232" y="2820107"/>
              <a:ext cx="567055" cy="76200"/>
            </a:xfrm>
            <a:custGeom>
              <a:avLst/>
              <a:gdLst/>
              <a:ahLst/>
              <a:cxnLst/>
              <a:rect l="l" t="t" r="r" b="b"/>
              <a:pathLst>
                <a:path w="567054" h="76200">
                  <a:moveTo>
                    <a:pt x="490452" y="0"/>
                  </a:moveTo>
                  <a:lnTo>
                    <a:pt x="490452" y="76200"/>
                  </a:lnTo>
                  <a:lnTo>
                    <a:pt x="547602" y="47625"/>
                  </a:lnTo>
                  <a:lnTo>
                    <a:pt x="503152" y="47625"/>
                  </a:lnTo>
                  <a:lnTo>
                    <a:pt x="503152" y="28575"/>
                  </a:lnTo>
                  <a:lnTo>
                    <a:pt x="547602" y="28575"/>
                  </a:lnTo>
                  <a:lnTo>
                    <a:pt x="490452" y="0"/>
                  </a:lnTo>
                  <a:close/>
                </a:path>
                <a:path w="567054" h="76200">
                  <a:moveTo>
                    <a:pt x="490452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490452" y="47625"/>
                  </a:lnTo>
                  <a:lnTo>
                    <a:pt x="490452" y="28575"/>
                  </a:lnTo>
                  <a:close/>
                </a:path>
                <a:path w="567054" h="76200">
                  <a:moveTo>
                    <a:pt x="547602" y="28575"/>
                  </a:moveTo>
                  <a:lnTo>
                    <a:pt x="503152" y="28575"/>
                  </a:lnTo>
                  <a:lnTo>
                    <a:pt x="503152" y="47625"/>
                  </a:lnTo>
                  <a:lnTo>
                    <a:pt x="547602" y="47625"/>
                  </a:lnTo>
                  <a:lnTo>
                    <a:pt x="566652" y="38100"/>
                  </a:lnTo>
                  <a:lnTo>
                    <a:pt x="547602" y="28575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607471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0" y="1801130"/>
                  </a:lnTo>
                  <a:lnTo>
                    <a:pt x="708615" y="1623978"/>
                  </a:lnTo>
                  <a:lnTo>
                    <a:pt x="708615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607472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8735582" y="4749800"/>
            <a:ext cx="3157220" cy="132397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algn="ctr" marL="12065" marR="5080" indent="2540">
              <a:lnSpc>
                <a:spcPct val="101899"/>
              </a:lnSpc>
              <a:spcBef>
                <a:spcPts val="50"/>
              </a:spcBef>
            </a:pPr>
            <a:r>
              <a:rPr dirty="0" sz="2100" spc="-20">
                <a:latin typeface="Calibri"/>
                <a:cs typeface="Calibri"/>
              </a:rPr>
              <a:t>At </a:t>
            </a:r>
            <a:r>
              <a:rPr dirty="0" sz="2100" spc="-5">
                <a:latin typeface="Calibri"/>
                <a:cs typeface="Calibri"/>
              </a:rPr>
              <a:t>test </a:t>
            </a:r>
            <a:r>
              <a:rPr dirty="0" sz="2100" spc="5">
                <a:latin typeface="Calibri"/>
                <a:cs typeface="Calibri"/>
              </a:rPr>
              <a:t>time: sort all  </a:t>
            </a:r>
            <a:r>
              <a:rPr dirty="0" sz="2100" spc="10">
                <a:latin typeface="Calibri"/>
                <a:cs typeface="Calibri"/>
              </a:rPr>
              <a:t>K*20*15 </a:t>
            </a:r>
            <a:r>
              <a:rPr dirty="0" sz="2100" spc="-10">
                <a:latin typeface="Calibri"/>
                <a:cs typeface="Calibri"/>
              </a:rPr>
              <a:t>boxes </a:t>
            </a:r>
            <a:r>
              <a:rPr dirty="0" sz="2100" spc="5">
                <a:latin typeface="Calibri"/>
                <a:cs typeface="Calibri"/>
              </a:rPr>
              <a:t>by their  </a:t>
            </a:r>
            <a:r>
              <a:rPr dirty="0" sz="2100">
                <a:latin typeface="Calibri"/>
                <a:cs typeface="Calibri"/>
              </a:rPr>
              <a:t>score, </a:t>
            </a:r>
            <a:r>
              <a:rPr dirty="0" sz="2100" spc="10">
                <a:latin typeface="Calibri"/>
                <a:cs typeface="Calibri"/>
              </a:rPr>
              <a:t>and </a:t>
            </a:r>
            <a:r>
              <a:rPr dirty="0" sz="2100" spc="-15">
                <a:latin typeface="Calibri"/>
                <a:cs typeface="Calibri"/>
              </a:rPr>
              <a:t>take </a:t>
            </a:r>
            <a:r>
              <a:rPr dirty="0" sz="2100" spc="5">
                <a:latin typeface="Calibri"/>
                <a:cs typeface="Calibri"/>
              </a:rPr>
              <a:t>the </a:t>
            </a:r>
            <a:r>
              <a:rPr dirty="0" sz="2100">
                <a:latin typeface="Calibri"/>
                <a:cs typeface="Calibri"/>
              </a:rPr>
              <a:t>top </a:t>
            </a:r>
            <a:r>
              <a:rPr dirty="0" sz="2100" spc="5">
                <a:latin typeface="Calibri"/>
                <a:cs typeface="Calibri"/>
              </a:rPr>
              <a:t>~300  as </a:t>
            </a:r>
            <a:r>
              <a:rPr dirty="0" sz="2100" spc="10">
                <a:latin typeface="Calibri"/>
                <a:cs typeface="Calibri"/>
              </a:rPr>
              <a:t>our </a:t>
            </a:r>
            <a:r>
              <a:rPr dirty="0" sz="2100">
                <a:latin typeface="Calibri"/>
                <a:cs typeface="Calibri"/>
              </a:rPr>
              <a:t>region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 spc="5">
                <a:latin typeface="Calibri"/>
                <a:cs typeface="Calibri"/>
              </a:rPr>
              <a:t>proposals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51910" y="3138932"/>
            <a:ext cx="640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47624"/>
                </a:moveTo>
                <a:lnTo>
                  <a:pt x="490452" y="76200"/>
                </a:lnTo>
                <a:lnTo>
                  <a:pt x="547602" y="47625"/>
                </a:lnTo>
                <a:lnTo>
                  <a:pt x="490452" y="47624"/>
                </a:lnTo>
                <a:close/>
              </a:path>
              <a:path w="567054" h="76200">
                <a:moveTo>
                  <a:pt x="490452" y="28574"/>
                </a:moveTo>
                <a:lnTo>
                  <a:pt x="490452" y="47624"/>
                </a:lnTo>
                <a:lnTo>
                  <a:pt x="503152" y="47625"/>
                </a:lnTo>
                <a:lnTo>
                  <a:pt x="503152" y="28575"/>
                </a:lnTo>
                <a:lnTo>
                  <a:pt x="490452" y="28574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4"/>
                </a:lnTo>
                <a:lnTo>
                  <a:pt x="503152" y="28575"/>
                </a:lnTo>
                <a:lnTo>
                  <a:pt x="503152" y="47625"/>
                </a:lnTo>
                <a:lnTo>
                  <a:pt x="547604" y="47623"/>
                </a:lnTo>
                <a:lnTo>
                  <a:pt x="566652" y="38100"/>
                </a:lnTo>
                <a:lnTo>
                  <a:pt x="490452" y="0"/>
                </a:lnTo>
                <a:close/>
              </a:path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4"/>
                </a:lnTo>
                <a:lnTo>
                  <a:pt x="49045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1391" y="993647"/>
            <a:ext cx="6772656" cy="534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310" y="5891784"/>
            <a:ext cx="5873750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20">
                <a:latin typeface="Calibri"/>
                <a:cs typeface="Calibri"/>
              </a:rPr>
              <a:t>Ren </a:t>
            </a:r>
            <a:r>
              <a:rPr dirty="0" sz="1100" spc="-15">
                <a:latin typeface="Calibri"/>
                <a:cs typeface="Calibri"/>
              </a:rPr>
              <a:t>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“Faster </a:t>
            </a:r>
            <a:r>
              <a:rPr dirty="0" sz="1100" spc="-20">
                <a:latin typeface="Calibri"/>
                <a:cs typeface="Calibri"/>
              </a:rPr>
              <a:t>R-CNN: </a:t>
            </a:r>
            <a:r>
              <a:rPr dirty="0" sz="1100" spc="-15">
                <a:latin typeface="Calibri"/>
                <a:cs typeface="Calibri"/>
              </a:rPr>
              <a:t>Towards </a:t>
            </a:r>
            <a:r>
              <a:rPr dirty="0" sz="1100" spc="-20">
                <a:latin typeface="Calibri"/>
                <a:cs typeface="Calibri"/>
              </a:rPr>
              <a:t>Real-Time Object Detection </a:t>
            </a:r>
            <a:r>
              <a:rPr dirty="0" sz="1100" spc="-10">
                <a:latin typeface="Calibri"/>
                <a:cs typeface="Calibri"/>
              </a:rPr>
              <a:t>with </a:t>
            </a:r>
            <a:r>
              <a:rPr dirty="0" sz="1100" spc="-20">
                <a:latin typeface="Calibri"/>
                <a:cs typeface="Calibri"/>
              </a:rPr>
              <a:t>Region Proposal Networks”, </a:t>
            </a:r>
            <a:r>
              <a:rPr dirty="0" sz="1100" spc="-15">
                <a:latin typeface="Calibri"/>
                <a:cs typeface="Calibri"/>
              </a:rPr>
              <a:t>NIPS </a:t>
            </a:r>
            <a:r>
              <a:rPr dirty="0" sz="1100" spc="-20">
                <a:latin typeface="Calibri"/>
                <a:cs typeface="Calibri"/>
              </a:rPr>
              <a:t>2015  </a:t>
            </a: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2015, Ross </a:t>
            </a:r>
            <a:r>
              <a:rPr dirty="0" sz="1100" spc="-15">
                <a:latin typeface="Calibri"/>
                <a:cs typeface="Calibri"/>
              </a:rPr>
              <a:t>Girshick; </a:t>
            </a:r>
            <a:r>
              <a:rPr dirty="0" sz="1100" spc="-20">
                <a:latin typeface="Calibri"/>
                <a:cs typeface="Calibri"/>
              </a:rPr>
              <a:t>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637" y="1185164"/>
            <a:ext cx="506603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Jointly </a:t>
            </a:r>
            <a:r>
              <a:rPr dirty="0" sz="2400" spc="-15">
                <a:latin typeface="Calibri"/>
                <a:cs typeface="Calibri"/>
              </a:rPr>
              <a:t>train </a:t>
            </a:r>
            <a:r>
              <a:rPr dirty="0" sz="2400" spc="-5">
                <a:latin typeface="Calibri"/>
                <a:cs typeface="Calibri"/>
              </a:rPr>
              <a:t>with </a:t>
            </a:r>
            <a:r>
              <a:rPr dirty="0" sz="2400">
                <a:latin typeface="Calibri"/>
                <a:cs typeface="Calibri"/>
              </a:rPr>
              <a:t>4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losses: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527050" marR="521334" indent="-514350">
              <a:lnSpc>
                <a:spcPct val="1008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RPN classification</a:t>
            </a:r>
            <a:r>
              <a:rPr dirty="0" sz="2400" spc="-5">
                <a:latin typeface="Calibri"/>
                <a:cs typeface="Calibri"/>
              </a:rPr>
              <a:t>: anchor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5">
                <a:latin typeface="Calibri"/>
                <a:cs typeface="Calibri"/>
              </a:rPr>
              <a:t>is  object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an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marL="527050" marR="306705" indent="-514350">
              <a:lnSpc>
                <a:spcPts val="2810"/>
              </a:lnSpc>
              <a:spcBef>
                <a:spcPts val="15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RPN </a:t>
            </a:r>
            <a:r>
              <a:rPr dirty="0" sz="2400" spc="-10" b="1">
                <a:latin typeface="Calibri"/>
                <a:cs typeface="Calibri"/>
              </a:rPr>
              <a:t>regression</a:t>
            </a:r>
            <a:r>
              <a:rPr dirty="0" sz="2400" spc="-10">
                <a:latin typeface="Calibri"/>
                <a:cs typeface="Calibri"/>
              </a:rPr>
              <a:t>: predict </a:t>
            </a:r>
            <a:r>
              <a:rPr dirty="0" sz="2400" spc="-15">
                <a:latin typeface="Calibri"/>
                <a:cs typeface="Calibri"/>
              </a:rPr>
              <a:t>transform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 spc="-5">
                <a:latin typeface="Calibri"/>
                <a:cs typeface="Calibri"/>
              </a:rPr>
              <a:t>anchor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10">
                <a:latin typeface="Calibri"/>
                <a:cs typeface="Calibri"/>
              </a:rPr>
              <a:t>proposal</a:t>
            </a:r>
            <a:r>
              <a:rPr dirty="0" sz="2400" spc="-20">
                <a:latin typeface="Calibri"/>
                <a:cs typeface="Calibri"/>
              </a:rPr>
              <a:t> box</a:t>
            </a:r>
            <a:endParaRPr sz="2400">
              <a:latin typeface="Calibri"/>
              <a:cs typeface="Calibri"/>
            </a:endParaRPr>
          </a:p>
          <a:p>
            <a:pPr marL="527050" marR="443230" indent="-514350">
              <a:lnSpc>
                <a:spcPts val="2900"/>
              </a:lnSpc>
              <a:spcBef>
                <a:spcPts val="2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Object classification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classify  </a:t>
            </a:r>
            <a:r>
              <a:rPr dirty="0" sz="2400" spc="-10">
                <a:latin typeface="Calibri"/>
                <a:cs typeface="Calibri"/>
              </a:rPr>
              <a:t>proposals </a:t>
            </a:r>
            <a:r>
              <a:rPr dirty="0" sz="2400">
                <a:latin typeface="Calibri"/>
                <a:cs typeface="Calibri"/>
              </a:rPr>
              <a:t>as </a:t>
            </a:r>
            <a:r>
              <a:rPr dirty="0" sz="2400" spc="-10">
                <a:latin typeface="Calibri"/>
                <a:cs typeface="Calibri"/>
              </a:rPr>
              <a:t>background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object  class</a:t>
            </a:r>
            <a:endParaRPr sz="2400">
              <a:latin typeface="Calibri"/>
              <a:cs typeface="Calibri"/>
            </a:endParaRPr>
          </a:p>
          <a:p>
            <a:pPr marL="527050" marR="5080" indent="-514350">
              <a:lnSpc>
                <a:spcPts val="2810"/>
              </a:lnSpc>
              <a:spcBef>
                <a:spcPts val="6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 b="1">
                <a:latin typeface="Calibri"/>
                <a:cs typeface="Calibri"/>
              </a:rPr>
              <a:t>Object </a:t>
            </a:r>
            <a:r>
              <a:rPr dirty="0" sz="2400" spc="-10" b="1">
                <a:latin typeface="Calibri"/>
                <a:cs typeface="Calibri"/>
              </a:rPr>
              <a:t>regression</a:t>
            </a:r>
            <a:r>
              <a:rPr dirty="0" sz="2400" spc="-10">
                <a:latin typeface="Calibri"/>
                <a:cs typeface="Calibri"/>
              </a:rPr>
              <a:t>: predict </a:t>
            </a:r>
            <a:r>
              <a:rPr dirty="0" sz="2400" spc="-15">
                <a:latin typeface="Calibri"/>
                <a:cs typeface="Calibri"/>
              </a:rPr>
              <a:t>transform  </a:t>
            </a:r>
            <a:r>
              <a:rPr dirty="0" sz="2400" spc="-10">
                <a:latin typeface="Calibri"/>
                <a:cs typeface="Calibri"/>
              </a:rPr>
              <a:t>from proposal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33963" y="951073"/>
            <a:ext cx="2933700" cy="757555"/>
          </a:xfrm>
          <a:custGeom>
            <a:avLst/>
            <a:gdLst/>
            <a:ahLst/>
            <a:cxnLst/>
            <a:rect l="l" t="t" r="r" b="b"/>
            <a:pathLst>
              <a:path w="2933700" h="757555">
                <a:moveTo>
                  <a:pt x="2933636" y="0"/>
                </a:moveTo>
                <a:lnTo>
                  <a:pt x="0" y="0"/>
                </a:lnTo>
                <a:lnTo>
                  <a:pt x="0" y="757003"/>
                </a:lnTo>
                <a:lnTo>
                  <a:pt x="2933636" y="757003"/>
                </a:lnTo>
                <a:lnTo>
                  <a:pt x="2933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591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Fast</a:t>
            </a:r>
            <a:r>
              <a:rPr dirty="0" u="heavy" sz="3900" spc="-15">
                <a:uFill>
                  <a:solidFill>
                    <a:srgbClr val="000000"/>
                  </a:solidFill>
                </a:uFill>
              </a:rPr>
              <a:t>er</a:t>
            </a:r>
            <a:r>
              <a:rPr dirty="0" sz="3900" spc="-15"/>
              <a:t> </a:t>
            </a:r>
            <a:r>
              <a:rPr dirty="0" sz="4000" spc="-5"/>
              <a:t>R-CNN: Learnable </a:t>
            </a:r>
            <a:r>
              <a:rPr dirty="0" sz="4000" spc="-15"/>
              <a:t>Region</a:t>
            </a:r>
            <a:r>
              <a:rPr dirty="0" sz="4000" spc="-20"/>
              <a:t> </a:t>
            </a:r>
            <a:r>
              <a:rPr dirty="0" sz="4000" spc="-15"/>
              <a:t>Proposals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591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Fast</a:t>
            </a:r>
            <a:r>
              <a:rPr dirty="0" u="heavy" sz="3900" spc="-15">
                <a:uFill>
                  <a:solidFill>
                    <a:srgbClr val="000000"/>
                  </a:solidFill>
                </a:uFill>
              </a:rPr>
              <a:t>er</a:t>
            </a:r>
            <a:r>
              <a:rPr dirty="0" sz="3900" spc="-15"/>
              <a:t> </a:t>
            </a:r>
            <a:r>
              <a:rPr dirty="0" sz="4000" spc="-5"/>
              <a:t>R-CNN: Learnable </a:t>
            </a:r>
            <a:r>
              <a:rPr dirty="0" sz="4000" spc="-15"/>
              <a:t>Region</a:t>
            </a:r>
            <a:r>
              <a:rPr dirty="0" sz="4000" spc="-20"/>
              <a:t> </a:t>
            </a:r>
            <a:r>
              <a:rPr dirty="0" sz="4000" spc="-15"/>
              <a:t>Proposals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807464" y="1588007"/>
            <a:ext cx="8247888" cy="409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591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Fast</a:t>
            </a:r>
            <a:r>
              <a:rPr dirty="0" u="heavy" sz="3900" spc="-15">
                <a:uFill>
                  <a:solidFill>
                    <a:srgbClr val="000000"/>
                  </a:solidFill>
                </a:uFill>
              </a:rPr>
              <a:t>er</a:t>
            </a:r>
            <a:r>
              <a:rPr dirty="0" sz="3900" spc="-15"/>
              <a:t> </a:t>
            </a:r>
            <a:r>
              <a:rPr dirty="0" sz="4000" spc="-5"/>
              <a:t>R-CNN: Learnable </a:t>
            </a:r>
            <a:r>
              <a:rPr dirty="0" sz="4000" spc="-15"/>
              <a:t>Region</a:t>
            </a:r>
            <a:r>
              <a:rPr dirty="0" sz="4000" spc="-20"/>
              <a:t> </a:t>
            </a:r>
            <a:r>
              <a:rPr dirty="0" sz="4000" spc="-15"/>
              <a:t>Proposals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533963" y="951073"/>
            <a:ext cx="7280275" cy="5392420"/>
            <a:chOff x="4533963" y="951073"/>
            <a:chExt cx="7280275" cy="5392420"/>
          </a:xfrm>
        </p:grpSpPr>
        <p:sp>
          <p:nvSpPr>
            <p:cNvPr id="4" name="object 4"/>
            <p:cNvSpPr/>
            <p:nvPr/>
          </p:nvSpPr>
          <p:spPr>
            <a:xfrm>
              <a:off x="5041392" y="993647"/>
              <a:ext cx="6772656" cy="53492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33963" y="951073"/>
              <a:ext cx="2933700" cy="757555"/>
            </a:xfrm>
            <a:custGeom>
              <a:avLst/>
              <a:gdLst/>
              <a:ahLst/>
              <a:cxnLst/>
              <a:rect l="l" t="t" r="r" b="b"/>
              <a:pathLst>
                <a:path w="2933700" h="757555">
                  <a:moveTo>
                    <a:pt x="2933636" y="0"/>
                  </a:moveTo>
                  <a:lnTo>
                    <a:pt x="0" y="0"/>
                  </a:lnTo>
                  <a:lnTo>
                    <a:pt x="0" y="757003"/>
                  </a:lnTo>
                  <a:lnTo>
                    <a:pt x="2933636" y="757003"/>
                  </a:lnTo>
                  <a:lnTo>
                    <a:pt x="2933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70059" y="1666747"/>
            <a:ext cx="3319779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Calibri"/>
                <a:cs typeface="Calibri"/>
              </a:rPr>
              <a:t>Faster </a:t>
            </a:r>
            <a:r>
              <a:rPr dirty="0" sz="2400" spc="-5">
                <a:latin typeface="Calibri"/>
                <a:cs typeface="Calibri"/>
              </a:rPr>
              <a:t>R-CNN is </a:t>
            </a:r>
            <a:r>
              <a:rPr dirty="0" sz="240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spc="-20" b="1">
                <a:latin typeface="Calibri"/>
                <a:cs typeface="Calibri"/>
              </a:rPr>
              <a:t>Two-stage </a:t>
            </a:r>
            <a:r>
              <a:rPr dirty="0" sz="2400" spc="-5" b="1">
                <a:latin typeface="Calibri"/>
                <a:cs typeface="Calibri"/>
              </a:rPr>
              <a:t>object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09" y="2728448"/>
            <a:ext cx="5058410" cy="1308100"/>
          </a:xfrm>
          <a:prstGeom prst="rect">
            <a:avLst/>
          </a:prstGeom>
          <a:ln w="38100">
            <a:solidFill>
              <a:srgbClr val="5B9BD5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marL="192405">
              <a:lnSpc>
                <a:spcPts val="2830"/>
              </a:lnSpc>
              <a:spcBef>
                <a:spcPts val="450"/>
              </a:spcBef>
            </a:pPr>
            <a:r>
              <a:rPr dirty="0" sz="2400" spc="-20">
                <a:latin typeface="Calibri"/>
                <a:cs typeface="Calibri"/>
              </a:rPr>
              <a:t>First stage: </a:t>
            </a:r>
            <a:r>
              <a:rPr dirty="0" sz="2400" spc="-5">
                <a:latin typeface="Calibri"/>
                <a:cs typeface="Calibri"/>
              </a:rPr>
              <a:t>Run once per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5">
                <a:latin typeface="Calibri"/>
                <a:cs typeface="Calibri"/>
              </a:rPr>
              <a:t>Backbone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ct val="10000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5">
                <a:latin typeface="Calibri"/>
                <a:cs typeface="Calibri"/>
              </a:rPr>
              <a:t>Region </a:t>
            </a:r>
            <a:r>
              <a:rPr dirty="0" sz="2400" spc="-10">
                <a:latin typeface="Calibri"/>
                <a:cs typeface="Calibri"/>
              </a:rPr>
              <a:t>proposal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09" y="4241655"/>
            <a:ext cx="5058410" cy="1593215"/>
          </a:xfrm>
          <a:prstGeom prst="rect">
            <a:avLst/>
          </a:prstGeom>
          <a:ln w="38100">
            <a:solidFill>
              <a:srgbClr val="70AD47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 marL="192405">
              <a:lnSpc>
                <a:spcPct val="100000"/>
              </a:lnSpc>
              <a:spcBef>
                <a:spcPts val="30"/>
              </a:spcBef>
            </a:pPr>
            <a:r>
              <a:rPr dirty="0" sz="2400" spc="-10">
                <a:latin typeface="Calibri"/>
                <a:cs typeface="Calibri"/>
              </a:rPr>
              <a:t>Second </a:t>
            </a:r>
            <a:r>
              <a:rPr dirty="0" sz="2400" spc="-20">
                <a:latin typeface="Calibri"/>
                <a:cs typeface="Calibri"/>
              </a:rPr>
              <a:t>stage: </a:t>
            </a:r>
            <a:r>
              <a:rPr dirty="0" sz="2400" spc="-5">
                <a:latin typeface="Calibri"/>
                <a:cs typeface="Calibri"/>
              </a:rPr>
              <a:t>Run once per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5">
                <a:latin typeface="Calibri"/>
                <a:cs typeface="Calibri"/>
              </a:rPr>
              <a:t>Crop </a:t>
            </a:r>
            <a:r>
              <a:rPr dirty="0" sz="2400" spc="-20">
                <a:latin typeface="Calibri"/>
                <a:cs typeface="Calibri"/>
              </a:rPr>
              <a:t>features: RoI </a:t>
            </a:r>
            <a:r>
              <a:rPr dirty="0" sz="2400" spc="-5">
                <a:latin typeface="Calibri"/>
                <a:cs typeface="Calibri"/>
              </a:rPr>
              <a:t>pool </a:t>
            </a:r>
            <a:r>
              <a:rPr dirty="0" sz="2400">
                <a:latin typeface="Calibri"/>
                <a:cs typeface="Calibri"/>
              </a:rPr>
              <a:t>/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align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5">
                <a:latin typeface="Calibri"/>
                <a:cs typeface="Calibri"/>
              </a:rPr>
              <a:t>object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ct val="10000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bbox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offset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72551" y="932023"/>
            <a:ext cx="5457825" cy="5008880"/>
            <a:chOff x="6372551" y="932023"/>
            <a:chExt cx="5457825" cy="5008880"/>
          </a:xfrm>
        </p:grpSpPr>
        <p:sp>
          <p:nvSpPr>
            <p:cNvPr id="10" name="object 10"/>
            <p:cNvSpPr/>
            <p:nvPr/>
          </p:nvSpPr>
          <p:spPr>
            <a:xfrm>
              <a:off x="6391601" y="2259470"/>
              <a:ext cx="4279900" cy="3662679"/>
            </a:xfrm>
            <a:custGeom>
              <a:avLst/>
              <a:gdLst/>
              <a:ahLst/>
              <a:cxnLst/>
              <a:rect l="l" t="t" r="r" b="b"/>
              <a:pathLst>
                <a:path w="4279900" h="3662679">
                  <a:moveTo>
                    <a:pt x="0" y="0"/>
                  </a:moveTo>
                  <a:lnTo>
                    <a:pt x="4279685" y="0"/>
                  </a:lnTo>
                  <a:lnTo>
                    <a:pt x="4279685" y="3662246"/>
                  </a:lnTo>
                  <a:lnTo>
                    <a:pt x="0" y="366224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25397" y="951073"/>
              <a:ext cx="4086225" cy="1200150"/>
            </a:xfrm>
            <a:custGeom>
              <a:avLst/>
              <a:gdLst/>
              <a:ahLst/>
              <a:cxnLst/>
              <a:rect l="l" t="t" r="r" b="b"/>
              <a:pathLst>
                <a:path w="4086225" h="1200150">
                  <a:moveTo>
                    <a:pt x="0" y="0"/>
                  </a:moveTo>
                  <a:lnTo>
                    <a:pt x="4085603" y="0"/>
                  </a:lnTo>
                  <a:lnTo>
                    <a:pt x="4085603" y="1200144"/>
                  </a:lnTo>
                  <a:lnTo>
                    <a:pt x="0" y="12001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591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Fast</a:t>
            </a:r>
            <a:r>
              <a:rPr dirty="0" u="heavy" sz="3900" spc="-15">
                <a:uFill>
                  <a:solidFill>
                    <a:srgbClr val="000000"/>
                  </a:solidFill>
                </a:uFill>
              </a:rPr>
              <a:t>er</a:t>
            </a:r>
            <a:r>
              <a:rPr dirty="0" sz="3900" spc="-15"/>
              <a:t> </a:t>
            </a:r>
            <a:r>
              <a:rPr dirty="0" sz="4000" spc="-5"/>
              <a:t>R-CNN: Learnable </a:t>
            </a:r>
            <a:r>
              <a:rPr dirty="0" sz="4000" spc="-15"/>
              <a:t>Region</a:t>
            </a:r>
            <a:r>
              <a:rPr dirty="0" sz="4000" spc="-20"/>
              <a:t> </a:t>
            </a:r>
            <a:r>
              <a:rPr dirty="0" sz="4000" spc="-15"/>
              <a:t>Proposals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533963" y="951073"/>
            <a:ext cx="7280275" cy="5392420"/>
            <a:chOff x="4533963" y="951073"/>
            <a:chExt cx="7280275" cy="5392420"/>
          </a:xfrm>
        </p:grpSpPr>
        <p:sp>
          <p:nvSpPr>
            <p:cNvPr id="4" name="object 4"/>
            <p:cNvSpPr/>
            <p:nvPr/>
          </p:nvSpPr>
          <p:spPr>
            <a:xfrm>
              <a:off x="5041392" y="993647"/>
              <a:ext cx="6772656" cy="53492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33963" y="951073"/>
              <a:ext cx="2933700" cy="757555"/>
            </a:xfrm>
            <a:custGeom>
              <a:avLst/>
              <a:gdLst/>
              <a:ahLst/>
              <a:cxnLst/>
              <a:rect l="l" t="t" r="r" b="b"/>
              <a:pathLst>
                <a:path w="2933700" h="757555">
                  <a:moveTo>
                    <a:pt x="2933636" y="0"/>
                  </a:moveTo>
                  <a:lnTo>
                    <a:pt x="0" y="0"/>
                  </a:lnTo>
                  <a:lnTo>
                    <a:pt x="0" y="757003"/>
                  </a:lnTo>
                  <a:lnTo>
                    <a:pt x="2933636" y="757003"/>
                  </a:lnTo>
                  <a:lnTo>
                    <a:pt x="2933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70059" y="1666747"/>
            <a:ext cx="3319779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Calibri"/>
                <a:cs typeface="Calibri"/>
              </a:rPr>
              <a:t>Faster </a:t>
            </a:r>
            <a:r>
              <a:rPr dirty="0" sz="2400" spc="-5">
                <a:latin typeface="Calibri"/>
                <a:cs typeface="Calibri"/>
              </a:rPr>
              <a:t>R-CNN is </a:t>
            </a:r>
            <a:r>
              <a:rPr dirty="0" sz="240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spc="-20" b="1">
                <a:latin typeface="Calibri"/>
                <a:cs typeface="Calibri"/>
              </a:rPr>
              <a:t>Two-stage </a:t>
            </a:r>
            <a:r>
              <a:rPr dirty="0" sz="2400" spc="-5" b="1">
                <a:latin typeface="Calibri"/>
                <a:cs typeface="Calibri"/>
              </a:rPr>
              <a:t>object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09" y="2728448"/>
            <a:ext cx="5058410" cy="1308100"/>
          </a:xfrm>
          <a:prstGeom prst="rect">
            <a:avLst/>
          </a:prstGeom>
          <a:ln w="38100">
            <a:solidFill>
              <a:srgbClr val="5B9BD5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marL="192405">
              <a:lnSpc>
                <a:spcPts val="2830"/>
              </a:lnSpc>
              <a:spcBef>
                <a:spcPts val="450"/>
              </a:spcBef>
            </a:pPr>
            <a:r>
              <a:rPr dirty="0" sz="2400" spc="-20">
                <a:latin typeface="Calibri"/>
                <a:cs typeface="Calibri"/>
              </a:rPr>
              <a:t>First stage: </a:t>
            </a:r>
            <a:r>
              <a:rPr dirty="0" sz="2400" spc="-5">
                <a:latin typeface="Calibri"/>
                <a:cs typeface="Calibri"/>
              </a:rPr>
              <a:t>Run once per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5">
                <a:latin typeface="Calibri"/>
                <a:cs typeface="Calibri"/>
              </a:rPr>
              <a:t>Backbone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ct val="10000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5">
                <a:latin typeface="Calibri"/>
                <a:cs typeface="Calibri"/>
              </a:rPr>
              <a:t>Region </a:t>
            </a:r>
            <a:r>
              <a:rPr dirty="0" sz="2400" spc="-10">
                <a:latin typeface="Calibri"/>
                <a:cs typeface="Calibri"/>
              </a:rPr>
              <a:t>proposal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09" y="4241655"/>
            <a:ext cx="5058410" cy="1593215"/>
          </a:xfrm>
          <a:prstGeom prst="rect">
            <a:avLst/>
          </a:prstGeom>
          <a:ln w="38100">
            <a:solidFill>
              <a:srgbClr val="70AD47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 marL="192405">
              <a:lnSpc>
                <a:spcPct val="100000"/>
              </a:lnSpc>
              <a:spcBef>
                <a:spcPts val="30"/>
              </a:spcBef>
            </a:pPr>
            <a:r>
              <a:rPr dirty="0" sz="2400" spc="-10">
                <a:latin typeface="Calibri"/>
                <a:cs typeface="Calibri"/>
              </a:rPr>
              <a:t>Second </a:t>
            </a:r>
            <a:r>
              <a:rPr dirty="0" sz="2400" spc="-20">
                <a:latin typeface="Calibri"/>
                <a:cs typeface="Calibri"/>
              </a:rPr>
              <a:t>stage: </a:t>
            </a:r>
            <a:r>
              <a:rPr dirty="0" sz="2400" spc="-5">
                <a:latin typeface="Calibri"/>
                <a:cs typeface="Calibri"/>
              </a:rPr>
              <a:t>Run once per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5">
                <a:latin typeface="Calibri"/>
                <a:cs typeface="Calibri"/>
              </a:rPr>
              <a:t>Crop </a:t>
            </a:r>
            <a:r>
              <a:rPr dirty="0" sz="2400" spc="-20">
                <a:latin typeface="Calibri"/>
                <a:cs typeface="Calibri"/>
              </a:rPr>
              <a:t>features: RoI </a:t>
            </a:r>
            <a:r>
              <a:rPr dirty="0" sz="2400" spc="-5">
                <a:latin typeface="Calibri"/>
                <a:cs typeface="Calibri"/>
              </a:rPr>
              <a:t>pool </a:t>
            </a:r>
            <a:r>
              <a:rPr dirty="0" sz="2400">
                <a:latin typeface="Calibri"/>
                <a:cs typeface="Calibri"/>
              </a:rPr>
              <a:t>/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align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ts val="2830"/>
              </a:lnSpc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5">
                <a:latin typeface="Calibri"/>
                <a:cs typeface="Calibri"/>
              </a:rPr>
              <a:t>object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802005" indent="-457834">
              <a:lnSpc>
                <a:spcPct val="100000"/>
              </a:lnSpc>
              <a:spcBef>
                <a:spcPts val="25"/>
              </a:spcBef>
              <a:buSzPct val="75000"/>
              <a:buChar char="-"/>
              <a:tabLst>
                <a:tab pos="802005" algn="l"/>
                <a:tab pos="802640" algn="l"/>
              </a:tabLst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bbox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offset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72551" y="932023"/>
            <a:ext cx="5457825" cy="5008880"/>
            <a:chOff x="6372551" y="932023"/>
            <a:chExt cx="5457825" cy="5008880"/>
          </a:xfrm>
        </p:grpSpPr>
        <p:sp>
          <p:nvSpPr>
            <p:cNvPr id="10" name="object 10"/>
            <p:cNvSpPr/>
            <p:nvPr/>
          </p:nvSpPr>
          <p:spPr>
            <a:xfrm>
              <a:off x="6391601" y="2259470"/>
              <a:ext cx="4279900" cy="3662679"/>
            </a:xfrm>
            <a:custGeom>
              <a:avLst/>
              <a:gdLst/>
              <a:ahLst/>
              <a:cxnLst/>
              <a:rect l="l" t="t" r="r" b="b"/>
              <a:pathLst>
                <a:path w="4279900" h="3662679">
                  <a:moveTo>
                    <a:pt x="0" y="0"/>
                  </a:moveTo>
                  <a:lnTo>
                    <a:pt x="4279685" y="0"/>
                  </a:lnTo>
                  <a:lnTo>
                    <a:pt x="4279685" y="3662246"/>
                  </a:lnTo>
                  <a:lnTo>
                    <a:pt x="0" y="366224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25397" y="951073"/>
              <a:ext cx="4086225" cy="1200150"/>
            </a:xfrm>
            <a:custGeom>
              <a:avLst/>
              <a:gdLst/>
              <a:ahLst/>
              <a:cxnLst/>
              <a:rect l="l" t="t" r="r" b="b"/>
              <a:pathLst>
                <a:path w="4086225" h="1200150">
                  <a:moveTo>
                    <a:pt x="0" y="0"/>
                  </a:moveTo>
                  <a:lnTo>
                    <a:pt x="4085603" y="0"/>
                  </a:lnTo>
                  <a:lnTo>
                    <a:pt x="4085603" y="1200144"/>
                  </a:lnTo>
                  <a:lnTo>
                    <a:pt x="0" y="12001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925609" y="1049019"/>
            <a:ext cx="3429000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">
                <a:latin typeface="Calibri"/>
                <a:cs typeface="Calibri"/>
              </a:rPr>
              <a:t>Question: </a:t>
            </a:r>
            <a:r>
              <a:rPr dirty="0" sz="2800">
                <a:latin typeface="Calibri"/>
                <a:cs typeface="Calibri"/>
              </a:rPr>
              <a:t>Do </a:t>
            </a:r>
            <a:r>
              <a:rPr dirty="0" sz="2800" spc="-15">
                <a:latin typeface="Calibri"/>
                <a:cs typeface="Calibri"/>
              </a:rPr>
              <a:t>we really  </a:t>
            </a:r>
            <a:r>
              <a:rPr dirty="0" sz="2800" spc="-5">
                <a:latin typeface="Calibri"/>
                <a:cs typeface="Calibri"/>
              </a:rPr>
              <a:t>need the </a:t>
            </a:r>
            <a:r>
              <a:rPr dirty="0" sz="2800" spc="-10">
                <a:latin typeface="Calibri"/>
                <a:cs typeface="Calibri"/>
              </a:rPr>
              <a:t>second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stage?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0712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Single-Stage </a:t>
            </a:r>
            <a:r>
              <a:rPr dirty="0" spc="-5"/>
              <a:t>Object</a:t>
            </a:r>
            <a:r>
              <a:rPr dirty="0" spc="-70"/>
              <a:t> </a:t>
            </a:r>
            <a:r>
              <a:rPr dirty="0" spc="-1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86117" y="1710117"/>
            <a:ext cx="3796029" cy="3298825"/>
            <a:chOff x="4586117" y="1710117"/>
            <a:chExt cx="3796029" cy="3298825"/>
          </a:xfrm>
        </p:grpSpPr>
        <p:sp>
          <p:nvSpPr>
            <p:cNvPr id="4" name="object 4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48200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72828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583201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173708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20783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77521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00630" y="2841089"/>
              <a:ext cx="1166495" cy="1080135"/>
            </a:xfrm>
            <a:custGeom>
              <a:avLst/>
              <a:gdLst/>
              <a:ahLst/>
              <a:cxnLst/>
              <a:rect l="l" t="t" r="r" b="b"/>
              <a:pathLst>
                <a:path w="1166495" h="1080135">
                  <a:moveTo>
                    <a:pt x="0" y="0"/>
                  </a:moveTo>
                  <a:lnTo>
                    <a:pt x="1166496" y="0"/>
                  </a:lnTo>
                  <a:lnTo>
                    <a:pt x="1166496" y="1080119"/>
                  </a:lnTo>
                  <a:lnTo>
                    <a:pt x="0" y="10801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94706" y="1772960"/>
              <a:ext cx="1778635" cy="3216910"/>
            </a:xfrm>
            <a:custGeom>
              <a:avLst/>
              <a:gdLst/>
              <a:ahLst/>
              <a:cxnLst/>
              <a:rect l="l" t="t" r="r" b="b"/>
              <a:pathLst>
                <a:path w="1778634" h="3216910">
                  <a:moveTo>
                    <a:pt x="0" y="0"/>
                  </a:moveTo>
                  <a:lnTo>
                    <a:pt x="1778337" y="0"/>
                  </a:lnTo>
                  <a:lnTo>
                    <a:pt x="1778337" y="3216362"/>
                  </a:lnTo>
                  <a:lnTo>
                    <a:pt x="0" y="321636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05167" y="2561958"/>
              <a:ext cx="3757929" cy="1638935"/>
            </a:xfrm>
            <a:custGeom>
              <a:avLst/>
              <a:gdLst/>
              <a:ahLst/>
              <a:cxnLst/>
              <a:rect l="l" t="t" r="r" b="b"/>
              <a:pathLst>
                <a:path w="3757929" h="1638935">
                  <a:moveTo>
                    <a:pt x="0" y="0"/>
                  </a:moveTo>
                  <a:lnTo>
                    <a:pt x="3757421" y="0"/>
                  </a:lnTo>
                  <a:lnTo>
                    <a:pt x="3757421" y="1638373"/>
                  </a:lnTo>
                  <a:lnTo>
                    <a:pt x="0" y="163837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3703236" y="2483471"/>
            <a:ext cx="718185" cy="1811020"/>
            <a:chOff x="3703236" y="2483471"/>
            <a:chExt cx="718185" cy="1811020"/>
          </a:xfrm>
        </p:grpSpPr>
        <p:sp>
          <p:nvSpPr>
            <p:cNvPr id="29" name="object 29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84851" y="84835"/>
            <a:ext cx="3808095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42875" marR="13525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RPN</a:t>
            </a:r>
            <a:r>
              <a:rPr dirty="0" sz="2400" spc="-5">
                <a:latin typeface="Calibri"/>
                <a:cs typeface="Calibri"/>
              </a:rPr>
              <a:t>: Classify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5">
                <a:latin typeface="Calibri"/>
                <a:cs typeface="Calibri"/>
              </a:rPr>
              <a:t>anchor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 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not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 b="1">
                <a:latin typeface="Calibri"/>
                <a:cs typeface="Calibri"/>
              </a:rPr>
              <a:t>Single-Stage Detector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Classify  each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>
                <a:latin typeface="Calibri"/>
                <a:cs typeface="Calibri"/>
              </a:rPr>
              <a:t>as </a:t>
            </a:r>
            <a:r>
              <a:rPr dirty="0" sz="2400" spc="-5">
                <a:latin typeface="Calibri"/>
                <a:cs typeface="Calibri"/>
              </a:rPr>
              <a:t>one of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2801" y="1108964"/>
            <a:ext cx="3198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2801" y="1477771"/>
            <a:ext cx="38811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602709" y="2462354"/>
            <a:ext cx="1011555" cy="1811020"/>
            <a:chOff x="8602709" y="2462354"/>
            <a:chExt cx="1011555" cy="1811020"/>
          </a:xfrm>
        </p:grpSpPr>
        <p:sp>
          <p:nvSpPr>
            <p:cNvPr id="38" name="object 38"/>
            <p:cNvSpPr/>
            <p:nvPr/>
          </p:nvSpPr>
          <p:spPr>
            <a:xfrm>
              <a:off x="9360232" y="2820107"/>
              <a:ext cx="253786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607471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0" y="1801130"/>
                  </a:lnTo>
                  <a:lnTo>
                    <a:pt x="708615" y="1623978"/>
                  </a:lnTo>
                  <a:lnTo>
                    <a:pt x="708615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607472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8418468" y="1557020"/>
            <a:ext cx="3563620" cy="280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categories </a:t>
            </a:r>
            <a:r>
              <a:rPr dirty="0" sz="2400" spc="-5">
                <a:latin typeface="Calibri"/>
                <a:cs typeface="Calibri"/>
              </a:rPr>
              <a:t>(or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background)</a:t>
            </a:r>
            <a:endParaRPr sz="2400">
              <a:latin typeface="Calibri"/>
              <a:cs typeface="Calibri"/>
            </a:endParaRPr>
          </a:p>
          <a:p>
            <a:pPr marL="1229995" marR="5080" indent="107950">
              <a:lnSpc>
                <a:spcPct val="100000"/>
              </a:lnSpc>
              <a:spcBef>
                <a:spcPts val="2345"/>
              </a:spcBef>
            </a:pPr>
            <a:r>
              <a:rPr dirty="0" sz="2500" spc="-10">
                <a:latin typeface="Calibri"/>
                <a:cs typeface="Calibri"/>
              </a:rPr>
              <a:t>Anchor </a:t>
            </a:r>
            <a:r>
              <a:rPr dirty="0" sz="2500" spc="-20">
                <a:latin typeface="Calibri"/>
                <a:cs typeface="Calibri"/>
              </a:rPr>
              <a:t>category  </a:t>
            </a:r>
            <a:r>
              <a:rPr dirty="0" sz="2500" spc="-10">
                <a:latin typeface="Calibri"/>
                <a:cs typeface="Calibri"/>
              </a:rPr>
              <a:t>(C+1) </a:t>
            </a:r>
            <a:r>
              <a:rPr dirty="0" sz="2500">
                <a:latin typeface="Calibri"/>
                <a:cs typeface="Calibri"/>
              </a:rPr>
              <a:t>x K 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5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  <a:p>
            <a:pPr marL="245745">
              <a:lnSpc>
                <a:spcPct val="100000"/>
              </a:lnSpc>
              <a:spcBef>
                <a:spcPts val="1230"/>
              </a:spcBef>
            </a:pPr>
            <a:r>
              <a:rPr dirty="0" sz="2400" spc="-15">
                <a:latin typeface="Calibri"/>
                <a:cs typeface="Calibri"/>
              </a:rPr>
              <a:t>Conv</a:t>
            </a:r>
            <a:endParaRPr sz="2400">
              <a:latin typeface="Calibri"/>
              <a:cs typeface="Calibri"/>
            </a:endParaRPr>
          </a:p>
          <a:p>
            <a:pPr marL="1781175" marR="46355" indent="-203200">
              <a:lnSpc>
                <a:spcPct val="100000"/>
              </a:lnSpc>
              <a:spcBef>
                <a:spcPts val="525"/>
              </a:spcBef>
            </a:pPr>
            <a:r>
              <a:rPr dirty="0" sz="2500" spc="-25">
                <a:latin typeface="Calibri"/>
                <a:cs typeface="Calibri"/>
              </a:rPr>
              <a:t>Box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transforms  </a:t>
            </a:r>
            <a:r>
              <a:rPr dirty="0" sz="2500" spc="-5">
                <a:latin typeface="Calibri"/>
                <a:cs typeface="Calibri"/>
              </a:rPr>
              <a:t>4K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47624"/>
                </a:moveTo>
                <a:lnTo>
                  <a:pt x="490452" y="76200"/>
                </a:lnTo>
                <a:lnTo>
                  <a:pt x="547602" y="47625"/>
                </a:lnTo>
                <a:lnTo>
                  <a:pt x="490452" y="47624"/>
                </a:lnTo>
                <a:close/>
              </a:path>
              <a:path w="567054" h="76200">
                <a:moveTo>
                  <a:pt x="490452" y="28574"/>
                </a:moveTo>
                <a:lnTo>
                  <a:pt x="490452" y="47624"/>
                </a:lnTo>
                <a:lnTo>
                  <a:pt x="503152" y="47625"/>
                </a:lnTo>
                <a:lnTo>
                  <a:pt x="503152" y="28575"/>
                </a:lnTo>
                <a:lnTo>
                  <a:pt x="490452" y="28574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4"/>
                </a:lnTo>
                <a:lnTo>
                  <a:pt x="503152" y="28575"/>
                </a:lnTo>
                <a:lnTo>
                  <a:pt x="503152" y="47625"/>
                </a:lnTo>
                <a:lnTo>
                  <a:pt x="547604" y="47623"/>
                </a:lnTo>
                <a:lnTo>
                  <a:pt x="566652" y="38100"/>
                </a:lnTo>
                <a:lnTo>
                  <a:pt x="490452" y="0"/>
                </a:lnTo>
                <a:close/>
              </a:path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4"/>
                </a:lnTo>
                <a:lnTo>
                  <a:pt x="49045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801865" y="4873244"/>
            <a:ext cx="2747645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Remember: </a:t>
            </a:r>
            <a:r>
              <a:rPr dirty="0" sz="2400">
                <a:latin typeface="Calibri"/>
                <a:cs typeface="Calibri"/>
              </a:rPr>
              <a:t>K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anchors  </a:t>
            </a: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each position in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20">
                <a:latin typeface="Calibri"/>
                <a:cs typeface="Calibri"/>
              </a:rPr>
              <a:t>feature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0712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Single-Stage </a:t>
            </a:r>
            <a:r>
              <a:rPr dirty="0" spc="-5"/>
              <a:t>Object</a:t>
            </a:r>
            <a:r>
              <a:rPr dirty="0" spc="-70"/>
              <a:t> </a:t>
            </a:r>
            <a:r>
              <a:rPr dirty="0" spc="-1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86117" y="1710117"/>
            <a:ext cx="3796029" cy="3298825"/>
            <a:chOff x="4586117" y="1710117"/>
            <a:chExt cx="3796029" cy="3298825"/>
          </a:xfrm>
        </p:grpSpPr>
        <p:sp>
          <p:nvSpPr>
            <p:cNvPr id="4" name="object 4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48200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72828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583201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173708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20783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77521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00630" y="2841089"/>
              <a:ext cx="1166495" cy="1080135"/>
            </a:xfrm>
            <a:custGeom>
              <a:avLst/>
              <a:gdLst/>
              <a:ahLst/>
              <a:cxnLst/>
              <a:rect l="l" t="t" r="r" b="b"/>
              <a:pathLst>
                <a:path w="1166495" h="1080135">
                  <a:moveTo>
                    <a:pt x="0" y="0"/>
                  </a:moveTo>
                  <a:lnTo>
                    <a:pt x="1166496" y="0"/>
                  </a:lnTo>
                  <a:lnTo>
                    <a:pt x="1166496" y="1080119"/>
                  </a:lnTo>
                  <a:lnTo>
                    <a:pt x="0" y="10801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94706" y="1772960"/>
              <a:ext cx="1778635" cy="3216910"/>
            </a:xfrm>
            <a:custGeom>
              <a:avLst/>
              <a:gdLst/>
              <a:ahLst/>
              <a:cxnLst/>
              <a:rect l="l" t="t" r="r" b="b"/>
              <a:pathLst>
                <a:path w="1778634" h="3216910">
                  <a:moveTo>
                    <a:pt x="0" y="0"/>
                  </a:moveTo>
                  <a:lnTo>
                    <a:pt x="1778337" y="0"/>
                  </a:lnTo>
                  <a:lnTo>
                    <a:pt x="1778337" y="3216362"/>
                  </a:lnTo>
                  <a:lnTo>
                    <a:pt x="0" y="321636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05167" y="2561958"/>
              <a:ext cx="3757929" cy="1638935"/>
            </a:xfrm>
            <a:custGeom>
              <a:avLst/>
              <a:gdLst/>
              <a:ahLst/>
              <a:cxnLst/>
              <a:rect l="l" t="t" r="r" b="b"/>
              <a:pathLst>
                <a:path w="3757929" h="1638935">
                  <a:moveTo>
                    <a:pt x="0" y="0"/>
                  </a:moveTo>
                  <a:lnTo>
                    <a:pt x="3757421" y="0"/>
                  </a:lnTo>
                  <a:lnTo>
                    <a:pt x="3757421" y="1638373"/>
                  </a:lnTo>
                  <a:lnTo>
                    <a:pt x="0" y="163837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3703236" y="2483471"/>
            <a:ext cx="718185" cy="1811020"/>
            <a:chOff x="3703236" y="2483471"/>
            <a:chExt cx="718185" cy="1811020"/>
          </a:xfrm>
        </p:grpSpPr>
        <p:sp>
          <p:nvSpPr>
            <p:cNvPr id="29" name="object 29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84851" y="84835"/>
            <a:ext cx="3808095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42875" marR="13525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RPN</a:t>
            </a:r>
            <a:r>
              <a:rPr dirty="0" sz="2400" spc="-5">
                <a:latin typeface="Calibri"/>
                <a:cs typeface="Calibri"/>
              </a:rPr>
              <a:t>: Classify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5">
                <a:latin typeface="Calibri"/>
                <a:cs typeface="Calibri"/>
              </a:rPr>
              <a:t>anchor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 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not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 b="1">
                <a:latin typeface="Calibri"/>
                <a:cs typeface="Calibri"/>
              </a:rPr>
              <a:t>Single-Stage Detector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Classify  each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>
                <a:latin typeface="Calibri"/>
                <a:cs typeface="Calibri"/>
              </a:rPr>
              <a:t>as </a:t>
            </a:r>
            <a:r>
              <a:rPr dirty="0" sz="2400" spc="-5">
                <a:latin typeface="Calibri"/>
                <a:cs typeface="Calibri"/>
              </a:rPr>
              <a:t>one of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2801" y="1108964"/>
            <a:ext cx="3198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2801" y="1477771"/>
            <a:ext cx="38811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602709" y="2462354"/>
            <a:ext cx="1011555" cy="1811020"/>
            <a:chOff x="8602709" y="2462354"/>
            <a:chExt cx="1011555" cy="1811020"/>
          </a:xfrm>
        </p:grpSpPr>
        <p:sp>
          <p:nvSpPr>
            <p:cNvPr id="38" name="object 38"/>
            <p:cNvSpPr/>
            <p:nvPr/>
          </p:nvSpPr>
          <p:spPr>
            <a:xfrm>
              <a:off x="9360232" y="2820107"/>
              <a:ext cx="253786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607471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0" y="1801130"/>
                  </a:lnTo>
                  <a:lnTo>
                    <a:pt x="708615" y="1623978"/>
                  </a:lnTo>
                  <a:lnTo>
                    <a:pt x="708615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607472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8418468" y="1557020"/>
            <a:ext cx="3563620" cy="280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categories </a:t>
            </a:r>
            <a:r>
              <a:rPr dirty="0" sz="2400" spc="-5">
                <a:latin typeface="Calibri"/>
                <a:cs typeface="Calibri"/>
              </a:rPr>
              <a:t>(or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background)</a:t>
            </a:r>
            <a:endParaRPr sz="2400">
              <a:latin typeface="Calibri"/>
              <a:cs typeface="Calibri"/>
            </a:endParaRPr>
          </a:p>
          <a:p>
            <a:pPr marL="1229995" marR="5080" indent="107950">
              <a:lnSpc>
                <a:spcPct val="100000"/>
              </a:lnSpc>
              <a:spcBef>
                <a:spcPts val="2345"/>
              </a:spcBef>
            </a:pPr>
            <a:r>
              <a:rPr dirty="0" sz="2500" spc="-10">
                <a:latin typeface="Calibri"/>
                <a:cs typeface="Calibri"/>
              </a:rPr>
              <a:t>Anchor </a:t>
            </a:r>
            <a:r>
              <a:rPr dirty="0" sz="2500" spc="-20">
                <a:latin typeface="Calibri"/>
                <a:cs typeface="Calibri"/>
              </a:rPr>
              <a:t>category  </a:t>
            </a:r>
            <a:r>
              <a:rPr dirty="0" sz="2500" spc="-10">
                <a:latin typeface="Calibri"/>
                <a:cs typeface="Calibri"/>
              </a:rPr>
              <a:t>(C+1) </a:t>
            </a:r>
            <a:r>
              <a:rPr dirty="0" sz="2500">
                <a:latin typeface="Calibri"/>
                <a:cs typeface="Calibri"/>
              </a:rPr>
              <a:t>x K 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5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  <a:p>
            <a:pPr marL="245745">
              <a:lnSpc>
                <a:spcPct val="100000"/>
              </a:lnSpc>
              <a:spcBef>
                <a:spcPts val="1230"/>
              </a:spcBef>
            </a:pPr>
            <a:r>
              <a:rPr dirty="0" sz="2400" spc="-15">
                <a:latin typeface="Calibri"/>
                <a:cs typeface="Calibri"/>
              </a:rPr>
              <a:t>Conv</a:t>
            </a:r>
            <a:endParaRPr sz="2400">
              <a:latin typeface="Calibri"/>
              <a:cs typeface="Calibri"/>
            </a:endParaRPr>
          </a:p>
          <a:p>
            <a:pPr marL="1577975">
              <a:lnSpc>
                <a:spcPct val="100000"/>
              </a:lnSpc>
              <a:spcBef>
                <a:spcPts val="525"/>
              </a:spcBef>
            </a:pPr>
            <a:r>
              <a:rPr dirty="0" sz="2500" spc="-25">
                <a:latin typeface="Calibri"/>
                <a:cs typeface="Calibri"/>
              </a:rPr>
              <a:t>Box</a:t>
            </a:r>
            <a:r>
              <a:rPr dirty="0" sz="2500" spc="-10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transforms</a:t>
            </a:r>
            <a:endParaRPr sz="2500">
              <a:latin typeface="Calibri"/>
              <a:cs typeface="Calibri"/>
            </a:endParaRPr>
          </a:p>
          <a:p>
            <a:pPr marL="1557655">
              <a:lnSpc>
                <a:spcPct val="100000"/>
              </a:lnSpc>
            </a:pPr>
            <a:r>
              <a:rPr dirty="0" sz="2500" b="1">
                <a:latin typeface="Calibri"/>
                <a:cs typeface="Calibri"/>
              </a:rPr>
              <a:t>C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4K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6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47624"/>
                </a:moveTo>
                <a:lnTo>
                  <a:pt x="490452" y="76200"/>
                </a:lnTo>
                <a:lnTo>
                  <a:pt x="547602" y="47625"/>
                </a:lnTo>
                <a:lnTo>
                  <a:pt x="490452" y="47624"/>
                </a:lnTo>
                <a:close/>
              </a:path>
              <a:path w="567054" h="76200">
                <a:moveTo>
                  <a:pt x="490452" y="28574"/>
                </a:moveTo>
                <a:lnTo>
                  <a:pt x="490452" y="47624"/>
                </a:lnTo>
                <a:lnTo>
                  <a:pt x="503152" y="47625"/>
                </a:lnTo>
                <a:lnTo>
                  <a:pt x="503152" y="28575"/>
                </a:lnTo>
                <a:lnTo>
                  <a:pt x="490452" y="28574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4"/>
                </a:lnTo>
                <a:lnTo>
                  <a:pt x="503152" y="28575"/>
                </a:lnTo>
                <a:lnTo>
                  <a:pt x="503152" y="47625"/>
                </a:lnTo>
                <a:lnTo>
                  <a:pt x="547604" y="47623"/>
                </a:lnTo>
                <a:lnTo>
                  <a:pt x="566652" y="38100"/>
                </a:lnTo>
                <a:lnTo>
                  <a:pt x="490452" y="0"/>
                </a:lnTo>
                <a:close/>
              </a:path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4"/>
                </a:lnTo>
                <a:lnTo>
                  <a:pt x="49045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355270" y="4720844"/>
            <a:ext cx="3444240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Sometimes use </a:t>
            </a:r>
            <a:r>
              <a:rPr dirty="0" sz="2400" spc="-15" b="1">
                <a:latin typeface="Calibri"/>
                <a:cs typeface="Calibri"/>
              </a:rPr>
              <a:t>category-  </a:t>
            </a:r>
            <a:r>
              <a:rPr dirty="0" sz="2400" spc="-5" b="1">
                <a:latin typeface="Calibri"/>
                <a:cs typeface="Calibri"/>
              </a:rPr>
              <a:t>specific </a:t>
            </a:r>
            <a:r>
              <a:rPr dirty="0" sz="2400" spc="-10" b="1">
                <a:latin typeface="Calibri"/>
                <a:cs typeface="Calibri"/>
              </a:rPr>
              <a:t>regression</a:t>
            </a:r>
            <a:r>
              <a:rPr dirty="0" sz="2400" spc="-10">
                <a:latin typeface="Calibri"/>
                <a:cs typeface="Calibri"/>
              </a:rPr>
              <a:t>: Predict  </a:t>
            </a:r>
            <a:r>
              <a:rPr dirty="0" sz="2400" spc="-15">
                <a:latin typeface="Calibri"/>
                <a:cs typeface="Calibri"/>
              </a:rPr>
              <a:t>different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5">
                <a:latin typeface="Calibri"/>
                <a:cs typeface="Calibri"/>
              </a:rPr>
              <a:t>transforms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for 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category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0799" y="5821679"/>
            <a:ext cx="4770120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20">
                <a:latin typeface="Calibri"/>
                <a:cs typeface="Calibri"/>
              </a:rPr>
              <a:t>Redmon </a:t>
            </a:r>
            <a:r>
              <a:rPr dirty="0" sz="1100" spc="-15">
                <a:latin typeface="Calibri"/>
                <a:cs typeface="Calibri"/>
              </a:rPr>
              <a:t>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“You Only Look </a:t>
            </a:r>
            <a:r>
              <a:rPr dirty="0" sz="1100" spc="-20">
                <a:latin typeface="Calibri"/>
                <a:cs typeface="Calibri"/>
              </a:rPr>
              <a:t>Once: </a:t>
            </a:r>
            <a:r>
              <a:rPr dirty="0" sz="1100" spc="-15">
                <a:latin typeface="Calibri"/>
                <a:cs typeface="Calibri"/>
              </a:rPr>
              <a:t>Unified, Real-Time </a:t>
            </a:r>
            <a:r>
              <a:rPr dirty="0" sz="1100" spc="-20">
                <a:latin typeface="Calibri"/>
                <a:cs typeface="Calibri"/>
              </a:rPr>
              <a:t>Object Detection”, CVPR 2016  </a:t>
            </a:r>
            <a:r>
              <a:rPr dirty="0" sz="1100" spc="-10">
                <a:latin typeface="Calibri"/>
                <a:cs typeface="Calibri"/>
              </a:rPr>
              <a:t>Liu </a:t>
            </a:r>
            <a:r>
              <a:rPr dirty="0" sz="1100" spc="-15">
                <a:latin typeface="Calibri"/>
                <a:cs typeface="Calibri"/>
              </a:rPr>
              <a:t>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“SSD: </a:t>
            </a:r>
            <a:r>
              <a:rPr dirty="0" sz="1100" spc="-15">
                <a:latin typeface="Calibri"/>
                <a:cs typeface="Calibri"/>
              </a:rPr>
              <a:t>Single-Shot MultiBox </a:t>
            </a:r>
            <a:r>
              <a:rPr dirty="0" sz="1100" spc="-20">
                <a:latin typeface="Calibri"/>
                <a:cs typeface="Calibri"/>
              </a:rPr>
              <a:t>Detector”, ECCV</a:t>
            </a:r>
            <a:r>
              <a:rPr dirty="0" sz="1100" spc="-10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2016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0">
                <a:latin typeface="Calibri"/>
                <a:cs typeface="Calibri"/>
              </a:rPr>
              <a:t>Lin </a:t>
            </a:r>
            <a:r>
              <a:rPr dirty="0" sz="1100" spc="-15">
                <a:latin typeface="Calibri"/>
                <a:cs typeface="Calibri"/>
              </a:rPr>
              <a:t>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“Focal Loss for </a:t>
            </a:r>
            <a:r>
              <a:rPr dirty="0" sz="1100" spc="-20">
                <a:latin typeface="Calibri"/>
                <a:cs typeface="Calibri"/>
              </a:rPr>
              <a:t>Dense Object Detection”, ICCV</a:t>
            </a:r>
            <a:r>
              <a:rPr dirty="0" sz="1100" spc="-120">
                <a:latin typeface="Calibri"/>
                <a:cs typeface="Calibri"/>
              </a:rPr>
              <a:t> </a:t>
            </a:r>
            <a:r>
              <a:rPr dirty="0" sz="1100" spc="-15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sp>
        <p:nvSpPr>
          <p:cNvPr id="3" name="object 3"/>
          <p:cNvSpPr/>
          <p:nvPr/>
        </p:nvSpPr>
        <p:spPr>
          <a:xfrm>
            <a:off x="346002" y="1213535"/>
            <a:ext cx="8002893" cy="4782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6002" y="1213535"/>
            <a:ext cx="8002905" cy="4782820"/>
            <a:chOff x="346002" y="1213535"/>
            <a:chExt cx="8002905" cy="4782820"/>
          </a:xfrm>
        </p:grpSpPr>
        <p:sp>
          <p:nvSpPr>
            <p:cNvPr id="4" name="object 4"/>
            <p:cNvSpPr/>
            <p:nvPr/>
          </p:nvSpPr>
          <p:spPr>
            <a:xfrm>
              <a:off x="346002" y="1213535"/>
              <a:ext cx="8002893" cy="47823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84277" y="1820254"/>
              <a:ext cx="4948555" cy="487680"/>
            </a:xfrm>
            <a:custGeom>
              <a:avLst/>
              <a:gdLst/>
              <a:ahLst/>
              <a:cxnLst/>
              <a:rect l="l" t="t" r="r" b="b"/>
              <a:pathLst>
                <a:path w="4948555" h="487680">
                  <a:moveTo>
                    <a:pt x="0" y="0"/>
                  </a:moveTo>
                  <a:lnTo>
                    <a:pt x="4948014" y="0"/>
                  </a:lnTo>
                  <a:lnTo>
                    <a:pt x="4948014" y="487110"/>
                  </a:lnTo>
                  <a:lnTo>
                    <a:pt x="0" y="487110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351069" y="1538732"/>
            <a:ext cx="3555365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latin typeface="Calibri"/>
                <a:cs typeface="Calibri"/>
              </a:rPr>
              <a:t>Takeaways: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900"/>
              </a:lnSpc>
              <a:spcBef>
                <a:spcPts val="80"/>
              </a:spcBef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-	</a:t>
            </a:r>
            <a:r>
              <a:rPr dirty="0" sz="2400" spc="-45">
                <a:latin typeface="Calibri"/>
                <a:cs typeface="Calibri"/>
              </a:rPr>
              <a:t>Two </a:t>
            </a:r>
            <a:r>
              <a:rPr dirty="0" sz="2400" spc="-20">
                <a:latin typeface="Calibri"/>
                <a:cs typeface="Calibri"/>
              </a:rPr>
              <a:t>stage </a:t>
            </a:r>
            <a:r>
              <a:rPr dirty="0" sz="2400" spc="-5">
                <a:latin typeface="Calibri"/>
                <a:cs typeface="Calibri"/>
              </a:rPr>
              <a:t>method </a:t>
            </a:r>
            <a:r>
              <a:rPr dirty="0" sz="2400" spc="-20">
                <a:latin typeface="Calibri"/>
                <a:cs typeface="Calibri"/>
              </a:rPr>
              <a:t>(Faster  </a:t>
            </a:r>
            <a:r>
              <a:rPr dirty="0" sz="2400" spc="-5">
                <a:latin typeface="Calibri"/>
                <a:cs typeface="Calibri"/>
              </a:rPr>
              <a:t>R-CNN) </a:t>
            </a:r>
            <a:r>
              <a:rPr dirty="0" sz="2400" spc="-15">
                <a:latin typeface="Calibri"/>
                <a:cs typeface="Calibri"/>
              </a:rPr>
              <a:t>get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best  </a:t>
            </a:r>
            <a:r>
              <a:rPr dirty="0" sz="2400" spc="-30">
                <a:latin typeface="Calibri"/>
                <a:cs typeface="Calibri"/>
              </a:rPr>
              <a:t>accuracy,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2557272"/>
            <a:ext cx="1743456" cy="150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9592" y="2852927"/>
            <a:ext cx="2734056" cy="89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879054" y="376935"/>
            <a:ext cx="1783080" cy="184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469265" marR="485140" indent="-264795">
              <a:lnSpc>
                <a:spcPct val="100000"/>
              </a:lnSpc>
              <a:spcBef>
                <a:spcPts val="2305"/>
              </a:spcBef>
            </a:pPr>
            <a:r>
              <a:rPr dirty="0" sz="2500" spc="-10" b="1">
                <a:latin typeface="Calibri"/>
                <a:cs typeface="Calibri"/>
              </a:rPr>
              <a:t>So</a:t>
            </a:r>
            <a:r>
              <a:rPr dirty="0" sz="2500" spc="-5" b="1">
                <a:latin typeface="Calibri"/>
                <a:cs typeface="Calibri"/>
              </a:rPr>
              <a:t>ft</a:t>
            </a:r>
            <a:r>
              <a:rPr dirty="0" sz="2500" spc="-10" b="1">
                <a:latin typeface="Calibri"/>
                <a:cs typeface="Calibri"/>
              </a:rPr>
              <a:t>m</a:t>
            </a:r>
            <a:r>
              <a:rPr dirty="0" sz="2500" spc="-35" b="1">
                <a:latin typeface="Calibri"/>
                <a:cs typeface="Calibri"/>
              </a:rPr>
              <a:t>a</a:t>
            </a:r>
            <a:r>
              <a:rPr dirty="0" sz="2500" b="1">
                <a:latin typeface="Calibri"/>
                <a:cs typeface="Calibri"/>
              </a:rPr>
              <a:t>x 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3686" y="4289004"/>
            <a:ext cx="444500" cy="12700"/>
          </a:xfrm>
          <a:custGeom>
            <a:avLst/>
            <a:gdLst/>
            <a:ahLst/>
            <a:cxnLst/>
            <a:rect l="l" t="t" r="r" b="b"/>
            <a:pathLst>
              <a:path w="444500" h="12700">
                <a:moveTo>
                  <a:pt x="444500" y="0"/>
                </a:moveTo>
                <a:lnTo>
                  <a:pt x="0" y="0"/>
                </a:lnTo>
                <a:lnTo>
                  <a:pt x="0" y="12700"/>
                </a:lnTo>
                <a:lnTo>
                  <a:pt x="444500" y="12700"/>
                </a:lnTo>
                <a:lnTo>
                  <a:pt x="4445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This image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7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9786" y="4289004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700" y="0"/>
                </a:moveTo>
                <a:lnTo>
                  <a:pt x="0" y="0"/>
                </a:lnTo>
                <a:lnTo>
                  <a:pt x="0" y="12700"/>
                </a:lnTo>
                <a:lnTo>
                  <a:pt x="774700" y="12700"/>
                </a:lnTo>
                <a:lnTo>
                  <a:pt x="7747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6002" y="1213535"/>
            <a:ext cx="8002905" cy="4782820"/>
            <a:chOff x="346002" y="1213535"/>
            <a:chExt cx="8002905" cy="4782820"/>
          </a:xfrm>
        </p:grpSpPr>
        <p:sp>
          <p:nvSpPr>
            <p:cNvPr id="4" name="object 4"/>
            <p:cNvSpPr/>
            <p:nvPr/>
          </p:nvSpPr>
          <p:spPr>
            <a:xfrm>
              <a:off x="346002" y="1213535"/>
              <a:ext cx="8002893" cy="47823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65675" y="3469592"/>
              <a:ext cx="419100" cy="819785"/>
            </a:xfrm>
            <a:custGeom>
              <a:avLst/>
              <a:gdLst/>
              <a:ahLst/>
              <a:cxnLst/>
              <a:rect l="l" t="t" r="r" b="b"/>
              <a:pathLst>
                <a:path w="419100" h="819785">
                  <a:moveTo>
                    <a:pt x="0" y="0"/>
                  </a:moveTo>
                  <a:lnTo>
                    <a:pt x="418744" y="0"/>
                  </a:lnTo>
                  <a:lnTo>
                    <a:pt x="418744" y="819685"/>
                  </a:lnTo>
                  <a:lnTo>
                    <a:pt x="0" y="819685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351069" y="1538732"/>
            <a:ext cx="356489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latin typeface="Calibri"/>
                <a:cs typeface="Calibri"/>
              </a:rPr>
              <a:t>Takeaways:</a:t>
            </a:r>
            <a:endParaRPr sz="2400">
              <a:latin typeface="Calibri"/>
              <a:cs typeface="Calibri"/>
            </a:endParaRPr>
          </a:p>
          <a:p>
            <a:pPr marL="355600" marR="13970" indent="-342900">
              <a:lnSpc>
                <a:spcPts val="290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5">
                <a:latin typeface="Calibri"/>
                <a:cs typeface="Calibri"/>
              </a:rPr>
              <a:t>Two </a:t>
            </a:r>
            <a:r>
              <a:rPr dirty="0" sz="2400" spc="-20">
                <a:latin typeface="Calibri"/>
                <a:cs typeface="Calibri"/>
              </a:rPr>
              <a:t>stage </a:t>
            </a:r>
            <a:r>
              <a:rPr dirty="0" sz="2400" spc="-5">
                <a:latin typeface="Calibri"/>
                <a:cs typeface="Calibri"/>
              </a:rPr>
              <a:t>method </a:t>
            </a:r>
            <a:r>
              <a:rPr dirty="0" sz="2400" spc="-20">
                <a:latin typeface="Calibri"/>
                <a:cs typeface="Calibri"/>
              </a:rPr>
              <a:t>(Faster  </a:t>
            </a:r>
            <a:r>
              <a:rPr dirty="0" sz="2400" spc="-5">
                <a:latin typeface="Calibri"/>
                <a:cs typeface="Calibri"/>
              </a:rPr>
              <a:t>R-CNN) </a:t>
            </a:r>
            <a:r>
              <a:rPr dirty="0" sz="2400" spc="-15">
                <a:latin typeface="Calibri"/>
                <a:cs typeface="Calibri"/>
              </a:rPr>
              <a:t>get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best  </a:t>
            </a:r>
            <a:r>
              <a:rPr dirty="0" sz="2400" spc="-30">
                <a:latin typeface="Calibri"/>
                <a:cs typeface="Calibri"/>
              </a:rPr>
              <a:t>accuracy,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 (SSD)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 spc="-5">
                <a:latin typeface="Calibri"/>
                <a:cs typeface="Calibri"/>
              </a:rPr>
              <a:t>much </a:t>
            </a:r>
            <a:r>
              <a:rPr dirty="0" sz="2400" spc="-45">
                <a:latin typeface="Calibri"/>
                <a:cs typeface="Calibri"/>
              </a:rPr>
              <a:t>faster,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but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95"/>
              </a:lnSpc>
            </a:pPr>
            <a:r>
              <a:rPr dirty="0" sz="2400" spc="-5">
                <a:latin typeface="Calibri"/>
                <a:cs typeface="Calibri"/>
              </a:rPr>
              <a:t>don’t </a:t>
            </a:r>
            <a:r>
              <a:rPr dirty="0" sz="2400" spc="-10">
                <a:latin typeface="Calibri"/>
                <a:cs typeface="Calibri"/>
              </a:rPr>
              <a:t>perform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sp>
        <p:nvSpPr>
          <p:cNvPr id="3" name="object 3"/>
          <p:cNvSpPr/>
          <p:nvPr/>
        </p:nvSpPr>
        <p:spPr>
          <a:xfrm>
            <a:off x="346002" y="1213535"/>
            <a:ext cx="8002893" cy="4782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51069" y="1538732"/>
            <a:ext cx="3630929" cy="3692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latin typeface="Calibri"/>
                <a:cs typeface="Calibri"/>
              </a:rPr>
              <a:t>Takeaways:</a:t>
            </a:r>
            <a:endParaRPr sz="2400">
              <a:latin typeface="Calibri"/>
              <a:cs typeface="Calibri"/>
            </a:endParaRPr>
          </a:p>
          <a:p>
            <a:pPr marL="355600" marR="80010" indent="-342900">
              <a:lnSpc>
                <a:spcPts val="290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5">
                <a:latin typeface="Calibri"/>
                <a:cs typeface="Calibri"/>
              </a:rPr>
              <a:t>Two </a:t>
            </a:r>
            <a:r>
              <a:rPr dirty="0" sz="2400" spc="-20">
                <a:latin typeface="Calibri"/>
                <a:cs typeface="Calibri"/>
              </a:rPr>
              <a:t>stage </a:t>
            </a:r>
            <a:r>
              <a:rPr dirty="0" sz="2400" spc="-5">
                <a:latin typeface="Calibri"/>
                <a:cs typeface="Calibri"/>
              </a:rPr>
              <a:t>method </a:t>
            </a:r>
            <a:r>
              <a:rPr dirty="0" sz="2400" spc="-20">
                <a:latin typeface="Calibri"/>
                <a:cs typeface="Calibri"/>
              </a:rPr>
              <a:t>(Faster  </a:t>
            </a:r>
            <a:r>
              <a:rPr dirty="0" sz="2400" spc="-5">
                <a:latin typeface="Calibri"/>
                <a:cs typeface="Calibri"/>
              </a:rPr>
              <a:t>R-CNN) </a:t>
            </a:r>
            <a:r>
              <a:rPr dirty="0" sz="2400" spc="-15">
                <a:latin typeface="Calibri"/>
                <a:cs typeface="Calibri"/>
              </a:rPr>
              <a:t>get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best  </a:t>
            </a:r>
            <a:r>
              <a:rPr dirty="0" sz="2400" spc="-30">
                <a:latin typeface="Calibri"/>
                <a:cs typeface="Calibri"/>
              </a:rPr>
              <a:t>accuracy,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  <a:p>
            <a:pPr marL="355600" marR="71120" indent="-342900">
              <a:lnSpc>
                <a:spcPts val="281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 (SSD)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 spc="-5">
                <a:latin typeface="Calibri"/>
                <a:cs typeface="Calibri"/>
              </a:rPr>
              <a:t>much </a:t>
            </a:r>
            <a:r>
              <a:rPr dirty="0" sz="2400" spc="-45">
                <a:latin typeface="Calibri"/>
                <a:cs typeface="Calibri"/>
              </a:rPr>
              <a:t>faster,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but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95"/>
              </a:lnSpc>
            </a:pPr>
            <a:r>
              <a:rPr dirty="0" sz="2400" spc="-5">
                <a:latin typeface="Calibri"/>
                <a:cs typeface="Calibri"/>
              </a:rPr>
              <a:t>don’t </a:t>
            </a:r>
            <a:r>
              <a:rPr dirty="0" sz="2400" spc="-10">
                <a:latin typeface="Calibri"/>
                <a:cs typeface="Calibri"/>
              </a:rPr>
              <a:t>perform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well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Bigger backbones </a:t>
            </a:r>
            <a:r>
              <a:rPr dirty="0" sz="2400" spc="-15">
                <a:latin typeface="Calibri"/>
                <a:cs typeface="Calibri"/>
              </a:rPr>
              <a:t>improve  </a:t>
            </a:r>
            <a:r>
              <a:rPr dirty="0" sz="2400" spc="-5">
                <a:latin typeface="Calibri"/>
                <a:cs typeface="Calibri"/>
              </a:rPr>
              <a:t>performance,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 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6002" y="1213535"/>
            <a:ext cx="8002905" cy="4782820"/>
            <a:chOff x="346002" y="1213535"/>
            <a:chExt cx="8002905" cy="4782820"/>
          </a:xfrm>
        </p:grpSpPr>
        <p:sp>
          <p:nvSpPr>
            <p:cNvPr id="4" name="object 4"/>
            <p:cNvSpPr/>
            <p:nvPr/>
          </p:nvSpPr>
          <p:spPr>
            <a:xfrm>
              <a:off x="346002" y="1213535"/>
              <a:ext cx="8002893" cy="47823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84277" y="1820254"/>
              <a:ext cx="4948555" cy="384810"/>
            </a:xfrm>
            <a:custGeom>
              <a:avLst/>
              <a:gdLst/>
              <a:ahLst/>
              <a:cxnLst/>
              <a:rect l="l" t="t" r="r" b="b"/>
              <a:pathLst>
                <a:path w="4948555" h="384810">
                  <a:moveTo>
                    <a:pt x="0" y="0"/>
                  </a:moveTo>
                  <a:lnTo>
                    <a:pt x="4948014" y="0"/>
                  </a:lnTo>
                  <a:lnTo>
                    <a:pt x="4948014" y="384561"/>
                  </a:lnTo>
                  <a:lnTo>
                    <a:pt x="0" y="384561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351069" y="1538732"/>
            <a:ext cx="3630929" cy="441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latin typeface="Calibri"/>
                <a:cs typeface="Calibri"/>
              </a:rPr>
              <a:t>Takeaways:</a:t>
            </a:r>
            <a:endParaRPr sz="2400">
              <a:latin typeface="Calibri"/>
              <a:cs typeface="Calibri"/>
            </a:endParaRPr>
          </a:p>
          <a:p>
            <a:pPr marL="355600" marR="80010" indent="-342900">
              <a:lnSpc>
                <a:spcPts val="290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5">
                <a:latin typeface="Calibri"/>
                <a:cs typeface="Calibri"/>
              </a:rPr>
              <a:t>Two </a:t>
            </a:r>
            <a:r>
              <a:rPr dirty="0" sz="2400" spc="-20">
                <a:latin typeface="Calibri"/>
                <a:cs typeface="Calibri"/>
              </a:rPr>
              <a:t>stage </a:t>
            </a:r>
            <a:r>
              <a:rPr dirty="0" sz="2400" spc="-5">
                <a:latin typeface="Calibri"/>
                <a:cs typeface="Calibri"/>
              </a:rPr>
              <a:t>method </a:t>
            </a:r>
            <a:r>
              <a:rPr dirty="0" sz="2400" spc="-20">
                <a:latin typeface="Calibri"/>
                <a:cs typeface="Calibri"/>
              </a:rPr>
              <a:t>(Faster  </a:t>
            </a:r>
            <a:r>
              <a:rPr dirty="0" sz="2400" spc="-5">
                <a:latin typeface="Calibri"/>
                <a:cs typeface="Calibri"/>
              </a:rPr>
              <a:t>R-CNN) </a:t>
            </a:r>
            <a:r>
              <a:rPr dirty="0" sz="2400" spc="-15">
                <a:latin typeface="Calibri"/>
                <a:cs typeface="Calibri"/>
              </a:rPr>
              <a:t>get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best  </a:t>
            </a:r>
            <a:r>
              <a:rPr dirty="0" sz="2400" spc="-30">
                <a:latin typeface="Calibri"/>
                <a:cs typeface="Calibri"/>
              </a:rPr>
              <a:t>accuracy,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  <a:p>
            <a:pPr marL="355600" marR="71120" indent="-342900">
              <a:lnSpc>
                <a:spcPts val="2810"/>
              </a:lnSpc>
              <a:spcBef>
                <a:spcPts val="8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 (SSD)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 spc="-5">
                <a:latin typeface="Calibri"/>
                <a:cs typeface="Calibri"/>
              </a:rPr>
              <a:t>much </a:t>
            </a:r>
            <a:r>
              <a:rPr dirty="0" sz="2400" spc="-45">
                <a:latin typeface="Calibri"/>
                <a:cs typeface="Calibri"/>
              </a:rPr>
              <a:t>faster,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but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95"/>
              </a:lnSpc>
            </a:pPr>
            <a:r>
              <a:rPr dirty="0" sz="2400" spc="-5">
                <a:latin typeface="Calibri"/>
                <a:cs typeface="Calibri"/>
              </a:rPr>
              <a:t>don’t </a:t>
            </a:r>
            <a:r>
              <a:rPr dirty="0" sz="2400" spc="-10">
                <a:latin typeface="Calibri"/>
                <a:cs typeface="Calibri"/>
              </a:rPr>
              <a:t>perform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well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Bigger backbones </a:t>
            </a:r>
            <a:r>
              <a:rPr dirty="0" sz="2400" spc="-15">
                <a:latin typeface="Calibri"/>
                <a:cs typeface="Calibri"/>
              </a:rPr>
              <a:t>improve  </a:t>
            </a:r>
            <a:r>
              <a:rPr dirty="0" sz="2400" spc="-5">
                <a:latin typeface="Calibri"/>
                <a:cs typeface="Calibri"/>
              </a:rPr>
              <a:t>performance, </a:t>
            </a:r>
            <a:r>
              <a:rPr dirty="0" sz="2400">
                <a:latin typeface="Calibri"/>
                <a:cs typeface="Calibri"/>
              </a:rPr>
              <a:t>but </a:t>
            </a:r>
            <a:r>
              <a:rPr dirty="0" sz="2400" spc="-15">
                <a:latin typeface="Calibri"/>
                <a:cs typeface="Calibri"/>
              </a:rPr>
              <a:t>are  </a:t>
            </a:r>
            <a:r>
              <a:rPr dirty="0" sz="2400" spc="-10">
                <a:latin typeface="Calibri"/>
                <a:cs typeface="Calibri"/>
              </a:rPr>
              <a:t>slower</a:t>
            </a:r>
            <a:endParaRPr sz="2400">
              <a:latin typeface="Calibri"/>
              <a:cs typeface="Calibri"/>
            </a:endParaRPr>
          </a:p>
          <a:p>
            <a:pPr marL="355600" marR="422909" indent="-342900">
              <a:lnSpc>
                <a:spcPts val="2880"/>
              </a:lnSpc>
              <a:spcBef>
                <a:spcPts val="20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Diminishing </a:t>
            </a:r>
            <a:r>
              <a:rPr dirty="0" sz="2400" spc="-10">
                <a:latin typeface="Calibri"/>
                <a:cs typeface="Calibri"/>
              </a:rPr>
              <a:t>returns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for  </a:t>
            </a:r>
            <a:r>
              <a:rPr dirty="0" sz="2400" spc="-10">
                <a:latin typeface="Calibri"/>
                <a:cs typeface="Calibri"/>
              </a:rPr>
              <a:t>slower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71862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0">
                <a:latin typeface="Calibri Light"/>
                <a:cs typeface="Calibri Light"/>
              </a:rPr>
              <a:t>Object </a:t>
            </a:r>
            <a:r>
              <a:rPr dirty="0" sz="4000" spc="-10" b="0">
                <a:latin typeface="Calibri Light"/>
                <a:cs typeface="Calibri Light"/>
              </a:rPr>
              <a:t>Detection: </a:t>
            </a:r>
            <a:r>
              <a:rPr dirty="0" sz="4000" spc="-5" b="0">
                <a:latin typeface="Calibri Light"/>
                <a:cs typeface="Calibri Light"/>
              </a:rPr>
              <a:t>Lots </a:t>
            </a:r>
            <a:r>
              <a:rPr dirty="0" sz="4000" b="0">
                <a:latin typeface="Calibri Light"/>
                <a:cs typeface="Calibri Light"/>
              </a:rPr>
              <a:t>of</a:t>
            </a:r>
            <a:r>
              <a:rPr dirty="0" sz="4000" spc="-55" b="0">
                <a:latin typeface="Calibri Light"/>
                <a:cs typeface="Calibri Light"/>
              </a:rPr>
              <a:t> </a:t>
            </a:r>
            <a:r>
              <a:rPr dirty="0" sz="4000" spc="-10" b="0">
                <a:latin typeface="Calibri Light"/>
                <a:cs typeface="Calibri Light"/>
              </a:rPr>
              <a:t>variables!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4557" y="2577102"/>
            <a:ext cx="5738930" cy="342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545888" y="1355852"/>
            <a:ext cx="5057140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4557" y="2101320"/>
            <a:ext cx="5739130" cy="3905250"/>
            <a:chOff x="334557" y="2101320"/>
            <a:chExt cx="5739130" cy="3905250"/>
          </a:xfrm>
        </p:grpSpPr>
        <p:sp>
          <p:nvSpPr>
            <p:cNvPr id="4" name="object 4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6884" y="1544828"/>
            <a:ext cx="1241425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latin typeface="Calibri"/>
                <a:cs typeface="Calibri"/>
              </a:rPr>
              <a:t>Faster </a:t>
            </a:r>
            <a:r>
              <a:rPr dirty="0" sz="1200" spc="-5">
                <a:latin typeface="Calibri"/>
                <a:cs typeface="Calibri"/>
              </a:rPr>
              <a:t>R-CNN 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/</a:t>
            </a:r>
            <a:r>
              <a:rPr dirty="0" sz="1200" spc="-25">
                <a:latin typeface="Calibri"/>
                <a:cs typeface="Calibri"/>
              </a:rPr>
              <a:t>R</a:t>
            </a:r>
            <a:r>
              <a:rPr dirty="0" sz="1200">
                <a:latin typeface="Calibri"/>
                <a:cs typeface="Calibri"/>
              </a:rPr>
              <a:t>e</a:t>
            </a:r>
            <a:r>
              <a:rPr dirty="0" sz="1200" spc="5">
                <a:latin typeface="Calibri"/>
                <a:cs typeface="Calibri"/>
              </a:rPr>
              <a:t>s</a:t>
            </a:r>
            <a:r>
              <a:rPr dirty="0" sz="1200">
                <a:latin typeface="Calibri"/>
                <a:cs typeface="Calibri"/>
              </a:rPr>
              <a:t>N</a:t>
            </a:r>
            <a:r>
              <a:rPr dirty="0" sz="1200" spc="-5">
                <a:latin typeface="Calibri"/>
                <a:cs typeface="Calibri"/>
              </a:rPr>
              <a:t>e</a:t>
            </a:r>
            <a:r>
              <a:rPr dirty="0" sz="1200" spc="-40">
                <a:latin typeface="Calibri"/>
                <a:cs typeface="Calibri"/>
              </a:rPr>
              <a:t>t</a:t>
            </a:r>
            <a:r>
              <a:rPr dirty="0" sz="1200" spc="-5">
                <a:latin typeface="Calibri"/>
                <a:cs typeface="Calibri"/>
              </a:rPr>
              <a:t>-</a:t>
            </a:r>
            <a:r>
              <a:rPr dirty="0" sz="1200">
                <a:latin typeface="Calibri"/>
                <a:cs typeface="Calibri"/>
              </a:rPr>
              <a:t>101</a:t>
            </a:r>
            <a:r>
              <a:rPr dirty="0" sz="1200" spc="-5">
                <a:latin typeface="Calibri"/>
                <a:cs typeface="Calibri"/>
              </a:rPr>
              <a:t>-F</a:t>
            </a:r>
            <a:r>
              <a:rPr dirty="0" sz="1200" spc="5">
                <a:latin typeface="Calibri"/>
                <a:cs typeface="Calibri"/>
              </a:rPr>
              <a:t>P</a:t>
            </a:r>
            <a:r>
              <a:rPr dirty="0" sz="1200">
                <a:latin typeface="Calibri"/>
                <a:cs typeface="Calibri"/>
              </a:rPr>
              <a:t>N,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884" y="1910588"/>
            <a:ext cx="9283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longer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training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884" y="2090420"/>
            <a:ext cx="1125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(63ms, </a:t>
            </a:r>
            <a:r>
              <a:rPr dirty="0" sz="1200" spc="-5">
                <a:latin typeface="Calibri"/>
                <a:cs typeface="Calibri"/>
              </a:rPr>
              <a:t>42.0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5888" y="1355852"/>
            <a:ext cx="5100320" cy="22199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47625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algn="just"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4557" y="2101320"/>
            <a:ext cx="5739130" cy="3905250"/>
            <a:chOff x="334557" y="2101320"/>
            <a:chExt cx="5739130" cy="3905250"/>
          </a:xfrm>
        </p:grpSpPr>
        <p:sp>
          <p:nvSpPr>
            <p:cNvPr id="4" name="object 4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6884" y="1544828"/>
            <a:ext cx="1241425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latin typeface="Calibri"/>
                <a:cs typeface="Calibri"/>
              </a:rPr>
              <a:t>Faster </a:t>
            </a:r>
            <a:r>
              <a:rPr dirty="0" sz="1200" spc="-5">
                <a:latin typeface="Calibri"/>
                <a:cs typeface="Calibri"/>
              </a:rPr>
              <a:t>R-CNN 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/</a:t>
            </a:r>
            <a:r>
              <a:rPr dirty="0" sz="1200" spc="-25">
                <a:latin typeface="Calibri"/>
                <a:cs typeface="Calibri"/>
              </a:rPr>
              <a:t>R</a:t>
            </a:r>
            <a:r>
              <a:rPr dirty="0" sz="1200">
                <a:latin typeface="Calibri"/>
                <a:cs typeface="Calibri"/>
              </a:rPr>
              <a:t>e</a:t>
            </a:r>
            <a:r>
              <a:rPr dirty="0" sz="1200" spc="5">
                <a:latin typeface="Calibri"/>
                <a:cs typeface="Calibri"/>
              </a:rPr>
              <a:t>s</a:t>
            </a:r>
            <a:r>
              <a:rPr dirty="0" sz="1200">
                <a:latin typeface="Calibri"/>
                <a:cs typeface="Calibri"/>
              </a:rPr>
              <a:t>N</a:t>
            </a:r>
            <a:r>
              <a:rPr dirty="0" sz="1200" spc="-5">
                <a:latin typeface="Calibri"/>
                <a:cs typeface="Calibri"/>
              </a:rPr>
              <a:t>e</a:t>
            </a:r>
            <a:r>
              <a:rPr dirty="0" sz="1200" spc="-40">
                <a:latin typeface="Calibri"/>
                <a:cs typeface="Calibri"/>
              </a:rPr>
              <a:t>t</a:t>
            </a:r>
            <a:r>
              <a:rPr dirty="0" sz="1200" spc="-5">
                <a:latin typeface="Calibri"/>
                <a:cs typeface="Calibri"/>
              </a:rPr>
              <a:t>-</a:t>
            </a:r>
            <a:r>
              <a:rPr dirty="0" sz="1200">
                <a:latin typeface="Calibri"/>
                <a:cs typeface="Calibri"/>
              </a:rPr>
              <a:t>101</a:t>
            </a:r>
            <a:r>
              <a:rPr dirty="0" sz="1200" spc="-5">
                <a:latin typeface="Calibri"/>
                <a:cs typeface="Calibri"/>
              </a:rPr>
              <a:t>-F</a:t>
            </a:r>
            <a:r>
              <a:rPr dirty="0" sz="1200" spc="5">
                <a:latin typeface="Calibri"/>
                <a:cs typeface="Calibri"/>
              </a:rPr>
              <a:t>P</a:t>
            </a:r>
            <a:r>
              <a:rPr dirty="0" sz="1200">
                <a:latin typeface="Calibri"/>
                <a:cs typeface="Calibri"/>
              </a:rPr>
              <a:t>N,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884" y="1910588"/>
            <a:ext cx="9283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longer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training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884" y="2090420"/>
            <a:ext cx="1125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(63ms, </a:t>
            </a:r>
            <a:r>
              <a:rPr dirty="0" sz="1200" spc="-5">
                <a:latin typeface="Calibri"/>
                <a:cs typeface="Calibri"/>
              </a:rPr>
              <a:t>42.0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77070" y="2327278"/>
            <a:ext cx="82657" cy="826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521231" y="1755140"/>
            <a:ext cx="1034415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latin typeface="Calibri"/>
                <a:cs typeface="Calibri"/>
              </a:rPr>
              <a:t>Faster </a:t>
            </a:r>
            <a:r>
              <a:rPr dirty="0" sz="1200" spc="-5">
                <a:latin typeface="Calibri"/>
                <a:cs typeface="Calibri"/>
              </a:rPr>
              <a:t>R-CNN 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/</a:t>
            </a:r>
            <a:r>
              <a:rPr dirty="0" sz="1200" spc="-25">
                <a:latin typeface="Calibri"/>
                <a:cs typeface="Calibri"/>
              </a:rPr>
              <a:t>R</a:t>
            </a:r>
            <a:r>
              <a:rPr dirty="0" sz="1200">
                <a:latin typeface="Calibri"/>
                <a:cs typeface="Calibri"/>
              </a:rPr>
              <a:t>e</a:t>
            </a:r>
            <a:r>
              <a:rPr dirty="0" sz="1200" spc="5">
                <a:latin typeface="Calibri"/>
                <a:cs typeface="Calibri"/>
              </a:rPr>
              <a:t>s</a:t>
            </a:r>
            <a:r>
              <a:rPr dirty="0" sz="1200">
                <a:latin typeface="Calibri"/>
                <a:cs typeface="Calibri"/>
              </a:rPr>
              <a:t>Ne</a:t>
            </a:r>
            <a:r>
              <a:rPr dirty="0" sz="1200" spc="-20">
                <a:latin typeface="Calibri"/>
                <a:cs typeface="Calibri"/>
              </a:rPr>
              <a:t>X</a:t>
            </a:r>
            <a:r>
              <a:rPr dirty="0" sz="1200" spc="-40">
                <a:latin typeface="Calibri"/>
                <a:cs typeface="Calibri"/>
              </a:rPr>
              <a:t>t</a:t>
            </a:r>
            <a:r>
              <a:rPr dirty="0" sz="1200" spc="-5">
                <a:latin typeface="Calibri"/>
                <a:cs typeface="Calibri"/>
              </a:rPr>
              <a:t>-</a:t>
            </a:r>
            <a:r>
              <a:rPr dirty="0" sz="1200">
                <a:latin typeface="Calibri"/>
                <a:cs typeface="Calibri"/>
              </a:rPr>
              <a:t>101-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21231" y="2123947"/>
            <a:ext cx="1249045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>
                <a:latin typeface="Calibri"/>
                <a:cs typeface="Calibri"/>
              </a:rPr>
              <a:t>FPN, </a:t>
            </a:r>
            <a:r>
              <a:rPr dirty="0" sz="1200" spc="-5">
                <a:latin typeface="Calibri"/>
                <a:cs typeface="Calibri"/>
              </a:rPr>
              <a:t>longer</a:t>
            </a:r>
            <a:r>
              <a:rPr dirty="0" sz="1200" spc="-8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training  </a:t>
            </a:r>
            <a:r>
              <a:rPr dirty="0" sz="1200">
                <a:latin typeface="Calibri"/>
                <a:cs typeface="Calibri"/>
              </a:rPr>
              <a:t>(120ms, </a:t>
            </a:r>
            <a:r>
              <a:rPr dirty="0" sz="1200" spc="-5">
                <a:latin typeface="Calibri"/>
                <a:cs typeface="Calibri"/>
              </a:rPr>
              <a:t>43.0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45888" y="1355852"/>
            <a:ext cx="5100320" cy="25857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47625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algn="just"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ts val="2795"/>
              </a:lnSpc>
              <a:buChar char="-"/>
              <a:tabLst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Better </a:t>
            </a:r>
            <a:r>
              <a:rPr dirty="0" sz="2400" spc="-5">
                <a:latin typeface="Calibri"/>
                <a:cs typeface="Calibri"/>
              </a:rPr>
              <a:t>backbone: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ResNeXt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4557" y="2101320"/>
            <a:ext cx="5739130" cy="3905250"/>
            <a:chOff x="334557" y="2101320"/>
            <a:chExt cx="5739130" cy="3905250"/>
          </a:xfrm>
        </p:grpSpPr>
        <p:sp>
          <p:nvSpPr>
            <p:cNvPr id="4" name="object 4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77070" y="2327278"/>
              <a:ext cx="82657" cy="826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5927" y="257936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71705" y="0"/>
                  </a:moveTo>
                  <a:lnTo>
                    <a:pt x="0" y="71706"/>
                  </a:lnTo>
                  <a:lnTo>
                    <a:pt x="71705" y="143412"/>
                  </a:lnTo>
                  <a:lnTo>
                    <a:pt x="143411" y="71706"/>
                  </a:lnTo>
                  <a:lnTo>
                    <a:pt x="71705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82214" y="2166620"/>
            <a:ext cx="126111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200" spc="-10">
                <a:latin typeface="Calibri"/>
                <a:cs typeface="Calibri"/>
              </a:rPr>
              <a:t>RetinaNet (SSD-like)  w/ResNet-101  </a:t>
            </a:r>
            <a:r>
              <a:rPr dirty="0" sz="1200">
                <a:latin typeface="Calibri"/>
                <a:cs typeface="Calibri"/>
              </a:rPr>
              <a:t>(80ms, </a:t>
            </a:r>
            <a:r>
              <a:rPr dirty="0" sz="1200" spc="-5">
                <a:latin typeface="Calibri"/>
                <a:cs typeface="Calibri"/>
              </a:rPr>
              <a:t>39.9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5888" y="1355852"/>
            <a:ext cx="50152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since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45888" y="1721611"/>
            <a:ext cx="5100320" cy="2588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47625">
              <a:lnSpc>
                <a:spcPct val="100800"/>
              </a:lnSpc>
              <a:spcBef>
                <a:spcPts val="75"/>
              </a:spcBef>
            </a:pP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9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Better </a:t>
            </a:r>
            <a:r>
              <a:rPr dirty="0" sz="2400" spc="-5">
                <a:latin typeface="Calibri"/>
                <a:cs typeface="Calibri"/>
              </a:rPr>
              <a:t>backbone: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ResNeXt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</a:t>
            </a:r>
            <a:r>
              <a:rPr dirty="0" sz="2400" spc="-20">
                <a:latin typeface="Calibri"/>
                <a:cs typeface="Calibri"/>
              </a:rPr>
              <a:t>have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improved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4557" y="1579444"/>
            <a:ext cx="5739130" cy="4427220"/>
            <a:chOff x="334557" y="1579444"/>
            <a:chExt cx="5739130" cy="4427220"/>
          </a:xfrm>
        </p:grpSpPr>
        <p:sp>
          <p:nvSpPr>
            <p:cNvPr id="4" name="object 4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77070" y="2327278"/>
              <a:ext cx="82657" cy="826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5927" y="257936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71705" y="0"/>
                  </a:moveTo>
                  <a:lnTo>
                    <a:pt x="0" y="71706"/>
                  </a:lnTo>
                  <a:lnTo>
                    <a:pt x="71705" y="143412"/>
                  </a:lnTo>
                  <a:lnTo>
                    <a:pt x="143411" y="71706"/>
                  </a:lnTo>
                  <a:lnTo>
                    <a:pt x="71705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2341351" y="1368044"/>
            <a:ext cx="800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Mask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R-CNN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41351" y="1557020"/>
            <a:ext cx="1238885" cy="3886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-10">
                <a:latin typeface="Calibri"/>
                <a:cs typeface="Calibri"/>
              </a:rPr>
              <a:t>w/RexNeXt-152  </a:t>
            </a:r>
            <a:r>
              <a:rPr dirty="0" sz="1200" spc="-5">
                <a:latin typeface="Calibri"/>
                <a:cs typeface="Calibri"/>
              </a:rPr>
              <a:t>(281 </a:t>
            </a:r>
            <a:r>
              <a:rPr dirty="0" sz="1200">
                <a:latin typeface="Calibri"/>
                <a:cs typeface="Calibri"/>
              </a:rPr>
              <a:t>ms, </a:t>
            </a:r>
            <a:r>
              <a:rPr dirty="0" sz="1200" spc="-5">
                <a:latin typeface="Calibri"/>
                <a:cs typeface="Calibri"/>
              </a:rPr>
              <a:t>49.3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07557" y="1544815"/>
            <a:ext cx="125006" cy="1250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45888" y="1355852"/>
            <a:ext cx="5100320" cy="332359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47625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9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Better </a:t>
            </a:r>
            <a:r>
              <a:rPr dirty="0" sz="2400" spc="-5">
                <a:latin typeface="Calibri"/>
                <a:cs typeface="Calibri"/>
              </a:rPr>
              <a:t>backbone: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ResNeXt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</a:t>
            </a:r>
            <a:r>
              <a:rPr dirty="0" sz="2400" spc="-20">
                <a:latin typeface="Calibri"/>
                <a:cs typeface="Calibri"/>
              </a:rPr>
              <a:t>have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improved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30">
                <a:latin typeface="Calibri"/>
                <a:cs typeface="Calibri"/>
              </a:rPr>
              <a:t>Very </a:t>
            </a:r>
            <a:r>
              <a:rPr dirty="0" sz="2400" spc="-5">
                <a:latin typeface="Calibri"/>
                <a:cs typeface="Calibri"/>
              </a:rPr>
              <a:t>big models </a:t>
            </a:r>
            <a:r>
              <a:rPr dirty="0" sz="2400" spc="-10">
                <a:latin typeface="Calibri"/>
                <a:cs typeface="Calibri"/>
              </a:rPr>
              <a:t>work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better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1862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4557" y="1057568"/>
            <a:ext cx="5739130" cy="4949190"/>
            <a:chOff x="334557" y="1057568"/>
            <a:chExt cx="5739130" cy="4949190"/>
          </a:xfrm>
        </p:grpSpPr>
        <p:sp>
          <p:nvSpPr>
            <p:cNvPr id="4" name="object 4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770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770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4097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4097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84248" y="1065942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784248" y="1065942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2752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2752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7079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7079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77070" y="2327278"/>
              <a:ext cx="82657" cy="826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75927" y="257936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71705" y="0"/>
                  </a:moveTo>
                  <a:lnTo>
                    <a:pt x="0" y="71706"/>
                  </a:lnTo>
                  <a:lnTo>
                    <a:pt x="71705" y="143412"/>
                  </a:lnTo>
                  <a:lnTo>
                    <a:pt x="143411" y="71706"/>
                  </a:lnTo>
                  <a:lnTo>
                    <a:pt x="71705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6545888" y="1355852"/>
            <a:ext cx="5100320" cy="40487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47625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9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Better </a:t>
            </a:r>
            <a:r>
              <a:rPr dirty="0" sz="2400" spc="-5">
                <a:latin typeface="Calibri"/>
                <a:cs typeface="Calibri"/>
              </a:rPr>
              <a:t>backbone: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ResNeXt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</a:t>
            </a:r>
            <a:r>
              <a:rPr dirty="0" sz="2400" spc="-20">
                <a:latin typeface="Calibri"/>
                <a:cs typeface="Calibri"/>
              </a:rPr>
              <a:t>have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improved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30">
                <a:latin typeface="Calibri"/>
                <a:cs typeface="Calibri"/>
              </a:rPr>
              <a:t>Very </a:t>
            </a:r>
            <a:r>
              <a:rPr dirty="0" sz="2400" spc="-5">
                <a:latin typeface="Calibri"/>
                <a:cs typeface="Calibri"/>
              </a:rPr>
              <a:t>big models </a:t>
            </a:r>
            <a:r>
              <a:rPr dirty="0" sz="2400" spc="-10">
                <a:latin typeface="Calibri"/>
                <a:cs typeface="Calibri"/>
              </a:rPr>
              <a:t>work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better</a:t>
            </a:r>
            <a:endParaRPr sz="2400">
              <a:latin typeface="Calibri"/>
              <a:cs typeface="Calibri"/>
            </a:endParaRPr>
          </a:p>
          <a:p>
            <a:pPr marL="355600" marR="848994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Test-time </a:t>
            </a:r>
            <a:r>
              <a:rPr dirty="0" sz="2400" spc="-10">
                <a:latin typeface="Calibri"/>
                <a:cs typeface="Calibri"/>
              </a:rPr>
              <a:t>augmentation </a:t>
            </a:r>
            <a:r>
              <a:rPr dirty="0" sz="2400">
                <a:latin typeface="Calibri"/>
                <a:cs typeface="Calibri"/>
              </a:rPr>
              <a:t>pushes  </a:t>
            </a:r>
            <a:r>
              <a:rPr dirty="0" sz="2400" spc="-10">
                <a:latin typeface="Calibri"/>
                <a:cs typeface="Calibri"/>
              </a:rPr>
              <a:t>numbers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41351" y="1368044"/>
            <a:ext cx="1238885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200">
                <a:latin typeface="Calibri"/>
                <a:cs typeface="Calibri"/>
              </a:rPr>
              <a:t>Mask </a:t>
            </a:r>
            <a:r>
              <a:rPr dirty="0" sz="1200" spc="-5">
                <a:latin typeface="Calibri"/>
                <a:cs typeface="Calibri"/>
              </a:rPr>
              <a:t>R-CNN  </a:t>
            </a:r>
            <a:r>
              <a:rPr dirty="0" sz="1200" spc="-10">
                <a:latin typeface="Calibri"/>
                <a:cs typeface="Calibri"/>
              </a:rPr>
              <a:t>w/RexNeXt-152  </a:t>
            </a:r>
            <a:r>
              <a:rPr dirty="0" sz="1200" spc="-5">
                <a:latin typeface="Calibri"/>
                <a:cs typeface="Calibri"/>
              </a:rPr>
              <a:t>(281 </a:t>
            </a:r>
            <a:r>
              <a:rPr dirty="0" sz="1200">
                <a:latin typeface="Calibri"/>
                <a:cs typeface="Calibri"/>
              </a:rPr>
              <a:t>ms, </a:t>
            </a:r>
            <a:r>
              <a:rPr dirty="0" sz="1200" spc="-5">
                <a:latin typeface="Calibri"/>
                <a:cs typeface="Calibri"/>
              </a:rPr>
              <a:t>49.3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107557" y="1425069"/>
            <a:ext cx="3848100" cy="245110"/>
            <a:chOff x="2107557" y="1425069"/>
            <a:chExt cx="3848100" cy="245110"/>
          </a:xfrm>
        </p:grpSpPr>
        <p:sp>
          <p:nvSpPr>
            <p:cNvPr id="41" name="object 41"/>
            <p:cNvSpPr/>
            <p:nvPr/>
          </p:nvSpPr>
          <p:spPr>
            <a:xfrm>
              <a:off x="2107557" y="1544815"/>
              <a:ext cx="125006" cy="1250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830468" y="1425069"/>
              <a:ext cx="125006" cy="1250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4431824" y="1590547"/>
            <a:ext cx="1801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Mask </a:t>
            </a:r>
            <a:r>
              <a:rPr dirty="0" sz="1200" spc="-5">
                <a:latin typeface="Calibri"/>
                <a:cs typeface="Calibri"/>
              </a:rPr>
              <a:t>R-CNN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w/RexNeXt-152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9168" y="6118223"/>
            <a:ext cx="6920865" cy="2425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457178" y="6160596"/>
            <a:ext cx="2638425" cy="638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741680">
              <a:lnSpc>
                <a:spcPct val="100000"/>
              </a:lnSpc>
              <a:spcBef>
                <a:spcPts val="45"/>
              </a:spcBef>
            </a:pPr>
            <a:r>
              <a:rPr dirty="0" sz="1100" spc="-25">
                <a:latin typeface="Calibri"/>
                <a:cs typeface="Calibri"/>
              </a:rPr>
              <a:t>Wu </a:t>
            </a:r>
            <a:r>
              <a:rPr dirty="0" sz="1100" spc="-15">
                <a:latin typeface="Calibri"/>
                <a:cs typeface="Calibri"/>
              </a:rPr>
              <a:t>et al, </a:t>
            </a:r>
            <a:r>
              <a:rPr dirty="0" sz="1100" spc="-25">
                <a:latin typeface="Calibri"/>
                <a:cs typeface="Calibri"/>
              </a:rPr>
              <a:t>Detectron2, GitHub</a:t>
            </a:r>
            <a:r>
              <a:rPr dirty="0" sz="1100" spc="-1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113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31824" y="1779523"/>
            <a:ext cx="15767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+Test-time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augmentation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31824" y="1959355"/>
            <a:ext cx="1075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(? </a:t>
            </a:r>
            <a:r>
              <a:rPr dirty="0" sz="1200">
                <a:latin typeface="Calibri"/>
                <a:cs typeface="Calibri"/>
              </a:rPr>
              <a:t>ms, </a:t>
            </a:r>
            <a:r>
              <a:rPr dirty="0" sz="1200" spc="-5">
                <a:latin typeface="Calibri"/>
                <a:cs typeface="Calibri"/>
              </a:rPr>
              <a:t>51.4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5"/>
              <a:t>Lots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variables!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168" y="6109716"/>
            <a:ext cx="6920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Huang </a:t>
            </a:r>
            <a:r>
              <a:rPr dirty="0" sz="1400" spc="-5">
                <a:latin typeface="Calibri"/>
                <a:cs typeface="Calibri"/>
              </a:rPr>
              <a:t>et </a:t>
            </a:r>
            <a:r>
              <a:rPr dirty="0" sz="1400">
                <a:latin typeface="Calibri"/>
                <a:cs typeface="Calibri"/>
              </a:rPr>
              <a:t>al, </a:t>
            </a:r>
            <a:r>
              <a:rPr dirty="0" sz="1400" spc="-10">
                <a:latin typeface="Calibri"/>
                <a:cs typeface="Calibri"/>
              </a:rPr>
              <a:t>“Speed/accuracy trade-offs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5">
                <a:latin typeface="Calibri"/>
                <a:cs typeface="Calibri"/>
              </a:rPr>
              <a:t>modern convolutional object </a:t>
            </a:r>
            <a:r>
              <a:rPr dirty="0" sz="1400" spc="-20">
                <a:latin typeface="Calibri"/>
                <a:cs typeface="Calibri"/>
              </a:rPr>
              <a:t>detectors”, </a:t>
            </a:r>
            <a:r>
              <a:rPr dirty="0" sz="1400">
                <a:latin typeface="Calibri"/>
                <a:cs typeface="Calibri"/>
              </a:rPr>
              <a:t>CVPR</a:t>
            </a:r>
            <a:r>
              <a:rPr dirty="0" sz="1400" spc="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557" y="1057568"/>
            <a:ext cx="5739130" cy="4949190"/>
            <a:chOff x="334557" y="1057568"/>
            <a:chExt cx="5739130" cy="4949190"/>
          </a:xfrm>
        </p:grpSpPr>
        <p:sp>
          <p:nvSpPr>
            <p:cNvPr id="5" name="object 5"/>
            <p:cNvSpPr/>
            <p:nvPr/>
          </p:nvSpPr>
          <p:spPr>
            <a:xfrm>
              <a:off x="334557" y="2577102"/>
              <a:ext cx="5738930" cy="3429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770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770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770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2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2" y="521876"/>
                  </a:lnTo>
                  <a:lnTo>
                    <a:pt x="10432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9770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4097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4097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4097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4097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5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84248" y="21096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84248" y="15878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784248" y="1065942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3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3" y="521876"/>
                  </a:lnTo>
                  <a:lnTo>
                    <a:pt x="104327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784248" y="1065942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827522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27522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2752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827522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870795" y="2107670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70795" y="1585794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7079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1043271" y="0"/>
                  </a:moveTo>
                  <a:lnTo>
                    <a:pt x="0" y="0"/>
                  </a:lnTo>
                  <a:lnTo>
                    <a:pt x="0" y="521876"/>
                  </a:lnTo>
                  <a:lnTo>
                    <a:pt x="1043271" y="521876"/>
                  </a:lnTo>
                  <a:lnTo>
                    <a:pt x="1043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870795" y="1063918"/>
              <a:ext cx="1043305" cy="521970"/>
            </a:xfrm>
            <a:custGeom>
              <a:avLst/>
              <a:gdLst/>
              <a:ahLst/>
              <a:cxnLst/>
              <a:rect l="l" t="t" r="r" b="b"/>
              <a:pathLst>
                <a:path w="1043304" h="521969">
                  <a:moveTo>
                    <a:pt x="0" y="0"/>
                  </a:moveTo>
                  <a:lnTo>
                    <a:pt x="1043273" y="0"/>
                  </a:lnTo>
                  <a:lnTo>
                    <a:pt x="1043273" y="521876"/>
                  </a:lnTo>
                  <a:lnTo>
                    <a:pt x="0" y="5218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77070" y="2327278"/>
              <a:ext cx="82657" cy="826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9144" y="2385879"/>
              <a:ext cx="82657" cy="826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75927" y="257936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71705" y="0"/>
                  </a:moveTo>
                  <a:lnTo>
                    <a:pt x="0" y="71706"/>
                  </a:lnTo>
                  <a:lnTo>
                    <a:pt x="71705" y="143412"/>
                  </a:lnTo>
                  <a:lnTo>
                    <a:pt x="143411" y="71706"/>
                  </a:lnTo>
                  <a:lnTo>
                    <a:pt x="71705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545888" y="1355852"/>
            <a:ext cx="5100320" cy="44145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47625">
              <a:lnSpc>
                <a:spcPct val="100400"/>
              </a:lnSpc>
              <a:spcBef>
                <a:spcPts val="85"/>
              </a:spcBef>
            </a:pPr>
            <a:r>
              <a:rPr dirty="0" sz="2400">
                <a:latin typeface="Calibri"/>
                <a:cs typeface="Calibri"/>
              </a:rPr>
              <a:t>These </a:t>
            </a:r>
            <a:r>
              <a:rPr dirty="0" sz="2400" spc="-10">
                <a:latin typeface="Calibri"/>
                <a:cs typeface="Calibri"/>
              </a:rPr>
              <a:t>results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20">
                <a:latin typeface="Calibri"/>
                <a:cs typeface="Calibri"/>
              </a:rPr>
              <a:t>few </a:t>
            </a:r>
            <a:r>
              <a:rPr dirty="0" sz="2400" spc="-15">
                <a:latin typeface="Calibri"/>
                <a:cs typeface="Calibri"/>
              </a:rPr>
              <a:t>years </a:t>
            </a:r>
            <a:r>
              <a:rPr dirty="0" sz="2400" spc="-5">
                <a:latin typeface="Calibri"/>
                <a:cs typeface="Calibri"/>
              </a:rPr>
              <a:t>old </a:t>
            </a:r>
            <a:r>
              <a:rPr dirty="0" sz="2400">
                <a:latin typeface="Calibri"/>
                <a:cs typeface="Calibri"/>
              </a:rPr>
              <a:t>… </a:t>
            </a:r>
            <a:r>
              <a:rPr dirty="0" sz="2400" spc="-5">
                <a:latin typeface="Calibri"/>
                <a:cs typeface="Calibri"/>
              </a:rPr>
              <a:t>since  </a:t>
            </a:r>
            <a:r>
              <a:rPr dirty="0" sz="2400">
                <a:latin typeface="Calibri"/>
                <a:cs typeface="Calibri"/>
              </a:rPr>
              <a:t>then </a:t>
            </a:r>
            <a:r>
              <a:rPr dirty="0" sz="2400" spc="-5">
                <a:latin typeface="Calibri"/>
                <a:cs typeface="Calibri"/>
              </a:rPr>
              <a:t>GPUs </a:t>
            </a:r>
            <a:r>
              <a:rPr dirty="0" sz="2400" spc="-20">
                <a:latin typeface="Calibri"/>
                <a:cs typeface="Calibri"/>
              </a:rPr>
              <a:t>have gotten </a:t>
            </a:r>
            <a:r>
              <a:rPr dirty="0" sz="2400" spc="-45">
                <a:latin typeface="Calibri"/>
                <a:cs typeface="Calibri"/>
              </a:rPr>
              <a:t>faster,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20">
                <a:latin typeface="Calibri"/>
                <a:cs typeface="Calibri"/>
              </a:rPr>
              <a:t>we’ve  </a:t>
            </a:r>
            <a:r>
              <a:rPr dirty="0" sz="2400" spc="-15">
                <a:latin typeface="Calibri"/>
                <a:cs typeface="Calibri"/>
              </a:rPr>
              <a:t>improved </a:t>
            </a:r>
            <a:r>
              <a:rPr dirty="0" sz="2400" spc="-5">
                <a:latin typeface="Calibri"/>
                <a:cs typeface="Calibri"/>
              </a:rPr>
              <a:t>performance with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10">
                <a:latin typeface="Calibri"/>
                <a:cs typeface="Calibri"/>
              </a:rPr>
              <a:t>tricks:</a:t>
            </a:r>
            <a:endParaRPr sz="24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Train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longer!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Multiscale </a:t>
            </a:r>
            <a:r>
              <a:rPr dirty="0" sz="2400" spc="-5">
                <a:latin typeface="Calibri"/>
                <a:cs typeface="Calibri"/>
              </a:rPr>
              <a:t>backbone: </a:t>
            </a: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10">
                <a:latin typeface="Calibri"/>
                <a:cs typeface="Calibri"/>
              </a:rPr>
              <a:t>Pyramid  Networks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9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Better </a:t>
            </a:r>
            <a:r>
              <a:rPr dirty="0" sz="2400" spc="-5">
                <a:latin typeface="Calibri"/>
                <a:cs typeface="Calibri"/>
              </a:rPr>
              <a:t>backbone: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ResNeXt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Single-Stage </a:t>
            </a:r>
            <a:r>
              <a:rPr dirty="0" sz="2400" spc="-5">
                <a:latin typeface="Calibri"/>
                <a:cs typeface="Calibri"/>
              </a:rPr>
              <a:t>methods </a:t>
            </a:r>
            <a:r>
              <a:rPr dirty="0" sz="2400" spc="-20">
                <a:latin typeface="Calibri"/>
                <a:cs typeface="Calibri"/>
              </a:rPr>
              <a:t>have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improved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30">
                <a:latin typeface="Calibri"/>
                <a:cs typeface="Calibri"/>
              </a:rPr>
              <a:t>Very </a:t>
            </a:r>
            <a:r>
              <a:rPr dirty="0" sz="2400" spc="-5">
                <a:latin typeface="Calibri"/>
                <a:cs typeface="Calibri"/>
              </a:rPr>
              <a:t>big models </a:t>
            </a:r>
            <a:r>
              <a:rPr dirty="0" sz="2400" spc="-10">
                <a:latin typeface="Calibri"/>
                <a:cs typeface="Calibri"/>
              </a:rPr>
              <a:t>work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better</a:t>
            </a:r>
            <a:endParaRPr sz="2400">
              <a:latin typeface="Calibri"/>
              <a:cs typeface="Calibri"/>
            </a:endParaRPr>
          </a:p>
          <a:p>
            <a:pPr marL="355600" marR="848994" indent="-342900">
              <a:lnSpc>
                <a:spcPts val="2810"/>
              </a:lnSpc>
              <a:spcBef>
                <a:spcPts val="175"/>
              </a:spcBef>
              <a:buChar char="-"/>
              <a:tabLst>
                <a:tab pos="354965" algn="l"/>
                <a:tab pos="355600" algn="l"/>
              </a:tabLst>
            </a:pPr>
            <a:r>
              <a:rPr dirty="0" sz="2400" spc="-40">
                <a:latin typeface="Calibri"/>
                <a:cs typeface="Calibri"/>
              </a:rPr>
              <a:t>Test-time </a:t>
            </a:r>
            <a:r>
              <a:rPr dirty="0" sz="2400" spc="-10">
                <a:latin typeface="Calibri"/>
                <a:cs typeface="Calibri"/>
              </a:rPr>
              <a:t>augmentation </a:t>
            </a:r>
            <a:r>
              <a:rPr dirty="0" sz="2400">
                <a:latin typeface="Calibri"/>
                <a:cs typeface="Calibri"/>
              </a:rPr>
              <a:t>pushes  </a:t>
            </a:r>
            <a:r>
              <a:rPr dirty="0" sz="2400" spc="-10">
                <a:latin typeface="Calibri"/>
                <a:cs typeface="Calibri"/>
              </a:rPr>
              <a:t>numbers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up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95"/>
              </a:lnSpc>
              <a:buChar char="-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Big ensembles, </a:t>
            </a:r>
            <a:r>
              <a:rPr dirty="0" sz="2400" spc="-15">
                <a:latin typeface="Calibri"/>
                <a:cs typeface="Calibri"/>
              </a:rPr>
              <a:t>more data,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41351" y="1368044"/>
            <a:ext cx="1238885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200">
                <a:latin typeface="Calibri"/>
                <a:cs typeface="Calibri"/>
              </a:rPr>
              <a:t>Mask </a:t>
            </a:r>
            <a:r>
              <a:rPr dirty="0" sz="1200" spc="-5">
                <a:latin typeface="Calibri"/>
                <a:cs typeface="Calibri"/>
              </a:rPr>
              <a:t>R-CNN  </a:t>
            </a:r>
            <a:r>
              <a:rPr dirty="0" sz="1200" spc="-10">
                <a:latin typeface="Calibri"/>
                <a:cs typeface="Calibri"/>
              </a:rPr>
              <a:t>w/RexNeXt-152  </a:t>
            </a:r>
            <a:r>
              <a:rPr dirty="0" sz="1200" spc="-5">
                <a:latin typeface="Calibri"/>
                <a:cs typeface="Calibri"/>
              </a:rPr>
              <a:t>(281 </a:t>
            </a:r>
            <a:r>
              <a:rPr dirty="0" sz="1200">
                <a:latin typeface="Calibri"/>
                <a:cs typeface="Calibri"/>
              </a:rPr>
              <a:t>ms, </a:t>
            </a:r>
            <a:r>
              <a:rPr dirty="0" sz="1200" spc="-5">
                <a:latin typeface="Calibri"/>
                <a:cs typeface="Calibri"/>
              </a:rPr>
              <a:t>49.3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107557" y="937707"/>
            <a:ext cx="3928745" cy="732155"/>
            <a:chOff x="2107557" y="937707"/>
            <a:chExt cx="3928745" cy="732155"/>
          </a:xfrm>
        </p:grpSpPr>
        <p:sp>
          <p:nvSpPr>
            <p:cNvPr id="42" name="object 42"/>
            <p:cNvSpPr/>
            <p:nvPr/>
          </p:nvSpPr>
          <p:spPr>
            <a:xfrm>
              <a:off x="2107557" y="1544815"/>
              <a:ext cx="125006" cy="1250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830468" y="1425069"/>
              <a:ext cx="125006" cy="1250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749769" y="93770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143201" y="0"/>
                  </a:moveTo>
                  <a:lnTo>
                    <a:pt x="93672" y="86641"/>
                  </a:lnTo>
                  <a:lnTo>
                    <a:pt x="0" y="109396"/>
                  </a:lnTo>
                  <a:lnTo>
                    <a:pt x="63063" y="185698"/>
                  </a:lnTo>
                  <a:lnTo>
                    <a:pt x="54697" y="286402"/>
                  </a:lnTo>
                  <a:lnTo>
                    <a:pt x="143201" y="246918"/>
                  </a:lnTo>
                  <a:lnTo>
                    <a:pt x="231705" y="286402"/>
                  </a:lnTo>
                  <a:lnTo>
                    <a:pt x="223339" y="185698"/>
                  </a:lnTo>
                  <a:lnTo>
                    <a:pt x="286402" y="109396"/>
                  </a:lnTo>
                  <a:lnTo>
                    <a:pt x="192730" y="86641"/>
                  </a:lnTo>
                  <a:lnTo>
                    <a:pt x="143201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4459343" y="883411"/>
            <a:ext cx="12846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Current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leaderboard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459343" y="1072388"/>
            <a:ext cx="1014094" cy="56515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-5">
                <a:latin typeface="Calibri"/>
                <a:cs typeface="Calibri"/>
              </a:rPr>
              <a:t>winner: </a:t>
            </a:r>
            <a:r>
              <a:rPr dirty="0" sz="1200">
                <a:latin typeface="Calibri"/>
                <a:cs typeface="Calibri"/>
              </a:rPr>
              <a:t>55</a:t>
            </a:r>
            <a:r>
              <a:rPr dirty="0" sz="1200" spc="-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  </a:t>
            </a:r>
            <a:r>
              <a:rPr dirty="0" sz="1200" spc="-5">
                <a:latin typeface="Calibri"/>
                <a:cs typeface="Calibri"/>
              </a:rPr>
              <a:t>Method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???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345"/>
              </a:lnSpc>
            </a:pPr>
            <a:r>
              <a:rPr dirty="0" sz="1200" spc="-10">
                <a:latin typeface="Calibri"/>
                <a:cs typeface="Calibri"/>
              </a:rPr>
              <a:t>Runtime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???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728647" y="6166103"/>
            <a:ext cx="34093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100" spc="-25">
                <a:solidFill>
                  <a:srgbClr val="954F72"/>
                </a:solidFill>
                <a:uFill>
                  <a:solidFill>
                    <a:srgbClr val="954F72"/>
                  </a:solidFill>
                </a:uFill>
                <a:latin typeface="Calibri"/>
                <a:cs typeface="Calibri"/>
              </a:rPr>
              <a:t>https://competitions.codalab.org/competitions/20794#results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2557272"/>
            <a:ext cx="1743456" cy="150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9592" y="2852927"/>
            <a:ext cx="2734056" cy="89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17072" y="4308855"/>
            <a:ext cx="16021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latin typeface="Calibri"/>
                <a:cs typeface="Calibri"/>
              </a:rPr>
              <a:t>Box  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oo</a:t>
            </a:r>
            <a:r>
              <a:rPr dirty="0" sz="2500" spc="-35" b="1">
                <a:latin typeface="Calibri"/>
                <a:cs typeface="Calibri"/>
              </a:rPr>
              <a:t>r</a:t>
            </a:r>
            <a:r>
              <a:rPr dirty="0" sz="2500" spc="-5" b="1">
                <a:latin typeface="Calibri"/>
                <a:cs typeface="Calibri"/>
              </a:rPr>
              <a:t>din</a:t>
            </a:r>
            <a:r>
              <a:rPr dirty="0" sz="2500" spc="-35" b="1">
                <a:latin typeface="Calibri"/>
                <a:cs typeface="Calibri"/>
              </a:rPr>
              <a:t>at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b="1">
                <a:latin typeface="Calibri"/>
                <a:cs typeface="Calibri"/>
              </a:rPr>
              <a:t>s  </a:t>
            </a:r>
            <a:r>
              <a:rPr dirty="0" sz="2500" spc="-10">
                <a:latin typeface="Calibri"/>
                <a:cs typeface="Calibri"/>
              </a:rPr>
              <a:t>(x, </a:t>
            </a:r>
            <a:r>
              <a:rPr dirty="0" sz="2500" spc="-95">
                <a:latin typeface="Calibri"/>
                <a:cs typeface="Calibri"/>
              </a:rPr>
              <a:t>y, </a:t>
            </a:r>
            <a:r>
              <a:rPr dirty="0" sz="2500" spc="-114">
                <a:latin typeface="Calibri"/>
                <a:cs typeface="Calibri"/>
              </a:rPr>
              <a:t>w,</a:t>
            </a:r>
            <a:r>
              <a:rPr dirty="0" sz="2500" spc="5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1521107" y="613179"/>
                </a:moveTo>
                <a:lnTo>
                  <a:pt x="1510691" y="639787"/>
                </a:lnTo>
                <a:lnTo>
                  <a:pt x="1595536" y="632086"/>
                </a:lnTo>
                <a:lnTo>
                  <a:pt x="1582654" y="617808"/>
                </a:lnTo>
                <a:lnTo>
                  <a:pt x="1532931" y="617808"/>
                </a:lnTo>
                <a:lnTo>
                  <a:pt x="1521107" y="613179"/>
                </a:lnTo>
                <a:close/>
              </a:path>
              <a:path w="1595754" h="640079">
                <a:moveTo>
                  <a:pt x="1528051" y="595439"/>
                </a:moveTo>
                <a:lnTo>
                  <a:pt x="1521107" y="613179"/>
                </a:lnTo>
                <a:lnTo>
                  <a:pt x="1532931" y="617808"/>
                </a:lnTo>
                <a:lnTo>
                  <a:pt x="1539876" y="600068"/>
                </a:lnTo>
                <a:lnTo>
                  <a:pt x="1528051" y="595439"/>
                </a:lnTo>
                <a:close/>
              </a:path>
              <a:path w="1595754" h="640079">
                <a:moveTo>
                  <a:pt x="1538467" y="568831"/>
                </a:moveTo>
                <a:lnTo>
                  <a:pt x="1528051" y="595439"/>
                </a:lnTo>
                <a:lnTo>
                  <a:pt x="1539876" y="600068"/>
                </a:lnTo>
                <a:lnTo>
                  <a:pt x="1532931" y="617808"/>
                </a:lnTo>
                <a:lnTo>
                  <a:pt x="1582654" y="617808"/>
                </a:lnTo>
                <a:lnTo>
                  <a:pt x="1538467" y="568831"/>
                </a:lnTo>
                <a:close/>
              </a:path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7" y="61317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60233" y="4111244"/>
            <a:ext cx="1096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Fully  C</a:t>
            </a:r>
            <a:r>
              <a:rPr dirty="0" sz="1800" spc="-10" b="1">
                <a:latin typeface="Calibri"/>
                <a:cs typeface="Calibri"/>
              </a:rPr>
              <a:t>o</a:t>
            </a:r>
            <a:r>
              <a:rPr dirty="0" sz="1800" spc="-5" b="1">
                <a:latin typeface="Calibri"/>
                <a:cs typeface="Calibri"/>
              </a:rPr>
              <a:t>nn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c</a:t>
            </a:r>
            <a:r>
              <a:rPr dirty="0" sz="1800" spc="-25" b="1">
                <a:latin typeface="Calibri"/>
                <a:cs typeface="Calibri"/>
              </a:rPr>
              <a:t>t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:  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51020" y="4455159"/>
            <a:ext cx="9461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latin typeface="Calibri"/>
                <a:cs typeface="Calibri"/>
              </a:rPr>
              <a:t>L2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879054" y="376935"/>
            <a:ext cx="1783080" cy="184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469265" marR="485140" indent="-264795">
              <a:lnSpc>
                <a:spcPct val="100000"/>
              </a:lnSpc>
              <a:spcBef>
                <a:spcPts val="2305"/>
              </a:spcBef>
            </a:pPr>
            <a:r>
              <a:rPr dirty="0" sz="2500" spc="-10" b="1">
                <a:latin typeface="Calibri"/>
                <a:cs typeface="Calibri"/>
              </a:rPr>
              <a:t>So</a:t>
            </a:r>
            <a:r>
              <a:rPr dirty="0" sz="2500" spc="-5" b="1">
                <a:latin typeface="Calibri"/>
                <a:cs typeface="Calibri"/>
              </a:rPr>
              <a:t>ft</a:t>
            </a:r>
            <a:r>
              <a:rPr dirty="0" sz="2500" spc="-10" b="1">
                <a:latin typeface="Calibri"/>
                <a:cs typeface="Calibri"/>
              </a:rPr>
              <a:t>m</a:t>
            </a:r>
            <a:r>
              <a:rPr dirty="0" sz="2500" spc="-35" b="1">
                <a:latin typeface="Calibri"/>
                <a:cs typeface="Calibri"/>
              </a:rPr>
              <a:t>a</a:t>
            </a:r>
            <a:r>
              <a:rPr dirty="0" sz="2500" b="1">
                <a:latin typeface="Calibri"/>
                <a:cs typeface="Calibri"/>
              </a:rPr>
              <a:t>x 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25911" y="4626179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887" y="28547"/>
                </a:moveTo>
                <a:lnTo>
                  <a:pt x="393237" y="28547"/>
                </a:lnTo>
                <a:lnTo>
                  <a:pt x="393279" y="47597"/>
                </a:lnTo>
                <a:lnTo>
                  <a:pt x="380580" y="47625"/>
                </a:lnTo>
                <a:lnTo>
                  <a:pt x="380644" y="76200"/>
                </a:lnTo>
                <a:lnTo>
                  <a:pt x="456758" y="37929"/>
                </a:lnTo>
                <a:lnTo>
                  <a:pt x="437887" y="28547"/>
                </a:lnTo>
                <a:close/>
              </a:path>
              <a:path w="457200" h="76200">
                <a:moveTo>
                  <a:pt x="380538" y="28575"/>
                </a:moveTo>
                <a:lnTo>
                  <a:pt x="0" y="29424"/>
                </a:lnTo>
                <a:lnTo>
                  <a:pt x="43" y="48474"/>
                </a:lnTo>
                <a:lnTo>
                  <a:pt x="380580" y="47625"/>
                </a:lnTo>
                <a:lnTo>
                  <a:pt x="380538" y="28575"/>
                </a:lnTo>
                <a:close/>
              </a:path>
              <a:path w="457200" h="76200">
                <a:moveTo>
                  <a:pt x="393237" y="28547"/>
                </a:moveTo>
                <a:lnTo>
                  <a:pt x="380538" y="28575"/>
                </a:lnTo>
                <a:lnTo>
                  <a:pt x="380580" y="47625"/>
                </a:lnTo>
                <a:lnTo>
                  <a:pt x="393279" y="47597"/>
                </a:lnTo>
                <a:lnTo>
                  <a:pt x="393237" y="28547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8" y="28575"/>
                </a:lnTo>
                <a:lnTo>
                  <a:pt x="437887" y="28547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79054" y="5393944"/>
            <a:ext cx="161861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80" b="1">
                <a:latin typeface="Calibri"/>
                <a:cs typeface="Calibri"/>
              </a:rPr>
              <a:t> </a:t>
            </a:r>
            <a:r>
              <a:rPr dirty="0" sz="2500" spc="-20" b="1">
                <a:latin typeface="Calibri"/>
                <a:cs typeface="Calibri"/>
              </a:rPr>
              <a:t>box</a:t>
            </a:r>
            <a:r>
              <a:rPr dirty="0" sz="2500" spc="-20">
                <a:latin typeface="Calibri"/>
                <a:cs typeface="Calibri"/>
              </a:rPr>
              <a:t>:  </a:t>
            </a:r>
            <a:r>
              <a:rPr dirty="0" sz="2500" spc="-50">
                <a:latin typeface="Calibri"/>
                <a:cs typeface="Calibri"/>
              </a:rPr>
              <a:t>(x’, </a:t>
            </a:r>
            <a:r>
              <a:rPr dirty="0" sz="2500" spc="-60">
                <a:latin typeface="Calibri"/>
                <a:cs typeface="Calibri"/>
              </a:rPr>
              <a:t>y’, w’,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63500"/>
                </a:moveTo>
                <a:lnTo>
                  <a:pt x="28575" y="635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635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28574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7825">
                <a:moveTo>
                  <a:pt x="69850" y="63500"/>
                </a:moveTo>
                <a:lnTo>
                  <a:pt x="47625" y="63500"/>
                </a:lnTo>
                <a:lnTo>
                  <a:pt x="4762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25" name="object 2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045694" y="5342635"/>
            <a:ext cx="166306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dirty="0" sz="3600" spc="-5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 spc="-55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8228" y="4416044"/>
            <a:ext cx="2663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Treat </a:t>
            </a:r>
            <a:r>
              <a:rPr dirty="0" sz="2400" spc="-10">
                <a:latin typeface="Calibri"/>
                <a:cs typeface="Calibri"/>
              </a:rPr>
              <a:t>localization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15">
                <a:latin typeface="Calibri"/>
                <a:cs typeface="Calibri"/>
              </a:rPr>
              <a:t>regression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problem!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75501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Open-Source</a:t>
            </a:r>
            <a:r>
              <a:rPr dirty="0" spc="-70"/>
              <a:t> </a:t>
            </a:r>
            <a:r>
              <a:rPr dirty="0" spc="-5"/>
              <a:t>Code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39012"/>
            <a:ext cx="9857740" cy="465963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1108710">
              <a:lnSpc>
                <a:spcPts val="3790"/>
              </a:lnSpc>
              <a:spcBef>
                <a:spcPts val="265"/>
              </a:spcBef>
            </a:pPr>
            <a:r>
              <a:rPr dirty="0" sz="3200" spc="-5">
                <a:latin typeface="Calibri"/>
                <a:cs typeface="Calibri"/>
              </a:rPr>
              <a:t>Object </a:t>
            </a:r>
            <a:r>
              <a:rPr dirty="0" sz="3200" spc="-10">
                <a:latin typeface="Calibri"/>
                <a:cs typeface="Calibri"/>
              </a:rPr>
              <a:t>detection </a:t>
            </a:r>
            <a:r>
              <a:rPr dirty="0" sz="3200">
                <a:latin typeface="Calibri"/>
                <a:cs typeface="Calibri"/>
              </a:rPr>
              <a:t>is </a:t>
            </a:r>
            <a:r>
              <a:rPr dirty="0" sz="3200" spc="-10">
                <a:latin typeface="Calibri"/>
                <a:cs typeface="Calibri"/>
              </a:rPr>
              <a:t>hard! </a:t>
            </a:r>
            <a:r>
              <a:rPr dirty="0" sz="3200">
                <a:latin typeface="Calibri"/>
                <a:cs typeface="Calibri"/>
              </a:rPr>
              <a:t>Don’t </a:t>
            </a:r>
            <a:r>
              <a:rPr dirty="0" sz="3200" spc="-5">
                <a:latin typeface="Calibri"/>
                <a:cs typeface="Calibri"/>
              </a:rPr>
              <a:t>implement </a:t>
            </a:r>
            <a:r>
              <a:rPr dirty="0" sz="3200">
                <a:latin typeface="Calibri"/>
                <a:cs typeface="Calibri"/>
              </a:rPr>
              <a:t>it </a:t>
            </a:r>
            <a:r>
              <a:rPr dirty="0" sz="3200" spc="-15">
                <a:latin typeface="Calibri"/>
                <a:cs typeface="Calibri"/>
              </a:rPr>
              <a:t>yourself  </a:t>
            </a:r>
            <a:r>
              <a:rPr dirty="0" sz="3200" spc="-5">
                <a:latin typeface="Calibri"/>
                <a:cs typeface="Calibri"/>
              </a:rPr>
              <a:t>(Unless </a:t>
            </a:r>
            <a:r>
              <a:rPr dirty="0" sz="3200" spc="-15">
                <a:latin typeface="Calibri"/>
                <a:cs typeface="Calibri"/>
              </a:rPr>
              <a:t>you are </a:t>
            </a:r>
            <a:r>
              <a:rPr dirty="0" sz="3200" spc="-10">
                <a:latin typeface="Calibri"/>
                <a:cs typeface="Calibri"/>
              </a:rPr>
              <a:t>working </a:t>
            </a:r>
            <a:r>
              <a:rPr dirty="0" sz="3200">
                <a:latin typeface="Calibri"/>
                <a:cs typeface="Calibri"/>
              </a:rPr>
              <a:t>on</a:t>
            </a:r>
            <a:r>
              <a:rPr dirty="0" sz="3200" spc="5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A5…)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3200" spc="-30" b="1">
                <a:latin typeface="Calibri"/>
                <a:cs typeface="Calibri"/>
              </a:rPr>
              <a:t>TensorFlow </a:t>
            </a:r>
            <a:r>
              <a:rPr dirty="0" sz="3200" spc="-10" b="1">
                <a:latin typeface="Calibri"/>
                <a:cs typeface="Calibri"/>
              </a:rPr>
              <a:t>Detection</a:t>
            </a:r>
            <a:r>
              <a:rPr dirty="0" sz="3200" spc="25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API: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35"/>
              </a:spcBef>
            </a:pP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https://github.com/tensorflow/models/tree/master/research/object_detection </a:t>
            </a:r>
            <a:r>
              <a:rPr dirty="0" sz="2400" spc="-1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Faster </a:t>
            </a:r>
            <a:r>
              <a:rPr dirty="0" sz="2400" spc="-5">
                <a:latin typeface="Calibri"/>
                <a:cs typeface="Calibri"/>
              </a:rPr>
              <a:t>R-CNN, </a:t>
            </a:r>
            <a:r>
              <a:rPr dirty="0" sz="2400" spc="-20">
                <a:latin typeface="Calibri"/>
                <a:cs typeface="Calibri"/>
              </a:rPr>
              <a:t>SSD, </a:t>
            </a:r>
            <a:r>
              <a:rPr dirty="0" sz="2400" spc="-10">
                <a:latin typeface="Calibri"/>
                <a:cs typeface="Calibri"/>
              </a:rPr>
              <a:t>RFCN, </a:t>
            </a:r>
            <a:r>
              <a:rPr dirty="0" sz="2400" spc="-5">
                <a:latin typeface="Calibri"/>
                <a:cs typeface="Calibri"/>
              </a:rPr>
              <a:t>Mask</a:t>
            </a:r>
            <a:r>
              <a:rPr dirty="0" sz="2400" spc="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dirty="0" sz="3200" spc="-15" b="1">
                <a:latin typeface="Calibri"/>
                <a:cs typeface="Calibri"/>
              </a:rPr>
              <a:t>Detectron2</a:t>
            </a:r>
            <a:r>
              <a:rPr dirty="0" sz="3200" spc="-5" b="1">
                <a:latin typeface="Calibri"/>
                <a:cs typeface="Calibri"/>
              </a:rPr>
              <a:t> </a:t>
            </a:r>
            <a:r>
              <a:rPr dirty="0" sz="3200" spc="-35" b="1">
                <a:latin typeface="Calibri"/>
                <a:cs typeface="Calibri"/>
              </a:rPr>
              <a:t>(PyTorch):</a:t>
            </a:r>
            <a:endParaRPr sz="3200">
              <a:latin typeface="Calibri"/>
              <a:cs typeface="Calibri"/>
            </a:endParaRPr>
          </a:p>
          <a:p>
            <a:pPr marL="12700" marR="3691254">
              <a:lnSpc>
                <a:spcPts val="2810"/>
              </a:lnSpc>
              <a:spcBef>
                <a:spcPts val="210"/>
              </a:spcBef>
            </a:pPr>
            <a:r>
              <a:rPr dirty="0" u="heavy" sz="24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</a:t>
            </a:r>
            <a:r>
              <a:rPr dirty="0" u="heavy" sz="24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s:/</a:t>
            </a:r>
            <a:r>
              <a:rPr dirty="0" u="heavy" sz="24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hub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.</a:t>
            </a:r>
            <a:r>
              <a:rPr dirty="0" u="heavy" sz="24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dirty="0" u="heavy" sz="2400" spc="-4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f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2400" spc="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ook</a:t>
            </a:r>
            <a:r>
              <a:rPr dirty="0" u="heavy" sz="2400" spc="-3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</a:t>
            </a:r>
            <a:r>
              <a:rPr dirty="0" u="heavy" sz="2400" spc="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dirty="0" u="heavy" sz="2400" spc="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dirty="0" u="heavy" sz="2400" spc="-3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</a:t>
            </a:r>
            <a:r>
              <a:rPr dirty="0" u="heavy" sz="24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2400" spc="-3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dirty="0" u="heavy" sz="2400" spc="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ct</a:t>
            </a:r>
            <a:r>
              <a:rPr dirty="0" u="heavy" sz="2400" spc="-4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</a:t>
            </a:r>
            <a:r>
              <a:rPr dirty="0" u="heavy" sz="24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dirty="0" u="heavy" sz="24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n2 </a:t>
            </a:r>
            <a:r>
              <a:rPr dirty="0" sz="240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Fast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25">
                <a:latin typeface="Calibri"/>
                <a:cs typeface="Calibri"/>
              </a:rPr>
              <a:t>Faster </a:t>
            </a:r>
            <a:r>
              <a:rPr dirty="0" sz="2400">
                <a:latin typeface="Calibri"/>
                <a:cs typeface="Calibri"/>
              </a:rPr>
              <a:t>/ </a:t>
            </a:r>
            <a:r>
              <a:rPr dirty="0" sz="2400" spc="-5">
                <a:latin typeface="Calibri"/>
                <a:cs typeface="Calibri"/>
              </a:rPr>
              <a:t>Mask R-CNN, </a:t>
            </a:r>
            <a:r>
              <a:rPr dirty="0" sz="2400" spc="-10">
                <a:latin typeface="Calibri"/>
                <a:cs typeface="Calibri"/>
              </a:rPr>
              <a:t>RetinaNet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19634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</a:t>
            </a:r>
            <a:r>
              <a:rPr dirty="0" spc="-5"/>
              <a:t>umm</a:t>
            </a:r>
            <a:r>
              <a:rPr dirty="0" spc="5"/>
              <a:t>a</a:t>
            </a:r>
            <a:r>
              <a:rPr dirty="0" spc="15"/>
              <a:t>r</a:t>
            </a:r>
            <a:r>
              <a:rPr dirty="0"/>
              <a:t>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4588" y="3673951"/>
            <a:ext cx="1781175" cy="841375"/>
            <a:chOff x="834588" y="3673951"/>
            <a:chExt cx="1781175" cy="841375"/>
          </a:xfrm>
        </p:grpSpPr>
        <p:sp>
          <p:nvSpPr>
            <p:cNvPr id="4" name="object 4"/>
            <p:cNvSpPr/>
            <p:nvPr/>
          </p:nvSpPr>
          <p:spPr>
            <a:xfrm>
              <a:off x="1490040" y="3676491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291227" y="0"/>
                  </a:moveTo>
                  <a:lnTo>
                    <a:pt x="86832" y="0"/>
                  </a:lnTo>
                  <a:lnTo>
                    <a:pt x="0" y="93944"/>
                  </a:lnTo>
                  <a:lnTo>
                    <a:pt x="204396" y="93944"/>
                  </a:lnTo>
                  <a:lnTo>
                    <a:pt x="2912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90040" y="3676491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0" y="93944"/>
                  </a:moveTo>
                  <a:lnTo>
                    <a:pt x="86831" y="0"/>
                  </a:lnTo>
                  <a:lnTo>
                    <a:pt x="291227" y="0"/>
                  </a:lnTo>
                  <a:lnTo>
                    <a:pt x="204395" y="93944"/>
                  </a:lnTo>
                  <a:lnTo>
                    <a:pt x="0" y="93944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7128" y="3911351"/>
              <a:ext cx="1775546" cy="6012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7128" y="3911351"/>
              <a:ext cx="1776095" cy="601345"/>
            </a:xfrm>
            <a:custGeom>
              <a:avLst/>
              <a:gdLst/>
              <a:ahLst/>
              <a:cxnLst/>
              <a:rect l="l" t="t" r="r" b="b"/>
              <a:pathLst>
                <a:path w="1776095" h="601345">
                  <a:moveTo>
                    <a:pt x="0" y="601243"/>
                  </a:moveTo>
                  <a:lnTo>
                    <a:pt x="555722" y="0"/>
                  </a:lnTo>
                  <a:lnTo>
                    <a:pt x="1775546" y="0"/>
                  </a:lnTo>
                  <a:lnTo>
                    <a:pt x="1219824" y="601243"/>
                  </a:lnTo>
                  <a:lnTo>
                    <a:pt x="0" y="601243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18035" y="4066126"/>
            <a:ext cx="318770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5"/>
              </a:spcBef>
            </a:pPr>
            <a:r>
              <a:rPr dirty="0" sz="900">
                <a:latin typeface="Calibri"/>
                <a:cs typeface="Calibri"/>
              </a:rPr>
              <a:t>Input  </a:t>
            </a:r>
            <a:r>
              <a:rPr dirty="0" sz="900" spc="10">
                <a:latin typeface="Calibri"/>
                <a:cs typeface="Calibri"/>
              </a:rPr>
              <a:t>i</a:t>
            </a:r>
            <a:r>
              <a:rPr dirty="0" sz="900" spc="15">
                <a:latin typeface="Calibri"/>
                <a:cs typeface="Calibri"/>
              </a:rPr>
              <a:t>ma</a:t>
            </a:r>
            <a:r>
              <a:rPr dirty="0" sz="900" spc="15">
                <a:latin typeface="Calibri"/>
                <a:cs typeface="Calibri"/>
              </a:rPr>
              <a:t>g</a:t>
            </a:r>
            <a:r>
              <a:rPr dirty="0" sz="900" spc="1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2771" y="2974065"/>
            <a:ext cx="1640205" cy="1532255"/>
            <a:chOff x="862771" y="2974065"/>
            <a:chExt cx="1640205" cy="1532255"/>
          </a:xfrm>
        </p:grpSpPr>
        <p:sp>
          <p:nvSpPr>
            <p:cNvPr id="10" name="object 10"/>
            <p:cNvSpPr/>
            <p:nvPr/>
          </p:nvSpPr>
          <p:spPr>
            <a:xfrm>
              <a:off x="1175327" y="3944231"/>
              <a:ext cx="897255" cy="385445"/>
            </a:xfrm>
            <a:custGeom>
              <a:avLst/>
              <a:gdLst/>
              <a:ahLst/>
              <a:cxnLst/>
              <a:rect l="l" t="t" r="r" b="b"/>
              <a:pathLst>
                <a:path w="897255" h="385445">
                  <a:moveTo>
                    <a:pt x="897167" y="0"/>
                  </a:moveTo>
                  <a:lnTo>
                    <a:pt x="356009" y="0"/>
                  </a:lnTo>
                  <a:lnTo>
                    <a:pt x="0" y="385171"/>
                  </a:lnTo>
                  <a:lnTo>
                    <a:pt x="541157" y="385171"/>
                  </a:lnTo>
                  <a:lnTo>
                    <a:pt x="89716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75327" y="3944231"/>
              <a:ext cx="897255" cy="385445"/>
            </a:xfrm>
            <a:custGeom>
              <a:avLst/>
              <a:gdLst/>
              <a:ahLst/>
              <a:cxnLst/>
              <a:rect l="l" t="t" r="r" b="b"/>
              <a:pathLst>
                <a:path w="897255" h="385445">
                  <a:moveTo>
                    <a:pt x="0" y="385171"/>
                  </a:moveTo>
                  <a:lnTo>
                    <a:pt x="356009" y="0"/>
                  </a:lnTo>
                  <a:lnTo>
                    <a:pt x="897167" y="0"/>
                  </a:lnTo>
                  <a:lnTo>
                    <a:pt x="541157" y="385171"/>
                  </a:lnTo>
                  <a:lnTo>
                    <a:pt x="0" y="385171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72495" y="3953626"/>
              <a:ext cx="427990" cy="160020"/>
            </a:xfrm>
            <a:custGeom>
              <a:avLst/>
              <a:gdLst/>
              <a:ahLst/>
              <a:cxnLst/>
              <a:rect l="l" t="t" r="r" b="b"/>
              <a:pathLst>
                <a:path w="427989" h="160020">
                  <a:moveTo>
                    <a:pt x="427446" y="0"/>
                  </a:moveTo>
                  <a:lnTo>
                    <a:pt x="147613" y="0"/>
                  </a:lnTo>
                  <a:lnTo>
                    <a:pt x="0" y="159705"/>
                  </a:lnTo>
                  <a:lnTo>
                    <a:pt x="279833" y="159705"/>
                  </a:lnTo>
                  <a:lnTo>
                    <a:pt x="42744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72495" y="3953626"/>
              <a:ext cx="427990" cy="160020"/>
            </a:xfrm>
            <a:custGeom>
              <a:avLst/>
              <a:gdLst/>
              <a:ahLst/>
              <a:cxnLst/>
              <a:rect l="l" t="t" r="r" b="b"/>
              <a:pathLst>
                <a:path w="427989" h="160020">
                  <a:moveTo>
                    <a:pt x="0" y="159705"/>
                  </a:moveTo>
                  <a:lnTo>
                    <a:pt x="147613" y="0"/>
                  </a:lnTo>
                  <a:lnTo>
                    <a:pt x="427446" y="0"/>
                  </a:lnTo>
                  <a:lnTo>
                    <a:pt x="279832" y="159705"/>
                  </a:lnTo>
                  <a:lnTo>
                    <a:pt x="0" y="159705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65311" y="4258945"/>
              <a:ext cx="418465" cy="244475"/>
            </a:xfrm>
            <a:custGeom>
              <a:avLst/>
              <a:gdLst/>
              <a:ahLst/>
              <a:cxnLst/>
              <a:rect l="l" t="t" r="r" b="b"/>
              <a:pathLst>
                <a:path w="418465" h="244475">
                  <a:moveTo>
                    <a:pt x="418051" y="0"/>
                  </a:moveTo>
                  <a:lnTo>
                    <a:pt x="225762" y="0"/>
                  </a:lnTo>
                  <a:lnTo>
                    <a:pt x="0" y="244255"/>
                  </a:lnTo>
                  <a:lnTo>
                    <a:pt x="192289" y="244255"/>
                  </a:lnTo>
                  <a:lnTo>
                    <a:pt x="4180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65311" y="4258945"/>
              <a:ext cx="418465" cy="244475"/>
            </a:xfrm>
            <a:custGeom>
              <a:avLst/>
              <a:gdLst/>
              <a:ahLst/>
              <a:cxnLst/>
              <a:rect l="l" t="t" r="r" b="b"/>
              <a:pathLst>
                <a:path w="418465" h="244475">
                  <a:moveTo>
                    <a:pt x="0" y="244255"/>
                  </a:moveTo>
                  <a:lnTo>
                    <a:pt x="225762" y="0"/>
                  </a:lnTo>
                  <a:lnTo>
                    <a:pt x="418051" y="0"/>
                  </a:lnTo>
                  <a:lnTo>
                    <a:pt x="192289" y="244255"/>
                  </a:lnTo>
                  <a:lnTo>
                    <a:pt x="0" y="244255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54075" y="2976605"/>
              <a:ext cx="129539" cy="634365"/>
            </a:xfrm>
            <a:custGeom>
              <a:avLst/>
              <a:gdLst/>
              <a:ahLst/>
              <a:cxnLst/>
              <a:rect l="l" t="t" r="r" b="b"/>
              <a:pathLst>
                <a:path w="129539" h="634364">
                  <a:moveTo>
                    <a:pt x="129172" y="0"/>
                  </a:moveTo>
                  <a:lnTo>
                    <a:pt x="0" y="129174"/>
                  </a:lnTo>
                  <a:lnTo>
                    <a:pt x="0" y="634123"/>
                  </a:lnTo>
                  <a:lnTo>
                    <a:pt x="129172" y="504950"/>
                  </a:lnTo>
                  <a:lnTo>
                    <a:pt x="12917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66554" y="2976605"/>
              <a:ext cx="516890" cy="129539"/>
            </a:xfrm>
            <a:custGeom>
              <a:avLst/>
              <a:gdLst/>
              <a:ahLst/>
              <a:cxnLst/>
              <a:rect l="l" t="t" r="r" b="b"/>
              <a:pathLst>
                <a:path w="516889" h="129539">
                  <a:moveTo>
                    <a:pt x="516694" y="0"/>
                  </a:moveTo>
                  <a:lnTo>
                    <a:pt x="129174" y="0"/>
                  </a:lnTo>
                  <a:lnTo>
                    <a:pt x="0" y="129174"/>
                  </a:lnTo>
                  <a:lnTo>
                    <a:pt x="387521" y="129174"/>
                  </a:lnTo>
                  <a:lnTo>
                    <a:pt x="516694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66554" y="2976605"/>
              <a:ext cx="516890" cy="634365"/>
            </a:xfrm>
            <a:custGeom>
              <a:avLst/>
              <a:gdLst/>
              <a:ahLst/>
              <a:cxnLst/>
              <a:rect l="l" t="t" r="r" b="b"/>
              <a:pathLst>
                <a:path w="516889" h="634364">
                  <a:moveTo>
                    <a:pt x="0" y="129173"/>
                  </a:moveTo>
                  <a:lnTo>
                    <a:pt x="129173" y="0"/>
                  </a:lnTo>
                  <a:lnTo>
                    <a:pt x="516693" y="0"/>
                  </a:lnTo>
                  <a:lnTo>
                    <a:pt x="516693" y="504950"/>
                  </a:lnTo>
                  <a:lnTo>
                    <a:pt x="387520" y="634123"/>
                  </a:lnTo>
                  <a:lnTo>
                    <a:pt x="0" y="634123"/>
                  </a:lnTo>
                  <a:lnTo>
                    <a:pt x="0" y="129173"/>
                  </a:lnTo>
                  <a:close/>
                </a:path>
                <a:path w="516889" h="634364">
                  <a:moveTo>
                    <a:pt x="0" y="129173"/>
                  </a:moveTo>
                  <a:lnTo>
                    <a:pt x="387520" y="129173"/>
                  </a:lnTo>
                  <a:lnTo>
                    <a:pt x="516693" y="0"/>
                  </a:lnTo>
                </a:path>
                <a:path w="516889" h="634364">
                  <a:moveTo>
                    <a:pt x="387520" y="129173"/>
                  </a:moveTo>
                  <a:lnTo>
                    <a:pt x="387520" y="634123"/>
                  </a:lnTo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524218" y="3199357"/>
            <a:ext cx="259715" cy="2971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0165" marR="5080" indent="-38100">
              <a:lnSpc>
                <a:spcPct val="105200"/>
              </a:lnSpc>
              <a:spcBef>
                <a:spcPts val="85"/>
              </a:spcBef>
            </a:pPr>
            <a:r>
              <a:rPr dirty="0" sz="850" spc="25">
                <a:latin typeface="Calibri"/>
                <a:cs typeface="Calibri"/>
              </a:rPr>
              <a:t>C</a:t>
            </a:r>
            <a:r>
              <a:rPr dirty="0" sz="850" spc="25">
                <a:latin typeface="Calibri"/>
                <a:cs typeface="Calibri"/>
              </a:rPr>
              <a:t>on</a:t>
            </a:r>
            <a:r>
              <a:rPr dirty="0" sz="850" spc="10">
                <a:latin typeface="Calibri"/>
                <a:cs typeface="Calibri"/>
              </a:rPr>
              <a:t>v  </a:t>
            </a:r>
            <a:r>
              <a:rPr dirty="0" sz="850" spc="10">
                <a:latin typeface="Calibri"/>
                <a:cs typeface="Calibri"/>
              </a:rPr>
              <a:t>Net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74653" y="2833148"/>
            <a:ext cx="521970" cy="639445"/>
            <a:chOff x="2074653" y="2833148"/>
            <a:chExt cx="521970" cy="639445"/>
          </a:xfrm>
        </p:grpSpPr>
        <p:sp>
          <p:nvSpPr>
            <p:cNvPr id="21" name="object 21"/>
            <p:cNvSpPr/>
            <p:nvPr/>
          </p:nvSpPr>
          <p:spPr>
            <a:xfrm>
              <a:off x="2464713" y="2835688"/>
              <a:ext cx="129539" cy="634365"/>
            </a:xfrm>
            <a:custGeom>
              <a:avLst/>
              <a:gdLst/>
              <a:ahLst/>
              <a:cxnLst/>
              <a:rect l="l" t="t" r="r" b="b"/>
              <a:pathLst>
                <a:path w="129539" h="634364">
                  <a:moveTo>
                    <a:pt x="129172" y="0"/>
                  </a:moveTo>
                  <a:lnTo>
                    <a:pt x="0" y="129174"/>
                  </a:lnTo>
                  <a:lnTo>
                    <a:pt x="0" y="634124"/>
                  </a:lnTo>
                  <a:lnTo>
                    <a:pt x="129172" y="504951"/>
                  </a:lnTo>
                  <a:lnTo>
                    <a:pt x="12917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077193" y="2835688"/>
              <a:ext cx="516890" cy="129539"/>
            </a:xfrm>
            <a:custGeom>
              <a:avLst/>
              <a:gdLst/>
              <a:ahLst/>
              <a:cxnLst/>
              <a:rect l="l" t="t" r="r" b="b"/>
              <a:pathLst>
                <a:path w="516889" h="129539">
                  <a:moveTo>
                    <a:pt x="516693" y="0"/>
                  </a:moveTo>
                  <a:lnTo>
                    <a:pt x="129172" y="0"/>
                  </a:lnTo>
                  <a:lnTo>
                    <a:pt x="0" y="129174"/>
                  </a:lnTo>
                  <a:lnTo>
                    <a:pt x="387520" y="129174"/>
                  </a:lnTo>
                  <a:lnTo>
                    <a:pt x="51669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77193" y="2835688"/>
              <a:ext cx="516890" cy="634365"/>
            </a:xfrm>
            <a:custGeom>
              <a:avLst/>
              <a:gdLst/>
              <a:ahLst/>
              <a:cxnLst/>
              <a:rect l="l" t="t" r="r" b="b"/>
              <a:pathLst>
                <a:path w="516889" h="634364">
                  <a:moveTo>
                    <a:pt x="0" y="129173"/>
                  </a:moveTo>
                  <a:lnTo>
                    <a:pt x="129173" y="0"/>
                  </a:lnTo>
                  <a:lnTo>
                    <a:pt x="516693" y="0"/>
                  </a:lnTo>
                  <a:lnTo>
                    <a:pt x="516693" y="504950"/>
                  </a:lnTo>
                  <a:lnTo>
                    <a:pt x="387520" y="634123"/>
                  </a:lnTo>
                  <a:lnTo>
                    <a:pt x="0" y="634123"/>
                  </a:lnTo>
                  <a:lnTo>
                    <a:pt x="0" y="129173"/>
                  </a:lnTo>
                  <a:close/>
                </a:path>
                <a:path w="516889" h="634364">
                  <a:moveTo>
                    <a:pt x="0" y="129173"/>
                  </a:moveTo>
                  <a:lnTo>
                    <a:pt x="387520" y="129173"/>
                  </a:lnTo>
                  <a:lnTo>
                    <a:pt x="516693" y="0"/>
                  </a:lnTo>
                </a:path>
                <a:path w="516889" h="634364">
                  <a:moveTo>
                    <a:pt x="387520" y="129173"/>
                  </a:moveTo>
                  <a:lnTo>
                    <a:pt x="387520" y="634123"/>
                  </a:lnTo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136748" y="3058138"/>
            <a:ext cx="259715" cy="2971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0165" marR="5080" indent="-38100">
              <a:lnSpc>
                <a:spcPct val="105200"/>
              </a:lnSpc>
              <a:spcBef>
                <a:spcPts val="85"/>
              </a:spcBef>
            </a:pPr>
            <a:r>
              <a:rPr dirty="0" sz="850" spc="25">
                <a:latin typeface="Calibri"/>
                <a:cs typeface="Calibri"/>
              </a:rPr>
              <a:t>C</a:t>
            </a:r>
            <a:r>
              <a:rPr dirty="0" sz="850" spc="25">
                <a:latin typeface="Calibri"/>
                <a:cs typeface="Calibri"/>
              </a:rPr>
              <a:t>on</a:t>
            </a:r>
            <a:r>
              <a:rPr dirty="0" sz="850" spc="10">
                <a:latin typeface="Calibri"/>
                <a:cs typeface="Calibri"/>
              </a:rPr>
              <a:t>v  </a:t>
            </a:r>
            <a:r>
              <a:rPr dirty="0" sz="850" spc="10">
                <a:latin typeface="Calibri"/>
                <a:cs typeface="Calibri"/>
              </a:rPr>
              <a:t>Net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95651" y="3171348"/>
            <a:ext cx="527050" cy="639445"/>
            <a:chOff x="895651" y="3171348"/>
            <a:chExt cx="527050" cy="639445"/>
          </a:xfrm>
        </p:grpSpPr>
        <p:sp>
          <p:nvSpPr>
            <p:cNvPr id="26" name="object 26"/>
            <p:cNvSpPr/>
            <p:nvPr/>
          </p:nvSpPr>
          <p:spPr>
            <a:xfrm>
              <a:off x="1289235" y="3173888"/>
              <a:ext cx="130810" cy="634365"/>
            </a:xfrm>
            <a:custGeom>
              <a:avLst/>
              <a:gdLst/>
              <a:ahLst/>
              <a:cxnLst/>
              <a:rect l="l" t="t" r="r" b="b"/>
              <a:pathLst>
                <a:path w="130809" h="634364">
                  <a:moveTo>
                    <a:pt x="130347" y="0"/>
                  </a:moveTo>
                  <a:lnTo>
                    <a:pt x="0" y="130347"/>
                  </a:lnTo>
                  <a:lnTo>
                    <a:pt x="0" y="634123"/>
                  </a:lnTo>
                  <a:lnTo>
                    <a:pt x="130347" y="503775"/>
                  </a:lnTo>
                  <a:lnTo>
                    <a:pt x="13034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98191" y="3173888"/>
              <a:ext cx="521970" cy="130810"/>
            </a:xfrm>
            <a:custGeom>
              <a:avLst/>
              <a:gdLst/>
              <a:ahLst/>
              <a:cxnLst/>
              <a:rect l="l" t="t" r="r" b="b"/>
              <a:pathLst>
                <a:path w="521969" h="130810">
                  <a:moveTo>
                    <a:pt x="521391" y="0"/>
                  </a:moveTo>
                  <a:lnTo>
                    <a:pt x="130347" y="0"/>
                  </a:lnTo>
                  <a:lnTo>
                    <a:pt x="0" y="130347"/>
                  </a:lnTo>
                  <a:lnTo>
                    <a:pt x="391043" y="130347"/>
                  </a:lnTo>
                  <a:lnTo>
                    <a:pt x="521391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98191" y="3173888"/>
              <a:ext cx="521970" cy="634365"/>
            </a:xfrm>
            <a:custGeom>
              <a:avLst/>
              <a:gdLst/>
              <a:ahLst/>
              <a:cxnLst/>
              <a:rect l="l" t="t" r="r" b="b"/>
              <a:pathLst>
                <a:path w="521969" h="634364">
                  <a:moveTo>
                    <a:pt x="0" y="130347"/>
                  </a:moveTo>
                  <a:lnTo>
                    <a:pt x="130347" y="0"/>
                  </a:lnTo>
                  <a:lnTo>
                    <a:pt x="521390" y="0"/>
                  </a:lnTo>
                  <a:lnTo>
                    <a:pt x="521390" y="503776"/>
                  </a:lnTo>
                  <a:lnTo>
                    <a:pt x="391043" y="634123"/>
                  </a:lnTo>
                  <a:lnTo>
                    <a:pt x="0" y="634123"/>
                  </a:lnTo>
                  <a:lnTo>
                    <a:pt x="0" y="130347"/>
                  </a:lnTo>
                  <a:close/>
                </a:path>
                <a:path w="521969" h="634364">
                  <a:moveTo>
                    <a:pt x="0" y="130347"/>
                  </a:moveTo>
                  <a:lnTo>
                    <a:pt x="391043" y="130347"/>
                  </a:lnTo>
                  <a:lnTo>
                    <a:pt x="521390" y="0"/>
                  </a:lnTo>
                </a:path>
                <a:path w="521969" h="634364">
                  <a:moveTo>
                    <a:pt x="391043" y="130347"/>
                  </a:moveTo>
                  <a:lnTo>
                    <a:pt x="391043" y="634123"/>
                  </a:lnTo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958660" y="3395489"/>
            <a:ext cx="259715" cy="2971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0165" marR="5080" indent="-38100">
              <a:lnSpc>
                <a:spcPct val="105200"/>
              </a:lnSpc>
              <a:spcBef>
                <a:spcPts val="85"/>
              </a:spcBef>
            </a:pPr>
            <a:r>
              <a:rPr dirty="0" sz="850" spc="25">
                <a:latin typeface="Calibri"/>
                <a:cs typeface="Calibri"/>
              </a:rPr>
              <a:t>C</a:t>
            </a:r>
            <a:r>
              <a:rPr dirty="0" sz="850" spc="25">
                <a:latin typeface="Calibri"/>
                <a:cs typeface="Calibri"/>
              </a:rPr>
              <a:t>on</a:t>
            </a:r>
            <a:r>
              <a:rPr dirty="0" sz="850" spc="10">
                <a:latin typeface="Calibri"/>
                <a:cs typeface="Calibri"/>
              </a:rPr>
              <a:t>v  </a:t>
            </a:r>
            <a:r>
              <a:rPr dirty="0" sz="850" spc="10">
                <a:latin typeface="Calibri"/>
                <a:cs typeface="Calibri"/>
              </a:rPr>
              <a:t>Net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84898" y="3556520"/>
            <a:ext cx="1466215" cy="441959"/>
            <a:chOff x="984898" y="3556520"/>
            <a:chExt cx="1466215" cy="441959"/>
          </a:xfrm>
        </p:grpSpPr>
        <p:sp>
          <p:nvSpPr>
            <p:cNvPr id="31" name="object 31"/>
            <p:cNvSpPr/>
            <p:nvPr/>
          </p:nvSpPr>
          <p:spPr>
            <a:xfrm>
              <a:off x="987438" y="3901956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5" h="93979">
                  <a:moveTo>
                    <a:pt x="291227" y="0"/>
                  </a:moveTo>
                  <a:lnTo>
                    <a:pt x="86831" y="0"/>
                  </a:lnTo>
                  <a:lnTo>
                    <a:pt x="0" y="93944"/>
                  </a:lnTo>
                  <a:lnTo>
                    <a:pt x="204395" y="93944"/>
                  </a:lnTo>
                  <a:lnTo>
                    <a:pt x="2912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87438" y="3901956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5" h="93979">
                  <a:moveTo>
                    <a:pt x="0" y="93944"/>
                  </a:moveTo>
                  <a:lnTo>
                    <a:pt x="86831" y="0"/>
                  </a:lnTo>
                  <a:lnTo>
                    <a:pt x="291227" y="0"/>
                  </a:lnTo>
                  <a:lnTo>
                    <a:pt x="204395" y="93944"/>
                  </a:lnTo>
                  <a:lnTo>
                    <a:pt x="0" y="93944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157045" y="3559060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291226" y="0"/>
                  </a:moveTo>
                  <a:lnTo>
                    <a:pt x="86831" y="0"/>
                  </a:lnTo>
                  <a:lnTo>
                    <a:pt x="0" y="93944"/>
                  </a:lnTo>
                  <a:lnTo>
                    <a:pt x="204395" y="93944"/>
                  </a:lnTo>
                  <a:lnTo>
                    <a:pt x="29122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157045" y="3559060"/>
              <a:ext cx="291465" cy="93980"/>
            </a:xfrm>
            <a:custGeom>
              <a:avLst/>
              <a:gdLst/>
              <a:ahLst/>
              <a:cxnLst/>
              <a:rect l="l" t="t" r="r" b="b"/>
              <a:pathLst>
                <a:path w="291464" h="93979">
                  <a:moveTo>
                    <a:pt x="0" y="93944"/>
                  </a:moveTo>
                  <a:lnTo>
                    <a:pt x="86831" y="0"/>
                  </a:lnTo>
                  <a:lnTo>
                    <a:pt x="291227" y="0"/>
                  </a:lnTo>
                  <a:lnTo>
                    <a:pt x="204395" y="93944"/>
                  </a:lnTo>
                  <a:lnTo>
                    <a:pt x="0" y="93944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003879" y="2974257"/>
            <a:ext cx="338455" cy="140970"/>
          </a:xfrm>
          <a:prstGeom prst="rect">
            <a:avLst/>
          </a:prstGeom>
          <a:ln w="9394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0800">
              <a:lnSpc>
                <a:spcPts val="1045"/>
              </a:lnSpc>
            </a:pPr>
            <a:r>
              <a:rPr dirty="0" sz="900" spc="10">
                <a:latin typeface="Calibri"/>
                <a:cs typeface="Calibri"/>
              </a:rPr>
              <a:t>Class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93126" y="3129265"/>
            <a:ext cx="93944" cy="117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492389" y="2786368"/>
            <a:ext cx="361950" cy="146050"/>
          </a:xfrm>
          <a:prstGeom prst="rect">
            <a:avLst/>
          </a:prstGeom>
          <a:ln w="9394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9690">
              <a:lnSpc>
                <a:spcPts val="1050"/>
              </a:lnSpc>
            </a:pPr>
            <a:r>
              <a:rPr dirty="0" sz="900" spc="10">
                <a:latin typeface="Calibri"/>
                <a:cs typeface="Calibri"/>
              </a:rPr>
              <a:t>Class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55357" y="2800460"/>
            <a:ext cx="1628139" cy="1621790"/>
            <a:chOff x="1055357" y="2800460"/>
            <a:chExt cx="1628139" cy="1621790"/>
          </a:xfrm>
        </p:grpSpPr>
        <p:sp>
          <p:nvSpPr>
            <p:cNvPr id="39" name="object 39"/>
            <p:cNvSpPr/>
            <p:nvPr/>
          </p:nvSpPr>
          <p:spPr>
            <a:xfrm>
              <a:off x="1057897" y="4005295"/>
              <a:ext cx="93980" cy="381000"/>
            </a:xfrm>
            <a:custGeom>
              <a:avLst/>
              <a:gdLst/>
              <a:ahLst/>
              <a:cxnLst/>
              <a:rect l="l" t="t" r="r" b="b"/>
              <a:pathLst>
                <a:path w="93980" h="381000">
                  <a:moveTo>
                    <a:pt x="46972" y="0"/>
                  </a:moveTo>
                  <a:lnTo>
                    <a:pt x="0" y="46972"/>
                  </a:lnTo>
                  <a:lnTo>
                    <a:pt x="23486" y="46972"/>
                  </a:lnTo>
                  <a:lnTo>
                    <a:pt x="23486" y="380474"/>
                  </a:lnTo>
                  <a:lnTo>
                    <a:pt x="70458" y="380474"/>
                  </a:lnTo>
                  <a:lnTo>
                    <a:pt x="70458" y="46972"/>
                  </a:lnTo>
                  <a:lnTo>
                    <a:pt x="93944" y="46972"/>
                  </a:lnTo>
                  <a:lnTo>
                    <a:pt x="4697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57897" y="4005295"/>
              <a:ext cx="93980" cy="381000"/>
            </a:xfrm>
            <a:custGeom>
              <a:avLst/>
              <a:gdLst/>
              <a:ahLst/>
              <a:cxnLst/>
              <a:rect l="l" t="t" r="r" b="b"/>
              <a:pathLst>
                <a:path w="93980" h="381000">
                  <a:moveTo>
                    <a:pt x="0" y="46972"/>
                  </a:moveTo>
                  <a:lnTo>
                    <a:pt x="46972" y="0"/>
                  </a:lnTo>
                  <a:lnTo>
                    <a:pt x="93944" y="46972"/>
                  </a:lnTo>
                  <a:lnTo>
                    <a:pt x="70458" y="46972"/>
                  </a:lnTo>
                  <a:lnTo>
                    <a:pt x="70458" y="380474"/>
                  </a:lnTo>
                  <a:lnTo>
                    <a:pt x="23485" y="380474"/>
                  </a:lnTo>
                  <a:lnTo>
                    <a:pt x="23485" y="46972"/>
                  </a:lnTo>
                  <a:lnTo>
                    <a:pt x="0" y="46972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56792" y="2941376"/>
              <a:ext cx="93944" cy="1174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60245" y="3815058"/>
              <a:ext cx="93944" cy="1174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88682" y="3798618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46972" y="0"/>
                  </a:moveTo>
                  <a:lnTo>
                    <a:pt x="0" y="46972"/>
                  </a:lnTo>
                  <a:lnTo>
                    <a:pt x="23486" y="46972"/>
                  </a:lnTo>
                  <a:lnTo>
                    <a:pt x="23486" y="375777"/>
                  </a:lnTo>
                  <a:lnTo>
                    <a:pt x="70458" y="375777"/>
                  </a:lnTo>
                  <a:lnTo>
                    <a:pt x="70458" y="46972"/>
                  </a:lnTo>
                  <a:lnTo>
                    <a:pt x="93944" y="46972"/>
                  </a:lnTo>
                  <a:lnTo>
                    <a:pt x="4697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88682" y="3798618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0" y="46972"/>
                  </a:moveTo>
                  <a:lnTo>
                    <a:pt x="46972" y="0"/>
                  </a:lnTo>
                  <a:lnTo>
                    <a:pt x="93944" y="46972"/>
                  </a:lnTo>
                  <a:lnTo>
                    <a:pt x="70458" y="46972"/>
                  </a:lnTo>
                  <a:lnTo>
                    <a:pt x="70458" y="375777"/>
                  </a:lnTo>
                  <a:lnTo>
                    <a:pt x="23486" y="375777"/>
                  </a:lnTo>
                  <a:lnTo>
                    <a:pt x="23486" y="46972"/>
                  </a:lnTo>
                  <a:lnTo>
                    <a:pt x="0" y="46972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86333" y="3617776"/>
              <a:ext cx="98641" cy="1174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241594" y="3667095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46972" y="0"/>
                  </a:moveTo>
                  <a:lnTo>
                    <a:pt x="0" y="46972"/>
                  </a:lnTo>
                  <a:lnTo>
                    <a:pt x="23486" y="46972"/>
                  </a:lnTo>
                  <a:lnTo>
                    <a:pt x="23486" y="375777"/>
                  </a:lnTo>
                  <a:lnTo>
                    <a:pt x="70458" y="375777"/>
                  </a:lnTo>
                  <a:lnTo>
                    <a:pt x="70458" y="46972"/>
                  </a:lnTo>
                  <a:lnTo>
                    <a:pt x="93944" y="46972"/>
                  </a:lnTo>
                  <a:lnTo>
                    <a:pt x="4697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241594" y="3667095"/>
              <a:ext cx="93980" cy="375920"/>
            </a:xfrm>
            <a:custGeom>
              <a:avLst/>
              <a:gdLst/>
              <a:ahLst/>
              <a:cxnLst/>
              <a:rect l="l" t="t" r="r" b="b"/>
              <a:pathLst>
                <a:path w="93980" h="375920">
                  <a:moveTo>
                    <a:pt x="0" y="46972"/>
                  </a:moveTo>
                  <a:lnTo>
                    <a:pt x="46972" y="0"/>
                  </a:lnTo>
                  <a:lnTo>
                    <a:pt x="93944" y="46972"/>
                  </a:lnTo>
                  <a:lnTo>
                    <a:pt x="70458" y="46972"/>
                  </a:lnTo>
                  <a:lnTo>
                    <a:pt x="70458" y="375777"/>
                  </a:lnTo>
                  <a:lnTo>
                    <a:pt x="23486" y="375777"/>
                  </a:lnTo>
                  <a:lnTo>
                    <a:pt x="23486" y="46972"/>
                  </a:lnTo>
                  <a:lnTo>
                    <a:pt x="0" y="46972"/>
                  </a:lnTo>
                  <a:close/>
                </a:path>
              </a:pathLst>
            </a:custGeom>
            <a:ln w="4697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333190" y="2800460"/>
              <a:ext cx="93944" cy="1174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239245" y="3481555"/>
              <a:ext cx="98641" cy="1174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3729" y="3988866"/>
              <a:ext cx="1600200" cy="433705"/>
            </a:xfrm>
            <a:custGeom>
              <a:avLst/>
              <a:gdLst/>
              <a:ahLst/>
              <a:cxnLst/>
              <a:rect l="l" t="t" r="r" b="b"/>
              <a:pathLst>
                <a:path w="1600200" h="433704">
                  <a:moveTo>
                    <a:pt x="1599628" y="9385"/>
                  </a:moveTo>
                  <a:lnTo>
                    <a:pt x="1287030" y="9385"/>
                  </a:lnTo>
                  <a:lnTo>
                    <a:pt x="1287030" y="0"/>
                  </a:lnTo>
                  <a:lnTo>
                    <a:pt x="1258849" y="14084"/>
                  </a:lnTo>
                  <a:lnTo>
                    <a:pt x="1287030" y="28181"/>
                  </a:lnTo>
                  <a:lnTo>
                    <a:pt x="1287030" y="18783"/>
                  </a:lnTo>
                  <a:lnTo>
                    <a:pt x="1535963" y="18783"/>
                  </a:lnTo>
                  <a:lnTo>
                    <a:pt x="633095" y="155740"/>
                  </a:lnTo>
                  <a:lnTo>
                    <a:pt x="631685" y="146443"/>
                  </a:lnTo>
                  <a:lnTo>
                    <a:pt x="605942" y="164604"/>
                  </a:lnTo>
                  <a:lnTo>
                    <a:pt x="635914" y="174307"/>
                  </a:lnTo>
                  <a:lnTo>
                    <a:pt x="634504" y="165023"/>
                  </a:lnTo>
                  <a:lnTo>
                    <a:pt x="1522387" y="30353"/>
                  </a:lnTo>
                  <a:lnTo>
                    <a:pt x="26123" y="415023"/>
                  </a:lnTo>
                  <a:lnTo>
                    <a:pt x="23787" y="405930"/>
                  </a:lnTo>
                  <a:lnTo>
                    <a:pt x="0" y="426593"/>
                  </a:lnTo>
                  <a:lnTo>
                    <a:pt x="30797" y="433222"/>
                  </a:lnTo>
                  <a:lnTo>
                    <a:pt x="28460" y="424116"/>
                  </a:lnTo>
                  <a:lnTo>
                    <a:pt x="1587411" y="23329"/>
                  </a:lnTo>
                  <a:lnTo>
                    <a:pt x="1586699" y="20599"/>
                  </a:lnTo>
                  <a:lnTo>
                    <a:pt x="1598663" y="18783"/>
                  </a:lnTo>
                  <a:lnTo>
                    <a:pt x="1599628" y="18783"/>
                  </a:lnTo>
                  <a:lnTo>
                    <a:pt x="1599628" y="9385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1901046" y="2640754"/>
          <a:ext cx="723900" cy="15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455"/>
                <a:gridCol w="42545"/>
                <a:gridCol w="328930"/>
              </a:tblGrid>
              <a:tr h="140916">
                <a:tc>
                  <a:txBody>
                    <a:bodyPr/>
                    <a:lstStyle/>
                    <a:p>
                      <a:pPr marL="47625">
                        <a:lnSpc>
                          <a:spcPts val="1010"/>
                        </a:lnSpc>
                      </a:pPr>
                      <a:r>
                        <a:rPr dirty="0" sz="900" spc="10">
                          <a:latin typeface="Calibri"/>
                          <a:cs typeface="Calibri"/>
                        </a:rPr>
                        <a:t>Bbox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010"/>
                        </a:lnSpc>
                      </a:pPr>
                      <a:r>
                        <a:rPr dirty="0" sz="900" spc="10">
                          <a:latin typeface="Calibri"/>
                          <a:cs typeface="Calibri"/>
                        </a:rPr>
                        <a:t>Class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2677246" y="3957065"/>
            <a:ext cx="751840" cy="5740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70"/>
              </a:spcBef>
            </a:pPr>
            <a:r>
              <a:rPr dirty="0" sz="850" spc="15">
                <a:latin typeface="Calibri"/>
                <a:cs typeface="Calibri"/>
              </a:rPr>
              <a:t>Regions </a:t>
            </a:r>
            <a:r>
              <a:rPr dirty="0" sz="850" spc="20">
                <a:latin typeface="Calibri"/>
                <a:cs typeface="Calibri"/>
              </a:rPr>
              <a:t>of  </a:t>
            </a:r>
            <a:r>
              <a:rPr dirty="0" sz="850" spc="10">
                <a:latin typeface="Calibri"/>
                <a:cs typeface="Calibri"/>
              </a:rPr>
              <a:t>Interest (RoI)  from </a:t>
            </a:r>
            <a:r>
              <a:rPr dirty="0" sz="850" spc="15">
                <a:latin typeface="Calibri"/>
                <a:cs typeface="Calibri"/>
              </a:rPr>
              <a:t>a</a:t>
            </a:r>
            <a:r>
              <a:rPr dirty="0" sz="850" spc="-90">
                <a:latin typeface="Calibri"/>
                <a:cs typeface="Calibri"/>
              </a:rPr>
              <a:t> </a:t>
            </a:r>
            <a:r>
              <a:rPr dirty="0" sz="850" spc="15">
                <a:latin typeface="Calibri"/>
                <a:cs typeface="Calibri"/>
              </a:rPr>
              <a:t>proposal  </a:t>
            </a:r>
            <a:r>
              <a:rPr dirty="0" sz="850" spc="20">
                <a:latin typeface="Calibri"/>
                <a:cs typeface="Calibri"/>
              </a:rPr>
              <a:t>method</a:t>
            </a:r>
            <a:r>
              <a:rPr dirty="0" sz="850" spc="-45">
                <a:latin typeface="Calibri"/>
                <a:cs typeface="Calibri"/>
              </a:rPr>
              <a:t> </a:t>
            </a:r>
            <a:r>
              <a:rPr dirty="0" sz="850" spc="10">
                <a:latin typeface="Calibri"/>
                <a:cs typeface="Calibri"/>
              </a:rPr>
              <a:t>(~2k)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64098" y="3016499"/>
            <a:ext cx="901700" cy="7969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04470" marR="5080">
              <a:lnSpc>
                <a:spcPct val="105200"/>
              </a:lnSpc>
              <a:spcBef>
                <a:spcPts val="85"/>
              </a:spcBef>
            </a:pPr>
            <a:r>
              <a:rPr dirty="0" sz="850" spc="10">
                <a:latin typeface="Calibri"/>
                <a:cs typeface="Calibri"/>
              </a:rPr>
              <a:t>Forward each  </a:t>
            </a:r>
            <a:r>
              <a:rPr dirty="0" sz="850" spc="15">
                <a:latin typeface="Calibri"/>
                <a:cs typeface="Calibri"/>
              </a:rPr>
              <a:t>region</a:t>
            </a:r>
            <a:r>
              <a:rPr dirty="0" sz="850" spc="-100">
                <a:latin typeface="Calibri"/>
                <a:cs typeface="Calibri"/>
              </a:rPr>
              <a:t> </a:t>
            </a:r>
            <a:r>
              <a:rPr dirty="0" sz="850" spc="15">
                <a:latin typeface="Calibri"/>
                <a:cs typeface="Calibri"/>
              </a:rPr>
              <a:t>through  </a:t>
            </a:r>
            <a:r>
              <a:rPr dirty="0" sz="850" spc="20">
                <a:latin typeface="Calibri"/>
                <a:cs typeface="Calibri"/>
              </a:rPr>
              <a:t>ConvNet</a:t>
            </a:r>
            <a:endParaRPr sz="850">
              <a:latin typeface="Calibri"/>
              <a:cs typeface="Calibri"/>
            </a:endParaRPr>
          </a:p>
          <a:p>
            <a:pPr marL="12700" marR="67310">
              <a:lnSpc>
                <a:spcPct val="105200"/>
              </a:lnSpc>
              <a:spcBef>
                <a:spcPts val="715"/>
              </a:spcBef>
            </a:pPr>
            <a:r>
              <a:rPr dirty="0" sz="850" spc="5">
                <a:latin typeface="Calibri"/>
                <a:cs typeface="Calibri"/>
              </a:rPr>
              <a:t>Warped </a:t>
            </a:r>
            <a:r>
              <a:rPr dirty="0" sz="850" spc="10">
                <a:latin typeface="Calibri"/>
                <a:cs typeface="Calibri"/>
              </a:rPr>
              <a:t>image  </a:t>
            </a:r>
            <a:r>
              <a:rPr dirty="0" sz="850" spc="15">
                <a:latin typeface="Calibri"/>
                <a:cs typeface="Calibri"/>
              </a:rPr>
              <a:t>regions</a:t>
            </a:r>
            <a:r>
              <a:rPr dirty="0" sz="850" spc="-85">
                <a:latin typeface="Calibri"/>
                <a:cs typeface="Calibri"/>
              </a:rPr>
              <a:t> </a:t>
            </a:r>
            <a:r>
              <a:rPr dirty="0" sz="850" spc="5">
                <a:latin typeface="Calibri"/>
                <a:cs typeface="Calibri"/>
              </a:rPr>
              <a:t>(224x224)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18743" y="2818522"/>
            <a:ext cx="1338580" cy="430530"/>
            <a:chOff x="918743" y="2818522"/>
            <a:chExt cx="1338580" cy="430530"/>
          </a:xfrm>
        </p:grpSpPr>
        <p:sp>
          <p:nvSpPr>
            <p:cNvPr id="55" name="object 55"/>
            <p:cNvSpPr/>
            <p:nvPr/>
          </p:nvSpPr>
          <p:spPr>
            <a:xfrm>
              <a:off x="2155045" y="2818522"/>
              <a:ext cx="102203" cy="102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08901" y="2961719"/>
              <a:ext cx="102203" cy="102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18743" y="3146625"/>
              <a:ext cx="102203" cy="102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1088429" y="2786368"/>
            <a:ext cx="338455" cy="140970"/>
          </a:xfrm>
          <a:prstGeom prst="rect">
            <a:avLst/>
          </a:prstGeom>
          <a:ln w="9394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050"/>
              </a:lnSpc>
            </a:pPr>
            <a:r>
              <a:rPr dirty="0" sz="900" spc="10">
                <a:latin typeface="Calibri"/>
                <a:cs typeface="Calibri"/>
              </a:rPr>
              <a:t>Bbox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9313" y="2978955"/>
            <a:ext cx="338455" cy="140970"/>
          </a:xfrm>
          <a:prstGeom prst="rect">
            <a:avLst/>
          </a:prstGeom>
          <a:ln w="9394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019"/>
              </a:lnSpc>
            </a:pPr>
            <a:r>
              <a:rPr dirty="0" sz="900" spc="10">
                <a:latin typeface="Calibri"/>
                <a:cs typeface="Calibri"/>
              </a:rPr>
              <a:t>Bbox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825968" y="1380235"/>
            <a:ext cx="2345055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25" b="1">
                <a:latin typeface="Calibri"/>
                <a:cs typeface="Calibri"/>
              </a:rPr>
              <a:t>Fast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Apply  </a:t>
            </a:r>
            <a:r>
              <a:rPr dirty="0" sz="2400" spc="-15">
                <a:latin typeface="Calibri"/>
                <a:cs typeface="Calibri"/>
              </a:rPr>
              <a:t>differentiable  </a:t>
            </a:r>
            <a:r>
              <a:rPr dirty="0" sz="2400" spc="-10">
                <a:latin typeface="Calibri"/>
                <a:cs typeface="Calibri"/>
              </a:rPr>
              <a:t>cropping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shared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825968" y="2483611"/>
            <a:ext cx="18630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image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71068" y="1380235"/>
            <a:ext cx="2446020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10" b="1">
                <a:latin typeface="Calibri"/>
                <a:cs typeface="Calibri"/>
              </a:rPr>
              <a:t>“Slow”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Run  CNN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independently 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981825" y="2859514"/>
            <a:ext cx="3082925" cy="2087880"/>
            <a:chOff x="5981825" y="2859514"/>
            <a:chExt cx="3082925" cy="2087880"/>
          </a:xfrm>
        </p:grpSpPr>
        <p:sp>
          <p:nvSpPr>
            <p:cNvPr id="64" name="object 64"/>
            <p:cNvSpPr/>
            <p:nvPr/>
          </p:nvSpPr>
          <p:spPr>
            <a:xfrm>
              <a:off x="6638543" y="2971800"/>
              <a:ext cx="2426208" cy="1975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981825" y="2859514"/>
              <a:ext cx="1717039" cy="443230"/>
            </a:xfrm>
            <a:custGeom>
              <a:avLst/>
              <a:gdLst/>
              <a:ahLst/>
              <a:cxnLst/>
              <a:rect l="l" t="t" r="r" b="b"/>
              <a:pathLst>
                <a:path w="1717040" h="443229">
                  <a:moveTo>
                    <a:pt x="1716877" y="0"/>
                  </a:moveTo>
                  <a:lnTo>
                    <a:pt x="0" y="0"/>
                  </a:lnTo>
                  <a:lnTo>
                    <a:pt x="0" y="443026"/>
                  </a:lnTo>
                  <a:lnTo>
                    <a:pt x="1716877" y="443026"/>
                  </a:lnTo>
                  <a:lnTo>
                    <a:pt x="1716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6977173" y="1435100"/>
            <a:ext cx="2428240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0" b="1">
                <a:latin typeface="Calibri"/>
                <a:cs typeface="Calibri"/>
              </a:rPr>
              <a:t>Faster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 </a:t>
            </a:r>
            <a:r>
              <a:rPr dirty="0" sz="2400" spc="-10">
                <a:latin typeface="Calibri"/>
                <a:cs typeface="Calibri"/>
              </a:rPr>
              <a:t>Compute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proposals  </a:t>
            </a:r>
            <a:r>
              <a:rPr dirty="0" sz="2400" spc="-5">
                <a:latin typeface="Calibri"/>
                <a:cs typeface="Calibri"/>
              </a:rPr>
              <a:t>with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163453" y="4117628"/>
            <a:ext cx="1612900" cy="806450"/>
            <a:chOff x="4163453" y="4117628"/>
            <a:chExt cx="1612900" cy="806450"/>
          </a:xfrm>
        </p:grpSpPr>
        <p:sp>
          <p:nvSpPr>
            <p:cNvPr id="68" name="object 68"/>
            <p:cNvSpPr/>
            <p:nvPr/>
          </p:nvSpPr>
          <p:spPr>
            <a:xfrm>
              <a:off x="4165676" y="4387131"/>
              <a:ext cx="1608063" cy="5345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165676" y="4387131"/>
              <a:ext cx="1608455" cy="534670"/>
            </a:xfrm>
            <a:custGeom>
              <a:avLst/>
              <a:gdLst/>
              <a:ahLst/>
              <a:cxnLst/>
              <a:rect l="l" t="t" r="r" b="b"/>
              <a:pathLst>
                <a:path w="1608454" h="534670">
                  <a:moveTo>
                    <a:pt x="0" y="534560"/>
                  </a:moveTo>
                  <a:lnTo>
                    <a:pt x="494089" y="0"/>
                  </a:lnTo>
                  <a:lnTo>
                    <a:pt x="1608064" y="0"/>
                  </a:lnTo>
                  <a:lnTo>
                    <a:pt x="1113974" y="534560"/>
                  </a:lnTo>
                  <a:lnTo>
                    <a:pt x="0" y="534560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524970" y="4280876"/>
              <a:ext cx="777240" cy="483234"/>
            </a:xfrm>
            <a:custGeom>
              <a:avLst/>
              <a:gdLst/>
              <a:ahLst/>
              <a:cxnLst/>
              <a:rect l="l" t="t" r="r" b="b"/>
              <a:pathLst>
                <a:path w="777239" h="483235">
                  <a:moveTo>
                    <a:pt x="776646" y="0"/>
                  </a:moveTo>
                  <a:lnTo>
                    <a:pt x="0" y="0"/>
                  </a:lnTo>
                  <a:lnTo>
                    <a:pt x="0" y="483076"/>
                  </a:lnTo>
                  <a:lnTo>
                    <a:pt x="776646" y="483076"/>
                  </a:lnTo>
                  <a:lnTo>
                    <a:pt x="77664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301617" y="4119850"/>
              <a:ext cx="161290" cy="644525"/>
            </a:xfrm>
            <a:custGeom>
              <a:avLst/>
              <a:gdLst/>
              <a:ahLst/>
              <a:cxnLst/>
              <a:rect l="l" t="t" r="r" b="b"/>
              <a:pathLst>
                <a:path w="161289" h="644525">
                  <a:moveTo>
                    <a:pt x="161025" y="0"/>
                  </a:moveTo>
                  <a:lnTo>
                    <a:pt x="0" y="161025"/>
                  </a:lnTo>
                  <a:lnTo>
                    <a:pt x="0" y="644102"/>
                  </a:lnTo>
                  <a:lnTo>
                    <a:pt x="161025" y="483076"/>
                  </a:lnTo>
                  <a:lnTo>
                    <a:pt x="161025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524970" y="4119850"/>
              <a:ext cx="937894" cy="161290"/>
            </a:xfrm>
            <a:custGeom>
              <a:avLst/>
              <a:gdLst/>
              <a:ahLst/>
              <a:cxnLst/>
              <a:rect l="l" t="t" r="r" b="b"/>
              <a:pathLst>
                <a:path w="937895" h="161289">
                  <a:moveTo>
                    <a:pt x="937672" y="0"/>
                  </a:moveTo>
                  <a:lnTo>
                    <a:pt x="161025" y="0"/>
                  </a:lnTo>
                  <a:lnTo>
                    <a:pt x="0" y="161025"/>
                  </a:lnTo>
                  <a:lnTo>
                    <a:pt x="776646" y="161025"/>
                  </a:lnTo>
                  <a:lnTo>
                    <a:pt x="93767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524970" y="4119850"/>
              <a:ext cx="937894" cy="644525"/>
            </a:xfrm>
            <a:custGeom>
              <a:avLst/>
              <a:gdLst/>
              <a:ahLst/>
              <a:cxnLst/>
              <a:rect l="l" t="t" r="r" b="b"/>
              <a:pathLst>
                <a:path w="937895" h="644525">
                  <a:moveTo>
                    <a:pt x="0" y="161025"/>
                  </a:moveTo>
                  <a:lnTo>
                    <a:pt x="161025" y="0"/>
                  </a:lnTo>
                  <a:lnTo>
                    <a:pt x="937672" y="0"/>
                  </a:lnTo>
                  <a:lnTo>
                    <a:pt x="937672" y="483076"/>
                  </a:lnTo>
                  <a:lnTo>
                    <a:pt x="776646" y="644101"/>
                  </a:lnTo>
                  <a:lnTo>
                    <a:pt x="0" y="644101"/>
                  </a:lnTo>
                  <a:lnTo>
                    <a:pt x="0" y="161025"/>
                  </a:lnTo>
                  <a:close/>
                </a:path>
                <a:path w="937895" h="644525">
                  <a:moveTo>
                    <a:pt x="0" y="161025"/>
                  </a:moveTo>
                  <a:lnTo>
                    <a:pt x="776646" y="161025"/>
                  </a:lnTo>
                  <a:lnTo>
                    <a:pt x="937672" y="0"/>
                  </a:lnTo>
                </a:path>
                <a:path w="937895" h="644525">
                  <a:moveTo>
                    <a:pt x="776646" y="161025"/>
                  </a:moveTo>
                  <a:lnTo>
                    <a:pt x="776646" y="644101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4711022" y="4437014"/>
            <a:ext cx="39814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5">
                <a:latin typeface="Calibri"/>
                <a:cs typeface="Calibri"/>
              </a:rPr>
              <a:t>C</a:t>
            </a:r>
            <a:r>
              <a:rPr dirty="0" sz="800" spc="20">
                <a:latin typeface="Calibri"/>
                <a:cs typeface="Calibri"/>
              </a:rPr>
              <a:t>on</a:t>
            </a:r>
            <a:r>
              <a:rPr dirty="0" sz="800" spc="15">
                <a:latin typeface="Calibri"/>
                <a:cs typeface="Calibri"/>
              </a:rPr>
              <a:t>v</a:t>
            </a:r>
            <a:r>
              <a:rPr dirty="0" sz="800" spc="-5">
                <a:latin typeface="Calibri"/>
                <a:cs typeface="Calibri"/>
              </a:rPr>
              <a:t>N</a:t>
            </a:r>
            <a:r>
              <a:rPr dirty="0" sz="800" spc="10">
                <a:latin typeface="Calibri"/>
                <a:cs typeface="Calibri"/>
              </a:rPr>
              <a:t>et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343133" y="3824057"/>
            <a:ext cx="1122045" cy="381635"/>
            <a:chOff x="4343133" y="3824057"/>
            <a:chExt cx="1122045" cy="381635"/>
          </a:xfrm>
        </p:grpSpPr>
        <p:sp>
          <p:nvSpPr>
            <p:cNvPr id="76" name="object 76"/>
            <p:cNvSpPr/>
            <p:nvPr/>
          </p:nvSpPr>
          <p:spPr>
            <a:xfrm>
              <a:off x="4524970" y="3935821"/>
              <a:ext cx="937894" cy="158115"/>
            </a:xfrm>
            <a:custGeom>
              <a:avLst/>
              <a:gdLst/>
              <a:ahLst/>
              <a:cxnLst/>
              <a:rect l="l" t="t" r="r" b="b"/>
              <a:pathLst>
                <a:path w="937895" h="158114">
                  <a:moveTo>
                    <a:pt x="937672" y="0"/>
                  </a:moveTo>
                  <a:lnTo>
                    <a:pt x="145797" y="0"/>
                  </a:lnTo>
                  <a:lnTo>
                    <a:pt x="0" y="157740"/>
                  </a:lnTo>
                  <a:lnTo>
                    <a:pt x="791876" y="157740"/>
                  </a:lnTo>
                  <a:lnTo>
                    <a:pt x="93767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524970" y="3935821"/>
              <a:ext cx="937894" cy="158115"/>
            </a:xfrm>
            <a:custGeom>
              <a:avLst/>
              <a:gdLst/>
              <a:ahLst/>
              <a:cxnLst/>
              <a:rect l="l" t="t" r="r" b="b"/>
              <a:pathLst>
                <a:path w="937895" h="158114">
                  <a:moveTo>
                    <a:pt x="0" y="157739"/>
                  </a:moveTo>
                  <a:lnTo>
                    <a:pt x="145796" y="0"/>
                  </a:lnTo>
                  <a:lnTo>
                    <a:pt x="937672" y="0"/>
                  </a:lnTo>
                  <a:lnTo>
                    <a:pt x="791875" y="157739"/>
                  </a:lnTo>
                  <a:lnTo>
                    <a:pt x="0" y="157739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930273" y="4100134"/>
              <a:ext cx="87632" cy="105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612604" y="3970874"/>
              <a:ext cx="259079" cy="100965"/>
            </a:xfrm>
            <a:custGeom>
              <a:avLst/>
              <a:gdLst/>
              <a:ahLst/>
              <a:cxnLst/>
              <a:rect l="l" t="t" r="r" b="b"/>
              <a:pathLst>
                <a:path w="259079" h="100964">
                  <a:moveTo>
                    <a:pt x="258517" y="0"/>
                  </a:moveTo>
                  <a:lnTo>
                    <a:pt x="93146" y="0"/>
                  </a:lnTo>
                  <a:lnTo>
                    <a:pt x="0" y="100778"/>
                  </a:lnTo>
                  <a:lnTo>
                    <a:pt x="165369" y="100778"/>
                  </a:lnTo>
                  <a:lnTo>
                    <a:pt x="25851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612604" y="3970874"/>
              <a:ext cx="259079" cy="100965"/>
            </a:xfrm>
            <a:custGeom>
              <a:avLst/>
              <a:gdLst/>
              <a:ahLst/>
              <a:cxnLst/>
              <a:rect l="l" t="t" r="r" b="b"/>
              <a:pathLst>
                <a:path w="259079" h="100964">
                  <a:moveTo>
                    <a:pt x="0" y="100777"/>
                  </a:moveTo>
                  <a:lnTo>
                    <a:pt x="93147" y="0"/>
                  </a:lnTo>
                  <a:lnTo>
                    <a:pt x="258517" y="0"/>
                  </a:lnTo>
                  <a:lnTo>
                    <a:pt x="165369" y="100777"/>
                  </a:lnTo>
                  <a:lnTo>
                    <a:pt x="0" y="100777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862357" y="4014691"/>
              <a:ext cx="298450" cy="43815"/>
            </a:xfrm>
            <a:custGeom>
              <a:avLst/>
              <a:gdLst/>
              <a:ahLst/>
              <a:cxnLst/>
              <a:rect l="l" t="t" r="r" b="b"/>
              <a:pathLst>
                <a:path w="298450" h="43814">
                  <a:moveTo>
                    <a:pt x="297952" y="0"/>
                  </a:moveTo>
                  <a:lnTo>
                    <a:pt x="40499" y="0"/>
                  </a:lnTo>
                  <a:lnTo>
                    <a:pt x="0" y="43817"/>
                  </a:lnTo>
                  <a:lnTo>
                    <a:pt x="257453" y="43817"/>
                  </a:lnTo>
                  <a:lnTo>
                    <a:pt x="29795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862357" y="4014691"/>
              <a:ext cx="298450" cy="43815"/>
            </a:xfrm>
            <a:custGeom>
              <a:avLst/>
              <a:gdLst/>
              <a:ahLst/>
              <a:cxnLst/>
              <a:rect l="l" t="t" r="r" b="b"/>
              <a:pathLst>
                <a:path w="298450" h="43814">
                  <a:moveTo>
                    <a:pt x="0" y="43816"/>
                  </a:moveTo>
                  <a:lnTo>
                    <a:pt x="40498" y="0"/>
                  </a:lnTo>
                  <a:lnTo>
                    <a:pt x="297951" y="0"/>
                  </a:lnTo>
                  <a:lnTo>
                    <a:pt x="257453" y="43816"/>
                  </a:lnTo>
                  <a:lnTo>
                    <a:pt x="0" y="43816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160309" y="3953348"/>
              <a:ext cx="232410" cy="118745"/>
            </a:xfrm>
            <a:custGeom>
              <a:avLst/>
              <a:gdLst/>
              <a:ahLst/>
              <a:cxnLst/>
              <a:rect l="l" t="t" r="r" b="b"/>
              <a:pathLst>
                <a:path w="232410" h="118745">
                  <a:moveTo>
                    <a:pt x="232227" y="0"/>
                  </a:moveTo>
                  <a:lnTo>
                    <a:pt x="109348" y="0"/>
                  </a:lnTo>
                  <a:lnTo>
                    <a:pt x="0" y="118304"/>
                  </a:lnTo>
                  <a:lnTo>
                    <a:pt x="122880" y="118304"/>
                  </a:lnTo>
                  <a:lnTo>
                    <a:pt x="2322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160309" y="3953348"/>
              <a:ext cx="232410" cy="118745"/>
            </a:xfrm>
            <a:custGeom>
              <a:avLst/>
              <a:gdLst/>
              <a:ahLst/>
              <a:cxnLst/>
              <a:rect l="l" t="t" r="r" b="b"/>
              <a:pathLst>
                <a:path w="232410" h="118745">
                  <a:moveTo>
                    <a:pt x="0" y="118304"/>
                  </a:moveTo>
                  <a:lnTo>
                    <a:pt x="109347" y="0"/>
                  </a:lnTo>
                  <a:lnTo>
                    <a:pt x="232227" y="0"/>
                  </a:lnTo>
                  <a:lnTo>
                    <a:pt x="122879" y="118304"/>
                  </a:lnTo>
                  <a:lnTo>
                    <a:pt x="0" y="118304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717764" y="3900768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6"/>
                  </a:lnTo>
                  <a:lnTo>
                    <a:pt x="20812" y="41626"/>
                  </a:lnTo>
                  <a:lnTo>
                    <a:pt x="20812" y="105159"/>
                  </a:lnTo>
                  <a:lnTo>
                    <a:pt x="62438" y="105159"/>
                  </a:lnTo>
                  <a:lnTo>
                    <a:pt x="62438" y="41626"/>
                  </a:lnTo>
                  <a:lnTo>
                    <a:pt x="83251" y="41626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4717764" y="3900768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974089" y="3938012"/>
              <a:ext cx="87632" cy="1051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230416" y="3918295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0778"/>
                  </a:lnTo>
                  <a:lnTo>
                    <a:pt x="62438" y="100778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5230416" y="3918295"/>
              <a:ext cx="83820" cy="100965"/>
            </a:xfrm>
            <a:custGeom>
              <a:avLst/>
              <a:gdLst/>
              <a:ahLst/>
              <a:cxnLst/>
              <a:rect l="l" t="t" r="r" b="b"/>
              <a:pathLst>
                <a:path w="83820" h="100964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0777"/>
                  </a:lnTo>
                  <a:lnTo>
                    <a:pt x="20812" y="100777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4665183" y="3826280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192792" y="0"/>
                  </a:moveTo>
                  <a:lnTo>
                    <a:pt x="56699" y="0"/>
                  </a:lnTo>
                  <a:lnTo>
                    <a:pt x="0" y="61343"/>
                  </a:lnTo>
                  <a:lnTo>
                    <a:pt x="136093" y="61343"/>
                  </a:lnTo>
                  <a:lnTo>
                    <a:pt x="19279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4665183" y="3826280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0" y="61343"/>
                  </a:moveTo>
                  <a:lnTo>
                    <a:pt x="56698" y="0"/>
                  </a:lnTo>
                  <a:lnTo>
                    <a:pt x="192792" y="0"/>
                  </a:lnTo>
                  <a:lnTo>
                    <a:pt x="136093" y="61343"/>
                  </a:lnTo>
                  <a:lnTo>
                    <a:pt x="0" y="61343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4934654" y="3841616"/>
              <a:ext cx="197174" cy="657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5199744" y="3839425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192792" y="0"/>
                  </a:moveTo>
                  <a:lnTo>
                    <a:pt x="56699" y="0"/>
                  </a:lnTo>
                  <a:lnTo>
                    <a:pt x="0" y="61342"/>
                  </a:lnTo>
                  <a:lnTo>
                    <a:pt x="136093" y="61342"/>
                  </a:lnTo>
                  <a:lnTo>
                    <a:pt x="19279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5199744" y="3839425"/>
              <a:ext cx="193040" cy="61594"/>
            </a:xfrm>
            <a:custGeom>
              <a:avLst/>
              <a:gdLst/>
              <a:ahLst/>
              <a:cxnLst/>
              <a:rect l="l" t="t" r="r" b="b"/>
              <a:pathLst>
                <a:path w="193039" h="61595">
                  <a:moveTo>
                    <a:pt x="0" y="61343"/>
                  </a:moveTo>
                  <a:lnTo>
                    <a:pt x="56698" y="0"/>
                  </a:lnTo>
                  <a:lnTo>
                    <a:pt x="192792" y="0"/>
                  </a:lnTo>
                  <a:lnTo>
                    <a:pt x="136093" y="61343"/>
                  </a:lnTo>
                  <a:lnTo>
                    <a:pt x="0" y="61343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4343133" y="4021264"/>
              <a:ext cx="370205" cy="26670"/>
            </a:xfrm>
            <a:custGeom>
              <a:avLst/>
              <a:gdLst/>
              <a:ahLst/>
              <a:cxnLst/>
              <a:rect l="l" t="t" r="r" b="b"/>
              <a:pathLst>
                <a:path w="370204" h="26670">
                  <a:moveTo>
                    <a:pt x="343425" y="0"/>
                  </a:moveTo>
                  <a:lnTo>
                    <a:pt x="343425" y="8762"/>
                  </a:lnTo>
                  <a:lnTo>
                    <a:pt x="0" y="8762"/>
                  </a:lnTo>
                  <a:lnTo>
                    <a:pt x="0" y="17525"/>
                  </a:lnTo>
                  <a:lnTo>
                    <a:pt x="343425" y="17525"/>
                  </a:lnTo>
                  <a:lnTo>
                    <a:pt x="343425" y="26290"/>
                  </a:lnTo>
                  <a:lnTo>
                    <a:pt x="369716" y="13144"/>
                  </a:lnTo>
                  <a:lnTo>
                    <a:pt x="343425" y="0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5439724" y="4745577"/>
            <a:ext cx="53403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5">
                <a:latin typeface="Calibri"/>
                <a:cs typeface="Calibri"/>
              </a:rPr>
              <a:t>Input</a:t>
            </a:r>
            <a:r>
              <a:rPr dirty="0" sz="800" spc="-85">
                <a:latin typeface="Calibri"/>
                <a:cs typeface="Calibri"/>
              </a:rPr>
              <a:t> </a:t>
            </a:r>
            <a:r>
              <a:rPr dirty="0" sz="800" spc="5">
                <a:latin typeface="Calibri"/>
                <a:cs typeface="Calibri"/>
              </a:rPr>
              <a:t>image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422534" y="3513768"/>
            <a:ext cx="965200" cy="8801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10"/>
              </a:spcBef>
            </a:pPr>
            <a:r>
              <a:rPr dirty="0" sz="800" spc="5">
                <a:latin typeface="Calibri"/>
                <a:cs typeface="Calibri"/>
              </a:rPr>
              <a:t>Per-Region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50" spc="-5">
                <a:latin typeface="Calibri"/>
                <a:cs typeface="Calibri"/>
              </a:rPr>
              <a:t>Network</a:t>
            </a:r>
            <a:endParaRPr sz="850">
              <a:latin typeface="Calibri"/>
              <a:cs typeface="Calibri"/>
            </a:endParaRPr>
          </a:p>
          <a:p>
            <a:pPr marL="36830" marR="5080" indent="-24765">
              <a:lnSpc>
                <a:spcPct val="137700"/>
              </a:lnSpc>
              <a:spcBef>
                <a:spcPts val="500"/>
              </a:spcBef>
            </a:pPr>
            <a:r>
              <a:rPr dirty="0" sz="800" spc="10">
                <a:solidFill>
                  <a:srgbClr val="C9492C"/>
                </a:solidFill>
                <a:latin typeface="Calibri"/>
                <a:cs typeface="Calibri"/>
              </a:rPr>
              <a:t>Crop + </a:t>
            </a:r>
            <a:r>
              <a:rPr dirty="0" sz="800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dirty="0" sz="800" spc="-5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800">
                <a:latin typeface="Calibri"/>
                <a:cs typeface="Calibri"/>
              </a:rPr>
              <a:t>Image</a:t>
            </a:r>
            <a:r>
              <a:rPr dirty="0" sz="800" spc="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features</a:t>
            </a:r>
            <a:endParaRPr sz="800">
              <a:latin typeface="Calibri"/>
              <a:cs typeface="Calibri"/>
            </a:endParaRPr>
          </a:p>
          <a:p>
            <a:pPr marL="66675" marR="121920">
              <a:lnSpc>
                <a:spcPct val="101499"/>
              </a:lnSpc>
              <a:spcBef>
                <a:spcPts val="480"/>
              </a:spcBef>
            </a:pPr>
            <a:r>
              <a:rPr dirty="0" sz="850" spc="5">
                <a:latin typeface="Calibri"/>
                <a:cs typeface="Calibri"/>
              </a:rPr>
              <a:t>Run </a:t>
            </a:r>
            <a:r>
              <a:rPr dirty="0" sz="850">
                <a:latin typeface="Calibri"/>
                <a:cs typeface="Calibri"/>
              </a:rPr>
              <a:t>whole</a:t>
            </a:r>
            <a:r>
              <a:rPr dirty="0" sz="850" spc="-85">
                <a:latin typeface="Calibri"/>
                <a:cs typeface="Calibri"/>
              </a:rPr>
              <a:t> </a:t>
            </a:r>
            <a:r>
              <a:rPr dirty="0" sz="850" spc="5">
                <a:latin typeface="Calibri"/>
                <a:cs typeface="Calibri"/>
              </a:rPr>
              <a:t>image  </a:t>
            </a:r>
            <a:r>
              <a:rPr dirty="0" sz="850">
                <a:latin typeface="Calibri"/>
                <a:cs typeface="Calibri"/>
              </a:rPr>
              <a:t>through</a:t>
            </a:r>
            <a:r>
              <a:rPr dirty="0" sz="850" spc="-65">
                <a:latin typeface="Calibri"/>
                <a:cs typeface="Calibri"/>
              </a:rPr>
              <a:t> </a:t>
            </a:r>
            <a:r>
              <a:rPr dirty="0" sz="800" spc="15">
                <a:latin typeface="Calibri"/>
                <a:cs typeface="Calibri"/>
              </a:rPr>
              <a:t>ConvNet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802238" y="4110152"/>
            <a:ext cx="630555" cy="5334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85"/>
              </a:spcBef>
            </a:pPr>
            <a:r>
              <a:rPr dirty="0" sz="800" spc="10">
                <a:latin typeface="Calibri"/>
                <a:cs typeface="Calibri"/>
              </a:rPr>
              <a:t>“Backbone”  network:  </a:t>
            </a:r>
            <a:r>
              <a:rPr dirty="0" sz="800" spc="5">
                <a:latin typeface="Calibri"/>
                <a:cs typeface="Calibri"/>
              </a:rPr>
              <a:t>AlexNet,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VGG,  </a:t>
            </a:r>
            <a:r>
              <a:rPr dirty="0" sz="800" spc="5">
                <a:latin typeface="Calibri"/>
                <a:cs typeface="Calibri"/>
              </a:rPr>
              <a:t>ResNet,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etc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815219" y="3479232"/>
            <a:ext cx="702945" cy="5334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85"/>
              </a:spcBef>
            </a:pPr>
            <a:r>
              <a:rPr dirty="0" sz="800" spc="15">
                <a:latin typeface="Calibri"/>
                <a:cs typeface="Calibri"/>
              </a:rPr>
              <a:t>Regions of  </a:t>
            </a:r>
            <a:r>
              <a:rPr dirty="0" sz="800" spc="5">
                <a:latin typeface="Calibri"/>
                <a:cs typeface="Calibri"/>
              </a:rPr>
              <a:t>Interest (RoIs)  from </a:t>
            </a:r>
            <a:r>
              <a:rPr dirty="0" sz="800" spc="10">
                <a:latin typeface="Calibri"/>
                <a:cs typeface="Calibri"/>
              </a:rPr>
              <a:t>a</a:t>
            </a:r>
            <a:r>
              <a:rPr dirty="0" sz="800" spc="-80">
                <a:latin typeface="Calibri"/>
                <a:cs typeface="Calibri"/>
              </a:rPr>
              <a:t> </a:t>
            </a:r>
            <a:r>
              <a:rPr dirty="0" sz="800" spc="10">
                <a:latin typeface="Calibri"/>
                <a:cs typeface="Calibri"/>
              </a:rPr>
              <a:t>proposal  </a:t>
            </a:r>
            <a:r>
              <a:rPr dirty="0" sz="800" spc="15">
                <a:latin typeface="Calibri"/>
                <a:cs typeface="Calibri"/>
              </a:rPr>
              <a:t>method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4689251" y="3526106"/>
            <a:ext cx="175895" cy="227965"/>
            <a:chOff x="4689251" y="3526106"/>
            <a:chExt cx="175895" cy="227965"/>
          </a:xfrm>
        </p:grpSpPr>
        <p:sp>
          <p:nvSpPr>
            <p:cNvPr id="101" name="object 101"/>
            <p:cNvSpPr/>
            <p:nvPr/>
          </p:nvSpPr>
          <p:spPr>
            <a:xfrm>
              <a:off x="4825843" y="3528329"/>
              <a:ext cx="36830" cy="223520"/>
            </a:xfrm>
            <a:custGeom>
              <a:avLst/>
              <a:gdLst/>
              <a:ahLst/>
              <a:cxnLst/>
              <a:rect l="l" t="t" r="r" b="b"/>
              <a:pathLst>
                <a:path w="36829" h="223520">
                  <a:moveTo>
                    <a:pt x="36513" y="0"/>
                  </a:moveTo>
                  <a:lnTo>
                    <a:pt x="0" y="36513"/>
                  </a:lnTo>
                  <a:lnTo>
                    <a:pt x="0" y="223464"/>
                  </a:lnTo>
                  <a:lnTo>
                    <a:pt x="36513" y="186949"/>
                  </a:lnTo>
                  <a:lnTo>
                    <a:pt x="36513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691473" y="3528329"/>
              <a:ext cx="171450" cy="36830"/>
            </a:xfrm>
            <a:custGeom>
              <a:avLst/>
              <a:gdLst/>
              <a:ahLst/>
              <a:cxnLst/>
              <a:rect l="l" t="t" r="r" b="b"/>
              <a:pathLst>
                <a:path w="171450" h="36829">
                  <a:moveTo>
                    <a:pt x="170883" y="0"/>
                  </a:moveTo>
                  <a:lnTo>
                    <a:pt x="36513" y="0"/>
                  </a:lnTo>
                  <a:lnTo>
                    <a:pt x="0" y="36513"/>
                  </a:lnTo>
                  <a:lnTo>
                    <a:pt x="134369" y="36513"/>
                  </a:lnTo>
                  <a:lnTo>
                    <a:pt x="17088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691473" y="3528329"/>
              <a:ext cx="171450" cy="223520"/>
            </a:xfrm>
            <a:custGeom>
              <a:avLst/>
              <a:gdLst/>
              <a:ahLst/>
              <a:cxnLst/>
              <a:rect l="l" t="t" r="r" b="b"/>
              <a:pathLst>
                <a:path w="171450" h="223520">
                  <a:moveTo>
                    <a:pt x="0" y="36514"/>
                  </a:moveTo>
                  <a:lnTo>
                    <a:pt x="36514" y="0"/>
                  </a:lnTo>
                  <a:lnTo>
                    <a:pt x="170884" y="0"/>
                  </a:lnTo>
                  <a:lnTo>
                    <a:pt x="170884" y="186949"/>
                  </a:lnTo>
                  <a:lnTo>
                    <a:pt x="134369" y="223463"/>
                  </a:lnTo>
                  <a:lnTo>
                    <a:pt x="0" y="223463"/>
                  </a:lnTo>
                  <a:lnTo>
                    <a:pt x="0" y="36514"/>
                  </a:lnTo>
                  <a:close/>
                </a:path>
                <a:path w="171450" h="223520">
                  <a:moveTo>
                    <a:pt x="0" y="36514"/>
                  </a:moveTo>
                  <a:lnTo>
                    <a:pt x="134369" y="36514"/>
                  </a:lnTo>
                  <a:lnTo>
                    <a:pt x="170884" y="0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/>
          <p:nvPr/>
        </p:nvSpPr>
        <p:spPr>
          <a:xfrm>
            <a:off x="4825843" y="3564843"/>
            <a:ext cx="0" cy="187325"/>
          </a:xfrm>
          <a:custGeom>
            <a:avLst/>
            <a:gdLst/>
            <a:ahLst/>
            <a:cxnLst/>
            <a:rect l="l" t="t" r="r" b="b"/>
            <a:pathLst>
              <a:path w="0" h="187325">
                <a:moveTo>
                  <a:pt x="0" y="0"/>
                </a:moveTo>
                <a:lnTo>
                  <a:pt x="0" y="186949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4700258" y="3579823"/>
            <a:ext cx="111125" cy="154305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550" spc="15">
                <a:latin typeface="Calibri"/>
                <a:cs typeface="Calibri"/>
              </a:rPr>
              <a:t>C</a:t>
            </a:r>
            <a:r>
              <a:rPr dirty="0" sz="550" spc="-15">
                <a:latin typeface="Calibri"/>
                <a:cs typeface="Calibri"/>
              </a:rPr>
              <a:t>N</a:t>
            </a:r>
            <a:r>
              <a:rPr dirty="0" sz="55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4943386" y="3526106"/>
            <a:ext cx="179705" cy="227965"/>
            <a:chOff x="4943386" y="3526106"/>
            <a:chExt cx="179705" cy="227965"/>
          </a:xfrm>
        </p:grpSpPr>
        <p:sp>
          <p:nvSpPr>
            <p:cNvPr id="107" name="object 107"/>
            <p:cNvSpPr/>
            <p:nvPr/>
          </p:nvSpPr>
          <p:spPr>
            <a:xfrm>
              <a:off x="5083424" y="3528329"/>
              <a:ext cx="37465" cy="223520"/>
            </a:xfrm>
            <a:custGeom>
              <a:avLst/>
              <a:gdLst/>
              <a:ahLst/>
              <a:cxnLst/>
              <a:rect l="l" t="t" r="r" b="b"/>
              <a:pathLst>
                <a:path w="37464" h="223520">
                  <a:moveTo>
                    <a:pt x="37451" y="0"/>
                  </a:moveTo>
                  <a:lnTo>
                    <a:pt x="0" y="37449"/>
                  </a:lnTo>
                  <a:lnTo>
                    <a:pt x="0" y="223464"/>
                  </a:lnTo>
                  <a:lnTo>
                    <a:pt x="37451" y="186013"/>
                  </a:lnTo>
                  <a:lnTo>
                    <a:pt x="3745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945608" y="3528329"/>
              <a:ext cx="175260" cy="37465"/>
            </a:xfrm>
            <a:custGeom>
              <a:avLst/>
              <a:gdLst/>
              <a:ahLst/>
              <a:cxnLst/>
              <a:rect l="l" t="t" r="r" b="b"/>
              <a:pathLst>
                <a:path w="175260" h="37464">
                  <a:moveTo>
                    <a:pt x="175266" y="0"/>
                  </a:moveTo>
                  <a:lnTo>
                    <a:pt x="37451" y="0"/>
                  </a:lnTo>
                  <a:lnTo>
                    <a:pt x="0" y="37449"/>
                  </a:lnTo>
                  <a:lnTo>
                    <a:pt x="137815" y="37449"/>
                  </a:lnTo>
                  <a:lnTo>
                    <a:pt x="17526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945608" y="3528329"/>
              <a:ext cx="175260" cy="223520"/>
            </a:xfrm>
            <a:custGeom>
              <a:avLst/>
              <a:gdLst/>
              <a:ahLst/>
              <a:cxnLst/>
              <a:rect l="l" t="t" r="r" b="b"/>
              <a:pathLst>
                <a:path w="175260" h="223520">
                  <a:moveTo>
                    <a:pt x="0" y="37450"/>
                  </a:moveTo>
                  <a:lnTo>
                    <a:pt x="37450" y="0"/>
                  </a:lnTo>
                  <a:lnTo>
                    <a:pt x="175265" y="0"/>
                  </a:lnTo>
                  <a:lnTo>
                    <a:pt x="175265" y="186013"/>
                  </a:lnTo>
                  <a:lnTo>
                    <a:pt x="137815" y="223463"/>
                  </a:lnTo>
                  <a:lnTo>
                    <a:pt x="0" y="223463"/>
                  </a:lnTo>
                  <a:lnTo>
                    <a:pt x="0" y="37450"/>
                  </a:lnTo>
                  <a:close/>
                </a:path>
                <a:path w="175260" h="223520">
                  <a:moveTo>
                    <a:pt x="0" y="37450"/>
                  </a:moveTo>
                  <a:lnTo>
                    <a:pt x="137815" y="37450"/>
                  </a:lnTo>
                  <a:lnTo>
                    <a:pt x="175265" y="0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/>
          <p:nvPr/>
        </p:nvSpPr>
        <p:spPr>
          <a:xfrm>
            <a:off x="5083423" y="3565780"/>
            <a:ext cx="0" cy="186055"/>
          </a:xfrm>
          <a:custGeom>
            <a:avLst/>
            <a:gdLst/>
            <a:ahLst/>
            <a:cxnLst/>
            <a:rect l="l" t="t" r="r" b="b"/>
            <a:pathLst>
              <a:path w="0" h="186054">
                <a:moveTo>
                  <a:pt x="0" y="0"/>
                </a:moveTo>
                <a:lnTo>
                  <a:pt x="0" y="186013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4956851" y="3580088"/>
            <a:ext cx="111125" cy="154305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550" spc="15">
                <a:latin typeface="Calibri"/>
                <a:cs typeface="Calibri"/>
              </a:rPr>
              <a:t>C</a:t>
            </a:r>
            <a:r>
              <a:rPr dirty="0" sz="550" spc="-15">
                <a:latin typeface="Calibri"/>
                <a:cs typeface="Calibri"/>
              </a:rPr>
              <a:t>N</a:t>
            </a:r>
            <a:r>
              <a:rPr dirty="0" sz="55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5206284" y="3526106"/>
            <a:ext cx="179705" cy="227965"/>
            <a:chOff x="5206284" y="3526106"/>
            <a:chExt cx="179705" cy="227965"/>
          </a:xfrm>
        </p:grpSpPr>
        <p:sp>
          <p:nvSpPr>
            <p:cNvPr id="113" name="object 113"/>
            <p:cNvSpPr/>
            <p:nvPr/>
          </p:nvSpPr>
          <p:spPr>
            <a:xfrm>
              <a:off x="5346322" y="3528329"/>
              <a:ext cx="37465" cy="223520"/>
            </a:xfrm>
            <a:custGeom>
              <a:avLst/>
              <a:gdLst/>
              <a:ahLst/>
              <a:cxnLst/>
              <a:rect l="l" t="t" r="r" b="b"/>
              <a:pathLst>
                <a:path w="37464" h="223520">
                  <a:moveTo>
                    <a:pt x="37451" y="0"/>
                  </a:moveTo>
                  <a:lnTo>
                    <a:pt x="0" y="37449"/>
                  </a:lnTo>
                  <a:lnTo>
                    <a:pt x="0" y="223464"/>
                  </a:lnTo>
                  <a:lnTo>
                    <a:pt x="37451" y="186013"/>
                  </a:lnTo>
                  <a:lnTo>
                    <a:pt x="3745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5208507" y="3528329"/>
              <a:ext cx="175260" cy="37465"/>
            </a:xfrm>
            <a:custGeom>
              <a:avLst/>
              <a:gdLst/>
              <a:ahLst/>
              <a:cxnLst/>
              <a:rect l="l" t="t" r="r" b="b"/>
              <a:pathLst>
                <a:path w="175260" h="37464">
                  <a:moveTo>
                    <a:pt x="175266" y="0"/>
                  </a:moveTo>
                  <a:lnTo>
                    <a:pt x="37451" y="0"/>
                  </a:lnTo>
                  <a:lnTo>
                    <a:pt x="0" y="37449"/>
                  </a:lnTo>
                  <a:lnTo>
                    <a:pt x="137815" y="37449"/>
                  </a:lnTo>
                  <a:lnTo>
                    <a:pt x="17526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5208507" y="3528329"/>
              <a:ext cx="175260" cy="223520"/>
            </a:xfrm>
            <a:custGeom>
              <a:avLst/>
              <a:gdLst/>
              <a:ahLst/>
              <a:cxnLst/>
              <a:rect l="l" t="t" r="r" b="b"/>
              <a:pathLst>
                <a:path w="175260" h="223520">
                  <a:moveTo>
                    <a:pt x="0" y="37450"/>
                  </a:moveTo>
                  <a:lnTo>
                    <a:pt x="37450" y="0"/>
                  </a:lnTo>
                  <a:lnTo>
                    <a:pt x="175265" y="0"/>
                  </a:lnTo>
                  <a:lnTo>
                    <a:pt x="175265" y="186013"/>
                  </a:lnTo>
                  <a:lnTo>
                    <a:pt x="137815" y="223463"/>
                  </a:lnTo>
                  <a:lnTo>
                    <a:pt x="0" y="223463"/>
                  </a:lnTo>
                  <a:lnTo>
                    <a:pt x="0" y="37450"/>
                  </a:lnTo>
                  <a:close/>
                </a:path>
                <a:path w="175260" h="223520">
                  <a:moveTo>
                    <a:pt x="0" y="37450"/>
                  </a:moveTo>
                  <a:lnTo>
                    <a:pt x="137815" y="37450"/>
                  </a:lnTo>
                  <a:lnTo>
                    <a:pt x="175265" y="0"/>
                  </a:lnTo>
                </a:path>
                <a:path w="175260" h="223520">
                  <a:moveTo>
                    <a:pt x="137815" y="37450"/>
                  </a:moveTo>
                  <a:lnTo>
                    <a:pt x="137815" y="223463"/>
                  </a:lnTo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5219529" y="3579823"/>
            <a:ext cx="111125" cy="154305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550" spc="15">
                <a:latin typeface="Calibri"/>
                <a:cs typeface="Calibri"/>
              </a:rPr>
              <a:t>C</a:t>
            </a:r>
            <a:r>
              <a:rPr dirty="0" sz="550" spc="-15">
                <a:latin typeface="Calibri"/>
                <a:cs typeface="Calibri"/>
              </a:rPr>
              <a:t>N</a:t>
            </a:r>
            <a:r>
              <a:rPr dirty="0" sz="55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4719954" y="3412215"/>
            <a:ext cx="605155" cy="455930"/>
            <a:chOff x="4719954" y="3412215"/>
            <a:chExt cx="605155" cy="455930"/>
          </a:xfrm>
        </p:grpSpPr>
        <p:sp>
          <p:nvSpPr>
            <p:cNvPr id="118" name="object 118"/>
            <p:cNvSpPr/>
            <p:nvPr/>
          </p:nvSpPr>
          <p:spPr>
            <a:xfrm>
              <a:off x="4722145" y="376055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5159"/>
                  </a:lnTo>
                  <a:lnTo>
                    <a:pt x="62438" y="105159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722145" y="376055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976280" y="3756175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5158"/>
                  </a:lnTo>
                  <a:lnTo>
                    <a:pt x="62438" y="105158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976280" y="3756175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5239179" y="376055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41625" y="0"/>
                  </a:moveTo>
                  <a:lnTo>
                    <a:pt x="0" y="41625"/>
                  </a:lnTo>
                  <a:lnTo>
                    <a:pt x="20812" y="41625"/>
                  </a:lnTo>
                  <a:lnTo>
                    <a:pt x="20812" y="105159"/>
                  </a:lnTo>
                  <a:lnTo>
                    <a:pt x="62438" y="105159"/>
                  </a:lnTo>
                  <a:lnTo>
                    <a:pt x="62438" y="41625"/>
                  </a:lnTo>
                  <a:lnTo>
                    <a:pt x="83251" y="41625"/>
                  </a:lnTo>
                  <a:lnTo>
                    <a:pt x="4162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5239179" y="3760556"/>
              <a:ext cx="83820" cy="105410"/>
            </a:xfrm>
            <a:custGeom>
              <a:avLst/>
              <a:gdLst/>
              <a:ahLst/>
              <a:cxnLst/>
              <a:rect l="l" t="t" r="r" b="b"/>
              <a:pathLst>
                <a:path w="83820" h="105410">
                  <a:moveTo>
                    <a:pt x="0" y="41625"/>
                  </a:moveTo>
                  <a:lnTo>
                    <a:pt x="41625" y="0"/>
                  </a:lnTo>
                  <a:lnTo>
                    <a:pt x="83251" y="41625"/>
                  </a:lnTo>
                  <a:lnTo>
                    <a:pt x="62438" y="41625"/>
                  </a:lnTo>
                  <a:lnTo>
                    <a:pt x="62438" y="105159"/>
                  </a:lnTo>
                  <a:lnTo>
                    <a:pt x="20812" y="105159"/>
                  </a:lnTo>
                  <a:lnTo>
                    <a:pt x="20812" y="41625"/>
                  </a:lnTo>
                  <a:lnTo>
                    <a:pt x="0" y="41625"/>
                  </a:lnTo>
                  <a:close/>
                </a:path>
              </a:pathLst>
            </a:custGeom>
            <a:ln w="4381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974089" y="3412215"/>
              <a:ext cx="87632" cy="10515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5236988" y="3412215"/>
              <a:ext cx="87632" cy="10515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719954" y="3412215"/>
              <a:ext cx="87632" cy="10515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27" name="object 127"/>
          <p:cNvGraphicFramePr>
            <a:graphicFrameLocks noGrp="1"/>
          </p:cNvGraphicFramePr>
          <p:nvPr/>
        </p:nvGraphicFramePr>
        <p:xfrm>
          <a:off x="4588504" y="3149316"/>
          <a:ext cx="880744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45"/>
                <a:gridCol w="50164"/>
                <a:gridCol w="255905"/>
                <a:gridCol w="47625"/>
                <a:gridCol w="253365"/>
              </a:tblGrid>
              <a:tr h="122138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600">
                          <a:latin typeface="Calibri"/>
                          <a:cs typeface="Calibri"/>
                        </a:rPr>
                        <a:t>Bbox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600">
                          <a:latin typeface="Calibri"/>
                          <a:cs typeface="Calibri"/>
                        </a:rPr>
                        <a:t>Bbox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9525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600" spc="5"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600" spc="-20">
                          <a:latin typeface="Calibri"/>
                          <a:cs typeface="Calibri"/>
                        </a:rPr>
                        <a:t>bo</a:t>
                      </a:r>
                      <a:r>
                        <a:rPr dirty="0" sz="600">
                          <a:latin typeface="Calibri"/>
                          <a:cs typeface="Calibri"/>
                        </a:rPr>
                        <a:t>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9525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</a:tr>
              <a:tr h="12268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600" spc="10">
                          <a:latin typeface="Calibri"/>
                          <a:cs typeface="Calibri"/>
                        </a:rPr>
                        <a:t>Class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17145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710"/>
                        </a:lnSpc>
                        <a:spcBef>
                          <a:spcPts val="165"/>
                        </a:spcBef>
                      </a:pPr>
                      <a:r>
                        <a:rPr dirty="0" sz="600" spc="10">
                          <a:latin typeface="Calibri"/>
                          <a:cs typeface="Calibri"/>
                        </a:rPr>
                        <a:t>Class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36830">
                        <a:lnSpc>
                          <a:spcPts val="710"/>
                        </a:lnSpc>
                        <a:spcBef>
                          <a:spcPts val="165"/>
                        </a:spcBef>
                      </a:pPr>
                      <a:r>
                        <a:rPr dirty="0" sz="600" spc="1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600" spc="-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600" spc="1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600" spc="-5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600"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9525">
                      <a:solidFill>
                        <a:srgbClr val="7C60C6"/>
                      </a:solidFill>
                      <a:prstDash val="solid"/>
                    </a:lnL>
                    <a:lnR w="9525">
                      <a:solidFill>
                        <a:srgbClr val="7C60C6"/>
                      </a:solidFill>
                      <a:prstDash val="solid"/>
                    </a:lnR>
                    <a:lnT w="9525">
                      <a:solidFill>
                        <a:srgbClr val="7C60C6"/>
                      </a:solidFill>
                      <a:prstDash val="solid"/>
                    </a:lnT>
                    <a:lnB w="9525">
                      <a:solidFill>
                        <a:srgbClr val="7C60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8" name="object 128"/>
          <p:cNvSpPr txBox="1"/>
          <p:nvPr/>
        </p:nvSpPr>
        <p:spPr>
          <a:xfrm>
            <a:off x="5526267" y="3124154"/>
            <a:ext cx="913130" cy="27876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85"/>
              </a:spcBef>
            </a:pPr>
            <a:r>
              <a:rPr dirty="0" sz="800" spc="5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800" spc="1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800" spc="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800" spc="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800" spc="15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800" spc="-85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9455584" y="3186653"/>
            <a:ext cx="2559050" cy="1758950"/>
            <a:chOff x="9455584" y="3186653"/>
            <a:chExt cx="2559050" cy="1758950"/>
          </a:xfrm>
        </p:grpSpPr>
        <p:sp>
          <p:nvSpPr>
            <p:cNvPr id="130" name="object 130"/>
            <p:cNvSpPr/>
            <p:nvPr/>
          </p:nvSpPr>
          <p:spPr>
            <a:xfrm>
              <a:off x="9455584" y="3186653"/>
              <a:ext cx="2502931" cy="175859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0806138" y="3186658"/>
              <a:ext cx="1208405" cy="784860"/>
            </a:xfrm>
            <a:custGeom>
              <a:avLst/>
              <a:gdLst/>
              <a:ahLst/>
              <a:cxnLst/>
              <a:rect l="l" t="t" r="r" b="b"/>
              <a:pathLst>
                <a:path w="1208404" h="784860">
                  <a:moveTo>
                    <a:pt x="1207935" y="0"/>
                  </a:moveTo>
                  <a:lnTo>
                    <a:pt x="0" y="0"/>
                  </a:lnTo>
                  <a:lnTo>
                    <a:pt x="0" y="400773"/>
                  </a:lnTo>
                  <a:lnTo>
                    <a:pt x="486918" y="400773"/>
                  </a:lnTo>
                  <a:lnTo>
                    <a:pt x="486918" y="784694"/>
                  </a:lnTo>
                  <a:lnTo>
                    <a:pt x="852119" y="784694"/>
                  </a:lnTo>
                  <a:lnTo>
                    <a:pt x="852119" y="400773"/>
                  </a:lnTo>
                  <a:lnTo>
                    <a:pt x="1207935" y="400773"/>
                  </a:lnTo>
                  <a:lnTo>
                    <a:pt x="12079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 txBox="1"/>
          <p:nvPr/>
        </p:nvSpPr>
        <p:spPr>
          <a:xfrm>
            <a:off x="9742144" y="1429003"/>
            <a:ext cx="2348230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Single-Stage</a:t>
            </a:r>
            <a:r>
              <a:rPr dirty="0" sz="2400" spc="-5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dirty="0" sz="2400" spc="-5">
                <a:latin typeface="Calibri"/>
                <a:cs typeface="Calibri"/>
              </a:rPr>
              <a:t>Fully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convolutional  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884" y="1840484"/>
            <a:ext cx="10727055" cy="25888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6850"/>
              </a:lnSpc>
              <a:spcBef>
                <a:spcPts val="100"/>
              </a:spcBef>
            </a:pPr>
            <a:r>
              <a:rPr dirty="0" sz="6000" spc="-20"/>
              <a:t>Next</a:t>
            </a:r>
            <a:r>
              <a:rPr dirty="0" sz="6000"/>
              <a:t> </a:t>
            </a:r>
            <a:r>
              <a:rPr dirty="0" sz="6000" spc="-5"/>
              <a:t>Time:</a:t>
            </a:r>
            <a:endParaRPr sz="6000"/>
          </a:p>
          <a:p>
            <a:pPr algn="ctr" marL="12700" marR="5080" indent="635">
              <a:lnSpc>
                <a:spcPts val="6480"/>
              </a:lnSpc>
              <a:spcBef>
                <a:spcPts val="465"/>
              </a:spcBef>
            </a:pPr>
            <a:r>
              <a:rPr dirty="0" sz="6000" spc="-30"/>
              <a:t>More </a:t>
            </a:r>
            <a:r>
              <a:rPr dirty="0" sz="6000" spc="-20"/>
              <a:t>localization </a:t>
            </a:r>
            <a:r>
              <a:rPr dirty="0" sz="6000" spc="-5"/>
              <a:t>methods:  </a:t>
            </a:r>
            <a:r>
              <a:rPr dirty="0" sz="6000" spc="-20"/>
              <a:t>Segmentation, </a:t>
            </a:r>
            <a:r>
              <a:rPr dirty="0" sz="6000" spc="-30"/>
              <a:t>Keypoint </a:t>
            </a:r>
            <a:r>
              <a:rPr dirty="0" sz="6000" spc="-15"/>
              <a:t>Estimation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119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2557272"/>
            <a:ext cx="1743456" cy="150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9592" y="2852927"/>
            <a:ext cx="2734056" cy="89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17072" y="4308855"/>
            <a:ext cx="16021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latin typeface="Calibri"/>
                <a:cs typeface="Calibri"/>
              </a:rPr>
              <a:t>Box  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oo</a:t>
            </a:r>
            <a:r>
              <a:rPr dirty="0" sz="2500" spc="-35" b="1">
                <a:latin typeface="Calibri"/>
                <a:cs typeface="Calibri"/>
              </a:rPr>
              <a:t>r</a:t>
            </a:r>
            <a:r>
              <a:rPr dirty="0" sz="2500" spc="-5" b="1">
                <a:latin typeface="Calibri"/>
                <a:cs typeface="Calibri"/>
              </a:rPr>
              <a:t>din</a:t>
            </a:r>
            <a:r>
              <a:rPr dirty="0" sz="2500" spc="-35" b="1">
                <a:latin typeface="Calibri"/>
                <a:cs typeface="Calibri"/>
              </a:rPr>
              <a:t>at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b="1">
                <a:latin typeface="Calibri"/>
                <a:cs typeface="Calibri"/>
              </a:rPr>
              <a:t>s  </a:t>
            </a:r>
            <a:r>
              <a:rPr dirty="0" sz="2500" spc="-10">
                <a:latin typeface="Calibri"/>
                <a:cs typeface="Calibri"/>
              </a:rPr>
              <a:t>(x, </a:t>
            </a:r>
            <a:r>
              <a:rPr dirty="0" sz="2500" spc="-95">
                <a:latin typeface="Calibri"/>
                <a:cs typeface="Calibri"/>
              </a:rPr>
              <a:t>y, </a:t>
            </a:r>
            <a:r>
              <a:rPr dirty="0" sz="2500" spc="-114">
                <a:latin typeface="Calibri"/>
                <a:cs typeface="Calibri"/>
              </a:rPr>
              <a:t>w,</a:t>
            </a:r>
            <a:r>
              <a:rPr dirty="0" sz="2500" spc="5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1521107" y="613179"/>
                </a:moveTo>
                <a:lnTo>
                  <a:pt x="1510691" y="639787"/>
                </a:lnTo>
                <a:lnTo>
                  <a:pt x="1595536" y="632086"/>
                </a:lnTo>
                <a:lnTo>
                  <a:pt x="1582654" y="617808"/>
                </a:lnTo>
                <a:lnTo>
                  <a:pt x="1532931" y="617808"/>
                </a:lnTo>
                <a:lnTo>
                  <a:pt x="1521107" y="613179"/>
                </a:lnTo>
                <a:close/>
              </a:path>
              <a:path w="1595754" h="640079">
                <a:moveTo>
                  <a:pt x="1528051" y="595439"/>
                </a:moveTo>
                <a:lnTo>
                  <a:pt x="1521107" y="613179"/>
                </a:lnTo>
                <a:lnTo>
                  <a:pt x="1532931" y="617808"/>
                </a:lnTo>
                <a:lnTo>
                  <a:pt x="1539876" y="600068"/>
                </a:lnTo>
                <a:lnTo>
                  <a:pt x="1528051" y="595439"/>
                </a:lnTo>
                <a:close/>
              </a:path>
              <a:path w="1595754" h="640079">
                <a:moveTo>
                  <a:pt x="1538467" y="568831"/>
                </a:moveTo>
                <a:lnTo>
                  <a:pt x="1528051" y="595439"/>
                </a:lnTo>
                <a:lnTo>
                  <a:pt x="1539876" y="600068"/>
                </a:lnTo>
                <a:lnTo>
                  <a:pt x="1532931" y="617808"/>
                </a:lnTo>
                <a:lnTo>
                  <a:pt x="1582654" y="617808"/>
                </a:lnTo>
                <a:lnTo>
                  <a:pt x="1538467" y="568831"/>
                </a:lnTo>
                <a:close/>
              </a:path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7" y="61317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60233" y="4111244"/>
            <a:ext cx="1096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Fully  C</a:t>
            </a:r>
            <a:r>
              <a:rPr dirty="0" sz="1800" spc="-10" b="1">
                <a:latin typeface="Calibri"/>
                <a:cs typeface="Calibri"/>
              </a:rPr>
              <a:t>o</a:t>
            </a:r>
            <a:r>
              <a:rPr dirty="0" sz="1800" spc="-5" b="1">
                <a:latin typeface="Calibri"/>
                <a:cs typeface="Calibri"/>
              </a:rPr>
              <a:t>nn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c</a:t>
            </a:r>
            <a:r>
              <a:rPr dirty="0" sz="1800" spc="-25" b="1">
                <a:latin typeface="Calibri"/>
                <a:cs typeface="Calibri"/>
              </a:rPr>
              <a:t>t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:  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51020" y="4455159"/>
            <a:ext cx="9461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latin typeface="Calibri"/>
                <a:cs typeface="Calibri"/>
              </a:rPr>
              <a:t>L2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21083" y="3092703"/>
            <a:ext cx="5810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Los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879054" y="376935"/>
            <a:ext cx="1783080" cy="184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469265" marR="485140" indent="-264795">
              <a:lnSpc>
                <a:spcPct val="100000"/>
              </a:lnSpc>
              <a:spcBef>
                <a:spcPts val="2305"/>
              </a:spcBef>
            </a:pPr>
            <a:r>
              <a:rPr dirty="0" sz="2500" spc="-10" b="1">
                <a:latin typeface="Calibri"/>
                <a:cs typeface="Calibri"/>
              </a:rPr>
              <a:t>So</a:t>
            </a:r>
            <a:r>
              <a:rPr dirty="0" sz="2500" spc="-5" b="1">
                <a:latin typeface="Calibri"/>
                <a:cs typeface="Calibri"/>
              </a:rPr>
              <a:t>ft</a:t>
            </a:r>
            <a:r>
              <a:rPr dirty="0" sz="2500" spc="-10" b="1">
                <a:latin typeface="Calibri"/>
                <a:cs typeface="Calibri"/>
              </a:rPr>
              <a:t>m</a:t>
            </a:r>
            <a:r>
              <a:rPr dirty="0" sz="2500" spc="-35" b="1">
                <a:latin typeface="Calibri"/>
                <a:cs typeface="Calibri"/>
              </a:rPr>
              <a:t>a</a:t>
            </a:r>
            <a:r>
              <a:rPr dirty="0" sz="2500" b="1">
                <a:latin typeface="Calibri"/>
                <a:cs typeface="Calibri"/>
              </a:rPr>
              <a:t>x 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25911" y="4626179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887" y="28547"/>
                </a:moveTo>
                <a:lnTo>
                  <a:pt x="393237" y="28547"/>
                </a:lnTo>
                <a:lnTo>
                  <a:pt x="393279" y="47597"/>
                </a:lnTo>
                <a:lnTo>
                  <a:pt x="380580" y="47625"/>
                </a:lnTo>
                <a:lnTo>
                  <a:pt x="380644" y="76200"/>
                </a:lnTo>
                <a:lnTo>
                  <a:pt x="456758" y="37929"/>
                </a:lnTo>
                <a:lnTo>
                  <a:pt x="437887" y="28547"/>
                </a:lnTo>
                <a:close/>
              </a:path>
              <a:path w="457200" h="76200">
                <a:moveTo>
                  <a:pt x="380538" y="28575"/>
                </a:moveTo>
                <a:lnTo>
                  <a:pt x="0" y="29424"/>
                </a:lnTo>
                <a:lnTo>
                  <a:pt x="43" y="48474"/>
                </a:lnTo>
                <a:lnTo>
                  <a:pt x="380580" y="47625"/>
                </a:lnTo>
                <a:lnTo>
                  <a:pt x="380538" y="28575"/>
                </a:lnTo>
                <a:close/>
              </a:path>
              <a:path w="457200" h="76200">
                <a:moveTo>
                  <a:pt x="393237" y="28547"/>
                </a:moveTo>
                <a:lnTo>
                  <a:pt x="380538" y="28575"/>
                </a:lnTo>
                <a:lnTo>
                  <a:pt x="380580" y="47625"/>
                </a:lnTo>
                <a:lnTo>
                  <a:pt x="393279" y="47597"/>
                </a:lnTo>
                <a:lnTo>
                  <a:pt x="393237" y="28547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8" y="28575"/>
                </a:lnTo>
                <a:lnTo>
                  <a:pt x="437887" y="28547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9054" y="5393944"/>
            <a:ext cx="161861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80" b="1">
                <a:latin typeface="Calibri"/>
                <a:cs typeface="Calibri"/>
              </a:rPr>
              <a:t> </a:t>
            </a:r>
            <a:r>
              <a:rPr dirty="0" sz="2500" spc="-20" b="1">
                <a:latin typeface="Calibri"/>
                <a:cs typeface="Calibri"/>
              </a:rPr>
              <a:t>box</a:t>
            </a:r>
            <a:r>
              <a:rPr dirty="0" sz="2500" spc="-20">
                <a:latin typeface="Calibri"/>
                <a:cs typeface="Calibri"/>
              </a:rPr>
              <a:t>:  </a:t>
            </a:r>
            <a:r>
              <a:rPr dirty="0" sz="2500" spc="-50">
                <a:latin typeface="Calibri"/>
                <a:cs typeface="Calibri"/>
              </a:rPr>
              <a:t>(x’, </a:t>
            </a:r>
            <a:r>
              <a:rPr dirty="0" sz="2500" spc="-60">
                <a:latin typeface="Calibri"/>
                <a:cs typeface="Calibri"/>
              </a:rPr>
              <a:t>y’, w’,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63500"/>
                </a:moveTo>
                <a:lnTo>
                  <a:pt x="28575" y="635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635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28574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7825">
                <a:moveTo>
                  <a:pt x="69850" y="63500"/>
                </a:moveTo>
                <a:lnTo>
                  <a:pt x="47625" y="63500"/>
                </a:lnTo>
                <a:lnTo>
                  <a:pt x="4762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104903" y="3028188"/>
            <a:ext cx="10414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dirty="0" sz="2000" spc="-75" b="1">
                <a:latin typeface="Calibri"/>
                <a:cs typeface="Calibri"/>
              </a:rPr>
              <a:t>W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i</a:t>
            </a:r>
            <a:r>
              <a:rPr dirty="0" sz="2000" b="1">
                <a:latin typeface="Calibri"/>
                <a:cs typeface="Calibri"/>
              </a:rPr>
              <a:t>g</a:t>
            </a:r>
            <a:r>
              <a:rPr dirty="0" sz="2000" spc="-20" b="1">
                <a:latin typeface="Calibri"/>
                <a:cs typeface="Calibri"/>
              </a:rPr>
              <a:t>h</a:t>
            </a:r>
            <a:r>
              <a:rPr dirty="0" sz="2000" spc="-35" b="1">
                <a:latin typeface="Calibri"/>
                <a:cs typeface="Calibri"/>
              </a:rPr>
              <a:t>t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d  Sum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49"/>
                </a:lnTo>
                <a:lnTo>
                  <a:pt x="69849" y="554351"/>
                </a:lnTo>
                <a:lnTo>
                  <a:pt x="28575" y="554351"/>
                </a:lnTo>
                <a:lnTo>
                  <a:pt x="28575" y="541650"/>
                </a:lnTo>
                <a:lnTo>
                  <a:pt x="0" y="541649"/>
                </a:lnTo>
                <a:close/>
              </a:path>
              <a:path w="76200" h="617855">
                <a:moveTo>
                  <a:pt x="28575" y="541650"/>
                </a:moveTo>
                <a:lnTo>
                  <a:pt x="28575" y="554351"/>
                </a:lnTo>
                <a:lnTo>
                  <a:pt x="47625" y="554351"/>
                </a:lnTo>
                <a:lnTo>
                  <a:pt x="47625" y="541650"/>
                </a:lnTo>
                <a:lnTo>
                  <a:pt x="28575" y="541650"/>
                </a:lnTo>
                <a:close/>
              </a:path>
              <a:path w="76200" h="617855">
                <a:moveTo>
                  <a:pt x="47625" y="541650"/>
                </a:moveTo>
                <a:lnTo>
                  <a:pt x="47625" y="554351"/>
                </a:lnTo>
                <a:lnTo>
                  <a:pt x="69849" y="554351"/>
                </a:lnTo>
                <a:lnTo>
                  <a:pt x="76200" y="541651"/>
                </a:lnTo>
                <a:lnTo>
                  <a:pt x="47625" y="541650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0"/>
                </a:lnTo>
                <a:lnTo>
                  <a:pt x="47625" y="541650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87151" y="3699389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28574" y="76171"/>
                </a:moveTo>
                <a:lnTo>
                  <a:pt x="26626" y="734998"/>
                </a:lnTo>
                <a:lnTo>
                  <a:pt x="45676" y="735054"/>
                </a:lnTo>
                <a:lnTo>
                  <a:pt x="47624" y="76228"/>
                </a:lnTo>
                <a:lnTo>
                  <a:pt x="28574" y="76171"/>
                </a:lnTo>
                <a:close/>
              </a:path>
              <a:path w="76200" h="735329">
                <a:moveTo>
                  <a:pt x="69825" y="63472"/>
                </a:moveTo>
                <a:lnTo>
                  <a:pt x="28611" y="63472"/>
                </a:lnTo>
                <a:lnTo>
                  <a:pt x="47661" y="63527"/>
                </a:lnTo>
                <a:lnTo>
                  <a:pt x="47624" y="76228"/>
                </a:lnTo>
                <a:lnTo>
                  <a:pt x="76198" y="76313"/>
                </a:lnTo>
                <a:lnTo>
                  <a:pt x="69825" y="63472"/>
                </a:lnTo>
                <a:close/>
              </a:path>
              <a:path w="76200" h="735329">
                <a:moveTo>
                  <a:pt x="28611" y="63472"/>
                </a:moveTo>
                <a:lnTo>
                  <a:pt x="28574" y="76171"/>
                </a:lnTo>
                <a:lnTo>
                  <a:pt x="47624" y="76228"/>
                </a:lnTo>
                <a:lnTo>
                  <a:pt x="47661" y="63527"/>
                </a:lnTo>
                <a:lnTo>
                  <a:pt x="28611" y="63472"/>
                </a:lnTo>
                <a:close/>
              </a:path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4" y="76171"/>
                </a:lnTo>
                <a:lnTo>
                  <a:pt x="28611" y="63472"/>
                </a:lnTo>
                <a:lnTo>
                  <a:pt x="69825" y="63472"/>
                </a:lnTo>
                <a:lnTo>
                  <a:pt x="3832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567697" y="0"/>
                </a:moveTo>
                <a:lnTo>
                  <a:pt x="567539" y="28574"/>
                </a:lnTo>
                <a:lnTo>
                  <a:pt x="580238" y="28644"/>
                </a:lnTo>
                <a:lnTo>
                  <a:pt x="580133" y="47694"/>
                </a:lnTo>
                <a:lnTo>
                  <a:pt x="567432" y="47694"/>
                </a:lnTo>
                <a:lnTo>
                  <a:pt x="567274" y="76198"/>
                </a:lnTo>
                <a:lnTo>
                  <a:pt x="625081" y="47694"/>
                </a:lnTo>
                <a:lnTo>
                  <a:pt x="580133" y="47694"/>
                </a:lnTo>
                <a:lnTo>
                  <a:pt x="625224" y="47624"/>
                </a:lnTo>
                <a:lnTo>
                  <a:pt x="643685" y="38521"/>
                </a:lnTo>
                <a:lnTo>
                  <a:pt x="567697" y="0"/>
                </a:lnTo>
                <a:close/>
              </a:path>
              <a:path w="643890" h="76200">
                <a:moveTo>
                  <a:pt x="567539" y="28574"/>
                </a:moveTo>
                <a:lnTo>
                  <a:pt x="567433" y="47624"/>
                </a:lnTo>
                <a:lnTo>
                  <a:pt x="580133" y="47694"/>
                </a:lnTo>
                <a:lnTo>
                  <a:pt x="580238" y="28644"/>
                </a:lnTo>
                <a:lnTo>
                  <a:pt x="567539" y="28574"/>
                </a:lnTo>
                <a:close/>
              </a:path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4"/>
                </a:lnTo>
                <a:lnTo>
                  <a:pt x="567539" y="28574"/>
                </a:lnTo>
                <a:lnTo>
                  <a:pt x="105" y="2542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30" name="object 3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045694" y="5342635"/>
            <a:ext cx="166306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dirty="0" sz="3600" spc="-5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 spc="-55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8228" y="4416044"/>
            <a:ext cx="2663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Treat </a:t>
            </a:r>
            <a:r>
              <a:rPr dirty="0" sz="2400" spc="-10">
                <a:latin typeface="Calibri"/>
                <a:cs typeface="Calibri"/>
              </a:rPr>
              <a:t>localization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15">
                <a:latin typeface="Calibri"/>
                <a:cs typeface="Calibri"/>
              </a:rPr>
              <a:t>regression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problem!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2557272"/>
            <a:ext cx="1743456" cy="1508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9592" y="2852927"/>
            <a:ext cx="2734056" cy="89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17072" y="4308855"/>
            <a:ext cx="16021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latin typeface="Calibri"/>
                <a:cs typeface="Calibri"/>
              </a:rPr>
              <a:t>Box  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oo</a:t>
            </a:r>
            <a:r>
              <a:rPr dirty="0" sz="2500" spc="-35" b="1">
                <a:latin typeface="Calibri"/>
                <a:cs typeface="Calibri"/>
              </a:rPr>
              <a:t>r</a:t>
            </a:r>
            <a:r>
              <a:rPr dirty="0" sz="2500" spc="-5" b="1">
                <a:latin typeface="Calibri"/>
                <a:cs typeface="Calibri"/>
              </a:rPr>
              <a:t>din</a:t>
            </a:r>
            <a:r>
              <a:rPr dirty="0" sz="2500" spc="-35" b="1">
                <a:latin typeface="Calibri"/>
                <a:cs typeface="Calibri"/>
              </a:rPr>
              <a:t>at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b="1">
                <a:latin typeface="Calibri"/>
                <a:cs typeface="Calibri"/>
              </a:rPr>
              <a:t>s  </a:t>
            </a:r>
            <a:r>
              <a:rPr dirty="0" sz="2500" spc="-10">
                <a:latin typeface="Calibri"/>
                <a:cs typeface="Calibri"/>
              </a:rPr>
              <a:t>(x, </a:t>
            </a:r>
            <a:r>
              <a:rPr dirty="0" sz="2500" spc="-95">
                <a:latin typeface="Calibri"/>
                <a:cs typeface="Calibri"/>
              </a:rPr>
              <a:t>y, </a:t>
            </a:r>
            <a:r>
              <a:rPr dirty="0" sz="2500" spc="-114">
                <a:latin typeface="Calibri"/>
                <a:cs typeface="Calibri"/>
              </a:rPr>
              <a:t>w,</a:t>
            </a:r>
            <a:r>
              <a:rPr dirty="0" sz="2500" spc="5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1521107" y="613179"/>
                </a:moveTo>
                <a:lnTo>
                  <a:pt x="1510691" y="639787"/>
                </a:lnTo>
                <a:lnTo>
                  <a:pt x="1595536" y="632086"/>
                </a:lnTo>
                <a:lnTo>
                  <a:pt x="1582654" y="617808"/>
                </a:lnTo>
                <a:lnTo>
                  <a:pt x="1532931" y="617808"/>
                </a:lnTo>
                <a:lnTo>
                  <a:pt x="1521107" y="613179"/>
                </a:lnTo>
                <a:close/>
              </a:path>
              <a:path w="1595754" h="640079">
                <a:moveTo>
                  <a:pt x="1528051" y="595439"/>
                </a:moveTo>
                <a:lnTo>
                  <a:pt x="1521107" y="613179"/>
                </a:lnTo>
                <a:lnTo>
                  <a:pt x="1532931" y="617808"/>
                </a:lnTo>
                <a:lnTo>
                  <a:pt x="1539876" y="600068"/>
                </a:lnTo>
                <a:lnTo>
                  <a:pt x="1528051" y="595439"/>
                </a:lnTo>
                <a:close/>
              </a:path>
              <a:path w="1595754" h="640079">
                <a:moveTo>
                  <a:pt x="1538467" y="568831"/>
                </a:moveTo>
                <a:lnTo>
                  <a:pt x="1528051" y="595439"/>
                </a:lnTo>
                <a:lnTo>
                  <a:pt x="1539876" y="600068"/>
                </a:lnTo>
                <a:lnTo>
                  <a:pt x="1532931" y="617808"/>
                </a:lnTo>
                <a:lnTo>
                  <a:pt x="1582654" y="617808"/>
                </a:lnTo>
                <a:lnTo>
                  <a:pt x="1538467" y="568831"/>
                </a:lnTo>
                <a:close/>
              </a:path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7" y="61317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60233" y="4111244"/>
            <a:ext cx="1096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Fully  C</a:t>
            </a:r>
            <a:r>
              <a:rPr dirty="0" sz="1800" spc="-10" b="1">
                <a:latin typeface="Calibri"/>
                <a:cs typeface="Calibri"/>
              </a:rPr>
              <a:t>o</a:t>
            </a:r>
            <a:r>
              <a:rPr dirty="0" sz="1800" spc="-5" b="1">
                <a:latin typeface="Calibri"/>
                <a:cs typeface="Calibri"/>
              </a:rPr>
              <a:t>nn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c</a:t>
            </a:r>
            <a:r>
              <a:rPr dirty="0" sz="1800" spc="-25" b="1">
                <a:latin typeface="Calibri"/>
                <a:cs typeface="Calibri"/>
              </a:rPr>
              <a:t>t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:  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35789" y="1812543"/>
            <a:ext cx="5810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Los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51020" y="4455159"/>
            <a:ext cx="9461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latin typeface="Calibri"/>
                <a:cs typeface="Calibri"/>
              </a:rPr>
              <a:t>L2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879054" y="376935"/>
            <a:ext cx="1783080" cy="1461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204470">
              <a:lnSpc>
                <a:spcPct val="100000"/>
              </a:lnSpc>
              <a:spcBef>
                <a:spcPts val="2305"/>
              </a:spcBef>
            </a:pPr>
            <a:r>
              <a:rPr dirty="0" sz="2500" spc="-15" b="1">
                <a:latin typeface="Calibri"/>
                <a:cs typeface="Calibri"/>
              </a:rPr>
              <a:t>Softmax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25911" y="4626179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887" y="28547"/>
                </a:moveTo>
                <a:lnTo>
                  <a:pt x="393237" y="28547"/>
                </a:lnTo>
                <a:lnTo>
                  <a:pt x="393279" y="47597"/>
                </a:lnTo>
                <a:lnTo>
                  <a:pt x="380580" y="47625"/>
                </a:lnTo>
                <a:lnTo>
                  <a:pt x="380644" y="76200"/>
                </a:lnTo>
                <a:lnTo>
                  <a:pt x="456758" y="37929"/>
                </a:lnTo>
                <a:lnTo>
                  <a:pt x="437887" y="28547"/>
                </a:lnTo>
                <a:close/>
              </a:path>
              <a:path w="457200" h="76200">
                <a:moveTo>
                  <a:pt x="380538" y="28575"/>
                </a:moveTo>
                <a:lnTo>
                  <a:pt x="0" y="29424"/>
                </a:lnTo>
                <a:lnTo>
                  <a:pt x="43" y="48474"/>
                </a:lnTo>
                <a:lnTo>
                  <a:pt x="380580" y="47625"/>
                </a:lnTo>
                <a:lnTo>
                  <a:pt x="380538" y="28575"/>
                </a:lnTo>
                <a:close/>
              </a:path>
              <a:path w="457200" h="76200">
                <a:moveTo>
                  <a:pt x="393237" y="28547"/>
                </a:moveTo>
                <a:lnTo>
                  <a:pt x="380538" y="28575"/>
                </a:lnTo>
                <a:lnTo>
                  <a:pt x="380580" y="47625"/>
                </a:lnTo>
                <a:lnTo>
                  <a:pt x="393279" y="47597"/>
                </a:lnTo>
                <a:lnTo>
                  <a:pt x="393237" y="28547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8" y="28575"/>
                </a:lnTo>
                <a:lnTo>
                  <a:pt x="437887" y="28547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9054" y="5393944"/>
            <a:ext cx="161861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80" b="1">
                <a:latin typeface="Calibri"/>
                <a:cs typeface="Calibri"/>
              </a:rPr>
              <a:t> </a:t>
            </a:r>
            <a:r>
              <a:rPr dirty="0" sz="2500" spc="-20" b="1">
                <a:latin typeface="Calibri"/>
                <a:cs typeface="Calibri"/>
              </a:rPr>
              <a:t>box</a:t>
            </a:r>
            <a:r>
              <a:rPr dirty="0" sz="2500" spc="-20">
                <a:latin typeface="Calibri"/>
                <a:cs typeface="Calibri"/>
              </a:rPr>
              <a:t>:  </a:t>
            </a:r>
            <a:r>
              <a:rPr dirty="0" sz="2500" spc="-50">
                <a:latin typeface="Calibri"/>
                <a:cs typeface="Calibri"/>
              </a:rPr>
              <a:t>(x’, </a:t>
            </a:r>
            <a:r>
              <a:rPr dirty="0" sz="2500" spc="-60">
                <a:latin typeface="Calibri"/>
                <a:cs typeface="Calibri"/>
              </a:rPr>
              <a:t>y’, w’,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63500"/>
                </a:moveTo>
                <a:lnTo>
                  <a:pt x="28575" y="635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635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28574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7825">
                <a:moveTo>
                  <a:pt x="69850" y="63500"/>
                </a:moveTo>
                <a:lnTo>
                  <a:pt x="47625" y="63500"/>
                </a:lnTo>
                <a:lnTo>
                  <a:pt x="4762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104903" y="3028188"/>
            <a:ext cx="10414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dirty="0" sz="2000" spc="-75" b="1">
                <a:latin typeface="Calibri"/>
                <a:cs typeface="Calibri"/>
              </a:rPr>
              <a:t>W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i</a:t>
            </a:r>
            <a:r>
              <a:rPr dirty="0" sz="2000" b="1">
                <a:latin typeface="Calibri"/>
                <a:cs typeface="Calibri"/>
              </a:rPr>
              <a:t>g</a:t>
            </a:r>
            <a:r>
              <a:rPr dirty="0" sz="2000" spc="-20" b="1">
                <a:latin typeface="Calibri"/>
                <a:cs typeface="Calibri"/>
              </a:rPr>
              <a:t>h</a:t>
            </a:r>
            <a:r>
              <a:rPr dirty="0" sz="2000" spc="-35" b="1">
                <a:latin typeface="Calibri"/>
                <a:cs typeface="Calibri"/>
              </a:rPr>
              <a:t>t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d  Sum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49"/>
                </a:lnTo>
                <a:lnTo>
                  <a:pt x="69849" y="554351"/>
                </a:lnTo>
                <a:lnTo>
                  <a:pt x="28575" y="554351"/>
                </a:lnTo>
                <a:lnTo>
                  <a:pt x="28575" y="541650"/>
                </a:lnTo>
                <a:lnTo>
                  <a:pt x="0" y="541649"/>
                </a:lnTo>
                <a:close/>
              </a:path>
              <a:path w="76200" h="617855">
                <a:moveTo>
                  <a:pt x="28575" y="541650"/>
                </a:moveTo>
                <a:lnTo>
                  <a:pt x="28575" y="554351"/>
                </a:lnTo>
                <a:lnTo>
                  <a:pt x="47625" y="554351"/>
                </a:lnTo>
                <a:lnTo>
                  <a:pt x="47625" y="541650"/>
                </a:lnTo>
                <a:lnTo>
                  <a:pt x="28575" y="541650"/>
                </a:lnTo>
                <a:close/>
              </a:path>
              <a:path w="76200" h="617855">
                <a:moveTo>
                  <a:pt x="47625" y="541650"/>
                </a:moveTo>
                <a:lnTo>
                  <a:pt x="47625" y="554351"/>
                </a:lnTo>
                <a:lnTo>
                  <a:pt x="69849" y="554351"/>
                </a:lnTo>
                <a:lnTo>
                  <a:pt x="76200" y="541651"/>
                </a:lnTo>
                <a:lnTo>
                  <a:pt x="47625" y="541650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0"/>
                </a:lnTo>
                <a:lnTo>
                  <a:pt x="47625" y="541650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87151" y="3699389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28574" y="76171"/>
                </a:moveTo>
                <a:lnTo>
                  <a:pt x="26626" y="734998"/>
                </a:lnTo>
                <a:lnTo>
                  <a:pt x="45676" y="735054"/>
                </a:lnTo>
                <a:lnTo>
                  <a:pt x="47624" y="76228"/>
                </a:lnTo>
                <a:lnTo>
                  <a:pt x="28574" y="76171"/>
                </a:lnTo>
                <a:close/>
              </a:path>
              <a:path w="76200" h="735329">
                <a:moveTo>
                  <a:pt x="69825" y="63472"/>
                </a:moveTo>
                <a:lnTo>
                  <a:pt x="28611" y="63472"/>
                </a:lnTo>
                <a:lnTo>
                  <a:pt x="47661" y="63527"/>
                </a:lnTo>
                <a:lnTo>
                  <a:pt x="47624" y="76228"/>
                </a:lnTo>
                <a:lnTo>
                  <a:pt x="76198" y="76313"/>
                </a:lnTo>
                <a:lnTo>
                  <a:pt x="69825" y="63472"/>
                </a:lnTo>
                <a:close/>
              </a:path>
              <a:path w="76200" h="735329">
                <a:moveTo>
                  <a:pt x="28611" y="63472"/>
                </a:moveTo>
                <a:lnTo>
                  <a:pt x="28574" y="76171"/>
                </a:lnTo>
                <a:lnTo>
                  <a:pt x="47624" y="76228"/>
                </a:lnTo>
                <a:lnTo>
                  <a:pt x="47661" y="63527"/>
                </a:lnTo>
                <a:lnTo>
                  <a:pt x="28611" y="63472"/>
                </a:lnTo>
                <a:close/>
              </a:path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4" y="76171"/>
                </a:lnTo>
                <a:lnTo>
                  <a:pt x="28611" y="63472"/>
                </a:lnTo>
                <a:lnTo>
                  <a:pt x="69825" y="63472"/>
                </a:lnTo>
                <a:lnTo>
                  <a:pt x="3832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567697" y="0"/>
                </a:moveTo>
                <a:lnTo>
                  <a:pt x="567539" y="28574"/>
                </a:lnTo>
                <a:lnTo>
                  <a:pt x="580238" y="28644"/>
                </a:lnTo>
                <a:lnTo>
                  <a:pt x="580133" y="47694"/>
                </a:lnTo>
                <a:lnTo>
                  <a:pt x="567432" y="47694"/>
                </a:lnTo>
                <a:lnTo>
                  <a:pt x="567274" y="76198"/>
                </a:lnTo>
                <a:lnTo>
                  <a:pt x="625081" y="47694"/>
                </a:lnTo>
                <a:lnTo>
                  <a:pt x="580133" y="47694"/>
                </a:lnTo>
                <a:lnTo>
                  <a:pt x="625224" y="47624"/>
                </a:lnTo>
                <a:lnTo>
                  <a:pt x="643685" y="38521"/>
                </a:lnTo>
                <a:lnTo>
                  <a:pt x="567697" y="0"/>
                </a:lnTo>
                <a:close/>
              </a:path>
              <a:path w="643890" h="76200">
                <a:moveTo>
                  <a:pt x="567539" y="28574"/>
                </a:moveTo>
                <a:lnTo>
                  <a:pt x="567433" y="47624"/>
                </a:lnTo>
                <a:lnTo>
                  <a:pt x="580133" y="47694"/>
                </a:lnTo>
                <a:lnTo>
                  <a:pt x="580238" y="28644"/>
                </a:lnTo>
                <a:lnTo>
                  <a:pt x="567539" y="28574"/>
                </a:lnTo>
                <a:close/>
              </a:path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4"/>
                </a:lnTo>
                <a:lnTo>
                  <a:pt x="567539" y="28574"/>
                </a:lnTo>
                <a:lnTo>
                  <a:pt x="105" y="2542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263272" y="1918716"/>
            <a:ext cx="1580515" cy="15805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437515" marR="5080" indent="-42545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lti</a:t>
            </a:r>
            <a:r>
              <a:rPr dirty="0" sz="3200" spc="-4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k  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Loss</a:t>
            </a:r>
            <a:endParaRPr sz="3200">
              <a:latin typeface="Calibri"/>
              <a:cs typeface="Calibri"/>
            </a:endParaRPr>
          </a:p>
          <a:p>
            <a:pPr marL="770255">
              <a:lnSpc>
                <a:spcPct val="100000"/>
              </a:lnSpc>
              <a:spcBef>
                <a:spcPts val="1495"/>
              </a:spcBef>
            </a:pP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31" name="object 3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45694" y="5342635"/>
            <a:ext cx="166306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dirty="0" sz="3600" spc="-5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 spc="-55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8228" y="4416044"/>
            <a:ext cx="2663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Treat </a:t>
            </a:r>
            <a:r>
              <a:rPr dirty="0" sz="2400" spc="-10">
                <a:latin typeface="Calibri"/>
                <a:cs typeface="Calibri"/>
              </a:rPr>
              <a:t>localization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15">
                <a:latin typeface="Calibri"/>
                <a:cs typeface="Calibri"/>
              </a:rPr>
              <a:t>regression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problem!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9831" y="2557272"/>
            <a:ext cx="4716145" cy="1508760"/>
            <a:chOff x="179831" y="2557272"/>
            <a:chExt cx="4716145" cy="1508760"/>
          </a:xfrm>
        </p:grpSpPr>
        <p:sp>
          <p:nvSpPr>
            <p:cNvPr id="4" name="object 4"/>
            <p:cNvSpPr/>
            <p:nvPr/>
          </p:nvSpPr>
          <p:spPr>
            <a:xfrm>
              <a:off x="179831" y="2557272"/>
              <a:ext cx="1743456" cy="15087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69592" y="2852928"/>
              <a:ext cx="2734056" cy="893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51857" y="2783367"/>
              <a:ext cx="2925445" cy="1035685"/>
            </a:xfrm>
            <a:custGeom>
              <a:avLst/>
              <a:gdLst/>
              <a:ahLst/>
              <a:cxnLst/>
              <a:rect l="l" t="t" r="r" b="b"/>
              <a:pathLst>
                <a:path w="2925445" h="1035685">
                  <a:moveTo>
                    <a:pt x="0" y="0"/>
                  </a:moveTo>
                  <a:lnTo>
                    <a:pt x="2924942" y="0"/>
                  </a:lnTo>
                  <a:lnTo>
                    <a:pt x="2924942" y="1035099"/>
                  </a:lnTo>
                  <a:lnTo>
                    <a:pt x="0" y="103509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17072" y="4308855"/>
            <a:ext cx="16021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latin typeface="Calibri"/>
                <a:cs typeface="Calibri"/>
              </a:rPr>
              <a:t>Box  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oo</a:t>
            </a:r>
            <a:r>
              <a:rPr dirty="0" sz="2500" spc="-35" b="1">
                <a:latin typeface="Calibri"/>
                <a:cs typeface="Calibri"/>
              </a:rPr>
              <a:t>r</a:t>
            </a:r>
            <a:r>
              <a:rPr dirty="0" sz="2500" spc="-5" b="1">
                <a:latin typeface="Calibri"/>
                <a:cs typeface="Calibri"/>
              </a:rPr>
              <a:t>din</a:t>
            </a:r>
            <a:r>
              <a:rPr dirty="0" sz="2500" spc="-35" b="1">
                <a:latin typeface="Calibri"/>
                <a:cs typeface="Calibri"/>
              </a:rPr>
              <a:t>at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b="1">
                <a:latin typeface="Calibri"/>
                <a:cs typeface="Calibri"/>
              </a:rPr>
              <a:t>s  </a:t>
            </a:r>
            <a:r>
              <a:rPr dirty="0" sz="2500" spc="-10">
                <a:latin typeface="Calibri"/>
                <a:cs typeface="Calibri"/>
              </a:rPr>
              <a:t>(x, </a:t>
            </a:r>
            <a:r>
              <a:rPr dirty="0" sz="2500" spc="-95">
                <a:latin typeface="Calibri"/>
                <a:cs typeface="Calibri"/>
              </a:rPr>
              <a:t>y, </a:t>
            </a:r>
            <a:r>
              <a:rPr dirty="0" sz="2500" spc="-114">
                <a:latin typeface="Calibri"/>
                <a:cs typeface="Calibri"/>
              </a:rPr>
              <a:t>w,</a:t>
            </a:r>
            <a:r>
              <a:rPr dirty="0" sz="2500" spc="5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1521107" y="613179"/>
                </a:moveTo>
                <a:lnTo>
                  <a:pt x="1510691" y="639787"/>
                </a:lnTo>
                <a:lnTo>
                  <a:pt x="1595536" y="632086"/>
                </a:lnTo>
                <a:lnTo>
                  <a:pt x="1582654" y="617808"/>
                </a:lnTo>
                <a:lnTo>
                  <a:pt x="1532931" y="617808"/>
                </a:lnTo>
                <a:lnTo>
                  <a:pt x="1521107" y="613179"/>
                </a:lnTo>
                <a:close/>
              </a:path>
              <a:path w="1595754" h="640079">
                <a:moveTo>
                  <a:pt x="1528051" y="595439"/>
                </a:moveTo>
                <a:lnTo>
                  <a:pt x="1521107" y="613179"/>
                </a:lnTo>
                <a:lnTo>
                  <a:pt x="1532931" y="617808"/>
                </a:lnTo>
                <a:lnTo>
                  <a:pt x="1539876" y="600068"/>
                </a:lnTo>
                <a:lnTo>
                  <a:pt x="1528051" y="595439"/>
                </a:lnTo>
                <a:close/>
              </a:path>
              <a:path w="1595754" h="640079">
                <a:moveTo>
                  <a:pt x="1538467" y="568831"/>
                </a:moveTo>
                <a:lnTo>
                  <a:pt x="1528051" y="595439"/>
                </a:lnTo>
                <a:lnTo>
                  <a:pt x="1539876" y="600068"/>
                </a:lnTo>
                <a:lnTo>
                  <a:pt x="1532931" y="617808"/>
                </a:lnTo>
                <a:lnTo>
                  <a:pt x="1582654" y="617808"/>
                </a:lnTo>
                <a:lnTo>
                  <a:pt x="1538467" y="568831"/>
                </a:lnTo>
                <a:close/>
              </a:path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7" y="61317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760233" y="4111244"/>
            <a:ext cx="1096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Fully  C</a:t>
            </a:r>
            <a:r>
              <a:rPr dirty="0" sz="1800" spc="-10" b="1">
                <a:latin typeface="Calibri"/>
                <a:cs typeface="Calibri"/>
              </a:rPr>
              <a:t>o</a:t>
            </a:r>
            <a:r>
              <a:rPr dirty="0" sz="1800" spc="-5" b="1">
                <a:latin typeface="Calibri"/>
                <a:cs typeface="Calibri"/>
              </a:rPr>
              <a:t>nn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c</a:t>
            </a:r>
            <a:r>
              <a:rPr dirty="0" sz="1800" spc="-25" b="1">
                <a:latin typeface="Calibri"/>
                <a:cs typeface="Calibri"/>
              </a:rPr>
              <a:t>t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:  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35789" y="1812543"/>
            <a:ext cx="5810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Los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51020" y="4455159"/>
            <a:ext cx="9461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latin typeface="Calibri"/>
                <a:cs typeface="Calibri"/>
              </a:rPr>
              <a:t>L2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879054" y="376935"/>
            <a:ext cx="1783080" cy="1461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204470">
              <a:lnSpc>
                <a:spcPct val="100000"/>
              </a:lnSpc>
              <a:spcBef>
                <a:spcPts val="2305"/>
              </a:spcBef>
            </a:pPr>
            <a:r>
              <a:rPr dirty="0" sz="2500" spc="-15" b="1">
                <a:latin typeface="Calibri"/>
                <a:cs typeface="Calibri"/>
              </a:rPr>
              <a:t>Softmax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25911" y="4626179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887" y="28547"/>
                </a:moveTo>
                <a:lnTo>
                  <a:pt x="393237" y="28547"/>
                </a:lnTo>
                <a:lnTo>
                  <a:pt x="393279" y="47597"/>
                </a:lnTo>
                <a:lnTo>
                  <a:pt x="380580" y="47625"/>
                </a:lnTo>
                <a:lnTo>
                  <a:pt x="380644" y="76200"/>
                </a:lnTo>
                <a:lnTo>
                  <a:pt x="456758" y="37929"/>
                </a:lnTo>
                <a:lnTo>
                  <a:pt x="437887" y="28547"/>
                </a:lnTo>
                <a:close/>
              </a:path>
              <a:path w="457200" h="76200">
                <a:moveTo>
                  <a:pt x="380538" y="28575"/>
                </a:moveTo>
                <a:lnTo>
                  <a:pt x="0" y="29424"/>
                </a:lnTo>
                <a:lnTo>
                  <a:pt x="43" y="48474"/>
                </a:lnTo>
                <a:lnTo>
                  <a:pt x="380580" y="47625"/>
                </a:lnTo>
                <a:lnTo>
                  <a:pt x="380538" y="28575"/>
                </a:lnTo>
                <a:close/>
              </a:path>
              <a:path w="457200" h="76200">
                <a:moveTo>
                  <a:pt x="393237" y="28547"/>
                </a:moveTo>
                <a:lnTo>
                  <a:pt x="380538" y="28575"/>
                </a:lnTo>
                <a:lnTo>
                  <a:pt x="380580" y="47625"/>
                </a:lnTo>
                <a:lnTo>
                  <a:pt x="393279" y="47597"/>
                </a:lnTo>
                <a:lnTo>
                  <a:pt x="393237" y="28547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8" y="28575"/>
                </a:lnTo>
                <a:lnTo>
                  <a:pt x="437887" y="28547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9054" y="5393944"/>
            <a:ext cx="161861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80" b="1">
                <a:latin typeface="Calibri"/>
                <a:cs typeface="Calibri"/>
              </a:rPr>
              <a:t> </a:t>
            </a:r>
            <a:r>
              <a:rPr dirty="0" sz="2500" spc="-20" b="1">
                <a:latin typeface="Calibri"/>
                <a:cs typeface="Calibri"/>
              </a:rPr>
              <a:t>box</a:t>
            </a:r>
            <a:r>
              <a:rPr dirty="0" sz="2500" spc="-20">
                <a:latin typeface="Calibri"/>
                <a:cs typeface="Calibri"/>
              </a:rPr>
              <a:t>:  </a:t>
            </a:r>
            <a:r>
              <a:rPr dirty="0" sz="2500" spc="-50">
                <a:latin typeface="Calibri"/>
                <a:cs typeface="Calibri"/>
              </a:rPr>
              <a:t>(x’, </a:t>
            </a:r>
            <a:r>
              <a:rPr dirty="0" sz="2500" spc="-60">
                <a:latin typeface="Calibri"/>
                <a:cs typeface="Calibri"/>
              </a:rPr>
              <a:t>y’, w’,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63500"/>
                </a:moveTo>
                <a:lnTo>
                  <a:pt x="28575" y="635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635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28574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7825">
                <a:moveTo>
                  <a:pt x="69850" y="63500"/>
                </a:moveTo>
                <a:lnTo>
                  <a:pt x="47625" y="63500"/>
                </a:lnTo>
                <a:lnTo>
                  <a:pt x="4762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104903" y="3028188"/>
            <a:ext cx="10414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dirty="0" sz="2000" spc="-75" b="1">
                <a:latin typeface="Calibri"/>
                <a:cs typeface="Calibri"/>
              </a:rPr>
              <a:t>W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i</a:t>
            </a:r>
            <a:r>
              <a:rPr dirty="0" sz="2000" b="1">
                <a:latin typeface="Calibri"/>
                <a:cs typeface="Calibri"/>
              </a:rPr>
              <a:t>g</a:t>
            </a:r>
            <a:r>
              <a:rPr dirty="0" sz="2000" spc="-20" b="1">
                <a:latin typeface="Calibri"/>
                <a:cs typeface="Calibri"/>
              </a:rPr>
              <a:t>h</a:t>
            </a:r>
            <a:r>
              <a:rPr dirty="0" sz="2000" spc="-35" b="1">
                <a:latin typeface="Calibri"/>
                <a:cs typeface="Calibri"/>
              </a:rPr>
              <a:t>t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d  Sum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49"/>
                </a:lnTo>
                <a:lnTo>
                  <a:pt x="69849" y="554351"/>
                </a:lnTo>
                <a:lnTo>
                  <a:pt x="28575" y="554351"/>
                </a:lnTo>
                <a:lnTo>
                  <a:pt x="28575" y="541650"/>
                </a:lnTo>
                <a:lnTo>
                  <a:pt x="0" y="541649"/>
                </a:lnTo>
                <a:close/>
              </a:path>
              <a:path w="76200" h="617855">
                <a:moveTo>
                  <a:pt x="28575" y="541650"/>
                </a:moveTo>
                <a:lnTo>
                  <a:pt x="28575" y="554351"/>
                </a:lnTo>
                <a:lnTo>
                  <a:pt x="47625" y="554351"/>
                </a:lnTo>
                <a:lnTo>
                  <a:pt x="47625" y="541650"/>
                </a:lnTo>
                <a:lnTo>
                  <a:pt x="28575" y="541650"/>
                </a:lnTo>
                <a:close/>
              </a:path>
              <a:path w="76200" h="617855">
                <a:moveTo>
                  <a:pt x="47625" y="541650"/>
                </a:moveTo>
                <a:lnTo>
                  <a:pt x="47625" y="554351"/>
                </a:lnTo>
                <a:lnTo>
                  <a:pt x="69849" y="554351"/>
                </a:lnTo>
                <a:lnTo>
                  <a:pt x="76200" y="541651"/>
                </a:lnTo>
                <a:lnTo>
                  <a:pt x="47625" y="541650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0"/>
                </a:lnTo>
                <a:lnTo>
                  <a:pt x="47625" y="541650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87151" y="3699389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28574" y="76171"/>
                </a:moveTo>
                <a:lnTo>
                  <a:pt x="26626" y="734998"/>
                </a:lnTo>
                <a:lnTo>
                  <a:pt x="45676" y="735054"/>
                </a:lnTo>
                <a:lnTo>
                  <a:pt x="47624" y="76228"/>
                </a:lnTo>
                <a:lnTo>
                  <a:pt x="28574" y="76171"/>
                </a:lnTo>
                <a:close/>
              </a:path>
              <a:path w="76200" h="735329">
                <a:moveTo>
                  <a:pt x="69825" y="63472"/>
                </a:moveTo>
                <a:lnTo>
                  <a:pt x="28611" y="63472"/>
                </a:lnTo>
                <a:lnTo>
                  <a:pt x="47661" y="63527"/>
                </a:lnTo>
                <a:lnTo>
                  <a:pt x="47624" y="76228"/>
                </a:lnTo>
                <a:lnTo>
                  <a:pt x="76198" y="76313"/>
                </a:lnTo>
                <a:lnTo>
                  <a:pt x="69825" y="63472"/>
                </a:lnTo>
                <a:close/>
              </a:path>
              <a:path w="76200" h="735329">
                <a:moveTo>
                  <a:pt x="28611" y="63472"/>
                </a:moveTo>
                <a:lnTo>
                  <a:pt x="28574" y="76171"/>
                </a:lnTo>
                <a:lnTo>
                  <a:pt x="47624" y="76228"/>
                </a:lnTo>
                <a:lnTo>
                  <a:pt x="47661" y="63527"/>
                </a:lnTo>
                <a:lnTo>
                  <a:pt x="28611" y="63472"/>
                </a:lnTo>
                <a:close/>
              </a:path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4" y="76171"/>
                </a:lnTo>
                <a:lnTo>
                  <a:pt x="28611" y="63472"/>
                </a:lnTo>
                <a:lnTo>
                  <a:pt x="69825" y="63472"/>
                </a:lnTo>
                <a:lnTo>
                  <a:pt x="3832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567697" y="0"/>
                </a:moveTo>
                <a:lnTo>
                  <a:pt x="567539" y="28574"/>
                </a:lnTo>
                <a:lnTo>
                  <a:pt x="580238" y="28644"/>
                </a:lnTo>
                <a:lnTo>
                  <a:pt x="580133" y="47694"/>
                </a:lnTo>
                <a:lnTo>
                  <a:pt x="567432" y="47694"/>
                </a:lnTo>
                <a:lnTo>
                  <a:pt x="567274" y="76198"/>
                </a:lnTo>
                <a:lnTo>
                  <a:pt x="625081" y="47694"/>
                </a:lnTo>
                <a:lnTo>
                  <a:pt x="580133" y="47694"/>
                </a:lnTo>
                <a:lnTo>
                  <a:pt x="625224" y="47624"/>
                </a:lnTo>
                <a:lnTo>
                  <a:pt x="643685" y="38521"/>
                </a:lnTo>
                <a:lnTo>
                  <a:pt x="567697" y="0"/>
                </a:lnTo>
                <a:close/>
              </a:path>
              <a:path w="643890" h="76200">
                <a:moveTo>
                  <a:pt x="567539" y="28574"/>
                </a:moveTo>
                <a:lnTo>
                  <a:pt x="567433" y="47624"/>
                </a:lnTo>
                <a:lnTo>
                  <a:pt x="580133" y="47694"/>
                </a:lnTo>
                <a:lnTo>
                  <a:pt x="580238" y="28644"/>
                </a:lnTo>
                <a:lnTo>
                  <a:pt x="567539" y="28574"/>
                </a:lnTo>
                <a:close/>
              </a:path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4"/>
                </a:lnTo>
                <a:lnTo>
                  <a:pt x="567539" y="28574"/>
                </a:lnTo>
                <a:lnTo>
                  <a:pt x="105" y="2542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263272" y="1918716"/>
            <a:ext cx="1580515" cy="15805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437515" marR="5080" indent="-42545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lti</a:t>
            </a:r>
            <a:r>
              <a:rPr dirty="0" sz="3200" spc="-4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k  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Loss</a:t>
            </a:r>
            <a:endParaRPr sz="3200">
              <a:latin typeface="Calibri"/>
              <a:cs typeface="Calibri"/>
            </a:endParaRPr>
          </a:p>
          <a:p>
            <a:pPr marL="770255">
              <a:lnSpc>
                <a:spcPct val="100000"/>
              </a:lnSpc>
              <a:spcBef>
                <a:spcPts val="1495"/>
              </a:spcBef>
            </a:pP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34" name="object 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72313" y="1504696"/>
            <a:ext cx="236601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>
                <a:solidFill>
                  <a:srgbClr val="70AD47"/>
                </a:solidFill>
                <a:latin typeface="Calibri"/>
                <a:cs typeface="Calibri"/>
              </a:rPr>
              <a:t>Often </a:t>
            </a:r>
            <a:r>
              <a:rPr dirty="0" sz="2500" spc="-20">
                <a:solidFill>
                  <a:srgbClr val="70AD47"/>
                </a:solidFill>
                <a:latin typeface="Calibri"/>
                <a:cs typeface="Calibri"/>
              </a:rPr>
              <a:t>pretrained  </a:t>
            </a:r>
            <a:r>
              <a:rPr dirty="0" sz="2500" spc="-5">
                <a:solidFill>
                  <a:srgbClr val="70AD47"/>
                </a:solidFill>
                <a:latin typeface="Calibri"/>
                <a:cs typeface="Calibri"/>
              </a:rPr>
              <a:t>on </a:t>
            </a:r>
            <a:r>
              <a:rPr dirty="0" sz="2500" spc="-15">
                <a:solidFill>
                  <a:srgbClr val="70AD47"/>
                </a:solidFill>
                <a:latin typeface="Calibri"/>
                <a:cs typeface="Calibri"/>
              </a:rPr>
              <a:t>ImageNet  </a:t>
            </a:r>
            <a:r>
              <a:rPr dirty="0" sz="2500" spc="-40">
                <a:solidFill>
                  <a:srgbClr val="70AD47"/>
                </a:solidFill>
                <a:latin typeface="Calibri"/>
                <a:cs typeface="Calibri"/>
              </a:rPr>
              <a:t>(Transfer</a:t>
            </a:r>
            <a:r>
              <a:rPr dirty="0" sz="2500" spc="-105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70AD47"/>
                </a:solidFill>
                <a:latin typeface="Calibri"/>
                <a:cs typeface="Calibri"/>
              </a:rPr>
              <a:t>learning)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45694" y="5342635"/>
            <a:ext cx="166306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dirty="0" sz="3600" spc="-5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 spc="-55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58228" y="4416044"/>
            <a:ext cx="2663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Treat </a:t>
            </a:r>
            <a:r>
              <a:rPr dirty="0" sz="2400" spc="-10">
                <a:latin typeface="Calibri"/>
                <a:cs typeface="Calibri"/>
              </a:rPr>
              <a:t>localization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15">
                <a:latin typeface="Calibri"/>
                <a:cs typeface="Calibri"/>
              </a:rPr>
              <a:t>regression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problem!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0285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/>
              <a:t>a </a:t>
            </a:r>
            <a:r>
              <a:rPr dirty="0" spc="-5"/>
              <a:t>single</a:t>
            </a:r>
            <a:r>
              <a:rPr dirty="0" spc="-25"/>
              <a:t> </a:t>
            </a:r>
            <a:r>
              <a:rPr dirty="0" spc="-5"/>
              <a:t>object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9831" y="2557272"/>
            <a:ext cx="4716145" cy="1508760"/>
            <a:chOff x="179831" y="2557272"/>
            <a:chExt cx="4716145" cy="1508760"/>
          </a:xfrm>
        </p:grpSpPr>
        <p:sp>
          <p:nvSpPr>
            <p:cNvPr id="4" name="object 4"/>
            <p:cNvSpPr/>
            <p:nvPr/>
          </p:nvSpPr>
          <p:spPr>
            <a:xfrm>
              <a:off x="179831" y="2557272"/>
              <a:ext cx="1743456" cy="15087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69592" y="2852928"/>
              <a:ext cx="2734056" cy="893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51857" y="2783367"/>
              <a:ext cx="2925445" cy="1035685"/>
            </a:xfrm>
            <a:custGeom>
              <a:avLst/>
              <a:gdLst/>
              <a:ahLst/>
              <a:cxnLst/>
              <a:rect l="l" t="t" r="r" b="b"/>
              <a:pathLst>
                <a:path w="2925445" h="1035685">
                  <a:moveTo>
                    <a:pt x="0" y="0"/>
                  </a:moveTo>
                  <a:lnTo>
                    <a:pt x="2924942" y="0"/>
                  </a:lnTo>
                  <a:lnTo>
                    <a:pt x="2924942" y="1035099"/>
                  </a:lnTo>
                  <a:lnTo>
                    <a:pt x="0" y="103509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063862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w="0"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27344" y="3879088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3198" y="1371091"/>
            <a:ext cx="125222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-5" b="1">
                <a:latin typeface="Calibri"/>
                <a:cs typeface="Calibri"/>
              </a:rPr>
              <a:t>Fully  </a:t>
            </a:r>
            <a:r>
              <a:rPr dirty="0" sz="1800" spc="-10" b="1">
                <a:latin typeface="Calibri"/>
                <a:cs typeface="Calibri"/>
              </a:rPr>
              <a:t>Connected</a:t>
            </a:r>
            <a:r>
              <a:rPr dirty="0" sz="1800" spc="-10">
                <a:latin typeface="Calibri"/>
                <a:cs typeface="Calibri"/>
              </a:rPr>
              <a:t>:  </a:t>
            </a:r>
            <a:r>
              <a:rPr dirty="0" sz="1800">
                <a:latin typeface="Calibri"/>
                <a:cs typeface="Calibri"/>
              </a:rPr>
              <a:t>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443999" y="33491"/>
                </a:moveTo>
                <a:lnTo>
                  <a:pt x="0" y="970569"/>
                </a:lnTo>
                <a:lnTo>
                  <a:pt x="10369" y="986549"/>
                </a:lnTo>
                <a:lnTo>
                  <a:pt x="1454369" y="49471"/>
                </a:lnTo>
                <a:lnTo>
                  <a:pt x="1443999" y="33491"/>
                </a:lnTo>
                <a:close/>
              </a:path>
              <a:path w="1513204" h="986789">
                <a:moveTo>
                  <a:pt x="1497477" y="26578"/>
                </a:moveTo>
                <a:lnTo>
                  <a:pt x="1454651" y="26578"/>
                </a:lnTo>
                <a:lnTo>
                  <a:pt x="1465022" y="42557"/>
                </a:lnTo>
                <a:lnTo>
                  <a:pt x="1454369" y="49471"/>
                </a:lnTo>
                <a:lnTo>
                  <a:pt x="1469924" y="73441"/>
                </a:lnTo>
                <a:lnTo>
                  <a:pt x="1497477" y="26578"/>
                </a:lnTo>
                <a:close/>
              </a:path>
              <a:path w="1513204" h="986789">
                <a:moveTo>
                  <a:pt x="1454651" y="26578"/>
                </a:moveTo>
                <a:lnTo>
                  <a:pt x="1443999" y="33491"/>
                </a:lnTo>
                <a:lnTo>
                  <a:pt x="1454369" y="49471"/>
                </a:lnTo>
                <a:lnTo>
                  <a:pt x="1465022" y="42557"/>
                </a:lnTo>
                <a:lnTo>
                  <a:pt x="1454651" y="26578"/>
                </a:lnTo>
                <a:close/>
              </a:path>
              <a:path w="1513204" h="986789">
                <a:moveTo>
                  <a:pt x="1513104" y="0"/>
                </a:moveTo>
                <a:lnTo>
                  <a:pt x="1428443" y="9521"/>
                </a:lnTo>
                <a:lnTo>
                  <a:pt x="1443999" y="33491"/>
                </a:lnTo>
                <a:lnTo>
                  <a:pt x="1454651" y="26578"/>
                </a:lnTo>
                <a:lnTo>
                  <a:pt x="1497477" y="26578"/>
                </a:lnTo>
                <a:lnTo>
                  <a:pt x="15131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17072" y="4308855"/>
            <a:ext cx="16021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latin typeface="Calibri"/>
                <a:cs typeface="Calibri"/>
              </a:rPr>
              <a:t>Box  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oo</a:t>
            </a:r>
            <a:r>
              <a:rPr dirty="0" sz="2500" spc="-35" b="1">
                <a:latin typeface="Calibri"/>
                <a:cs typeface="Calibri"/>
              </a:rPr>
              <a:t>r</a:t>
            </a:r>
            <a:r>
              <a:rPr dirty="0" sz="2500" spc="-5" b="1">
                <a:latin typeface="Calibri"/>
                <a:cs typeface="Calibri"/>
              </a:rPr>
              <a:t>din</a:t>
            </a:r>
            <a:r>
              <a:rPr dirty="0" sz="2500" spc="-35" b="1">
                <a:latin typeface="Calibri"/>
                <a:cs typeface="Calibri"/>
              </a:rPr>
              <a:t>at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b="1">
                <a:latin typeface="Calibri"/>
                <a:cs typeface="Calibri"/>
              </a:rPr>
              <a:t>s  </a:t>
            </a:r>
            <a:r>
              <a:rPr dirty="0" sz="2500" spc="-10">
                <a:latin typeface="Calibri"/>
                <a:cs typeface="Calibri"/>
              </a:rPr>
              <a:t>(x, </a:t>
            </a:r>
            <a:r>
              <a:rPr dirty="0" sz="2500" spc="-95">
                <a:latin typeface="Calibri"/>
                <a:cs typeface="Calibri"/>
              </a:rPr>
              <a:t>y, </a:t>
            </a:r>
            <a:r>
              <a:rPr dirty="0" sz="2500" spc="-114">
                <a:latin typeface="Calibri"/>
                <a:cs typeface="Calibri"/>
              </a:rPr>
              <a:t>w,</a:t>
            </a:r>
            <a:r>
              <a:rPr dirty="0" sz="2500" spc="5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1521107" y="613179"/>
                </a:moveTo>
                <a:lnTo>
                  <a:pt x="1510691" y="639787"/>
                </a:lnTo>
                <a:lnTo>
                  <a:pt x="1595536" y="632086"/>
                </a:lnTo>
                <a:lnTo>
                  <a:pt x="1582654" y="617808"/>
                </a:lnTo>
                <a:lnTo>
                  <a:pt x="1532931" y="617808"/>
                </a:lnTo>
                <a:lnTo>
                  <a:pt x="1521107" y="613179"/>
                </a:lnTo>
                <a:close/>
              </a:path>
              <a:path w="1595754" h="640079">
                <a:moveTo>
                  <a:pt x="1528051" y="595439"/>
                </a:moveTo>
                <a:lnTo>
                  <a:pt x="1521107" y="613179"/>
                </a:lnTo>
                <a:lnTo>
                  <a:pt x="1532931" y="617808"/>
                </a:lnTo>
                <a:lnTo>
                  <a:pt x="1539876" y="600068"/>
                </a:lnTo>
                <a:lnTo>
                  <a:pt x="1528051" y="595439"/>
                </a:lnTo>
                <a:close/>
              </a:path>
              <a:path w="1595754" h="640079">
                <a:moveTo>
                  <a:pt x="1538467" y="568831"/>
                </a:moveTo>
                <a:lnTo>
                  <a:pt x="1528051" y="595439"/>
                </a:lnTo>
                <a:lnTo>
                  <a:pt x="1539876" y="600068"/>
                </a:lnTo>
                <a:lnTo>
                  <a:pt x="1532931" y="617808"/>
                </a:lnTo>
                <a:lnTo>
                  <a:pt x="1582654" y="617808"/>
                </a:lnTo>
                <a:lnTo>
                  <a:pt x="1538467" y="568831"/>
                </a:lnTo>
                <a:close/>
              </a:path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7" y="61317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760233" y="4111244"/>
            <a:ext cx="1096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Fully  C</a:t>
            </a:r>
            <a:r>
              <a:rPr dirty="0" sz="1800" spc="-10" b="1">
                <a:latin typeface="Calibri"/>
                <a:cs typeface="Calibri"/>
              </a:rPr>
              <a:t>o</a:t>
            </a:r>
            <a:r>
              <a:rPr dirty="0" sz="1800" spc="-5" b="1">
                <a:latin typeface="Calibri"/>
                <a:cs typeface="Calibri"/>
              </a:rPr>
              <a:t>nn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c</a:t>
            </a:r>
            <a:r>
              <a:rPr dirty="0" sz="1800" spc="-25" b="1">
                <a:latin typeface="Calibri"/>
                <a:cs typeface="Calibri"/>
              </a:rPr>
              <a:t>t</a:t>
            </a:r>
            <a:r>
              <a:rPr dirty="0" sz="1800" spc="-10" b="1">
                <a:latin typeface="Calibri"/>
                <a:cs typeface="Calibri"/>
              </a:rPr>
              <a:t>e</a:t>
            </a:r>
            <a:r>
              <a:rPr dirty="0" sz="1800" spc="-5" b="1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:  4096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35789" y="1812543"/>
            <a:ext cx="5810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Los</a:t>
            </a:r>
            <a:r>
              <a:rPr dirty="0" sz="2500" b="1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51020" y="4455159"/>
            <a:ext cx="9461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latin typeface="Calibri"/>
                <a:cs typeface="Calibri"/>
              </a:rPr>
              <a:t>L2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09205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561634" y="0"/>
                </a:moveTo>
                <a:lnTo>
                  <a:pt x="561634" y="76200"/>
                </a:lnTo>
                <a:lnTo>
                  <a:pt x="618786" y="47625"/>
                </a:lnTo>
                <a:lnTo>
                  <a:pt x="574334" y="47625"/>
                </a:lnTo>
                <a:lnTo>
                  <a:pt x="574334" y="28575"/>
                </a:lnTo>
                <a:lnTo>
                  <a:pt x="618782" y="28575"/>
                </a:lnTo>
                <a:lnTo>
                  <a:pt x="561634" y="0"/>
                </a:lnTo>
                <a:close/>
              </a:path>
              <a:path w="638175" h="76200">
                <a:moveTo>
                  <a:pt x="56163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561634" y="47625"/>
                </a:lnTo>
                <a:lnTo>
                  <a:pt x="561634" y="28575"/>
                </a:lnTo>
                <a:close/>
              </a:path>
              <a:path w="638175" h="76200">
                <a:moveTo>
                  <a:pt x="618782" y="28575"/>
                </a:moveTo>
                <a:lnTo>
                  <a:pt x="574334" y="28575"/>
                </a:lnTo>
                <a:lnTo>
                  <a:pt x="574334" y="47625"/>
                </a:lnTo>
                <a:lnTo>
                  <a:pt x="618786" y="47625"/>
                </a:lnTo>
                <a:lnTo>
                  <a:pt x="637834" y="38101"/>
                </a:lnTo>
                <a:lnTo>
                  <a:pt x="61878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879054" y="376935"/>
            <a:ext cx="1783080" cy="1461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label: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</a:t>
            </a:r>
            <a:endParaRPr sz="2500">
              <a:latin typeface="Calibri"/>
              <a:cs typeface="Calibri"/>
            </a:endParaRPr>
          </a:p>
          <a:p>
            <a:pPr marL="204470">
              <a:lnSpc>
                <a:spcPct val="100000"/>
              </a:lnSpc>
              <a:spcBef>
                <a:spcPts val="2305"/>
              </a:spcBef>
            </a:pPr>
            <a:r>
              <a:rPr dirty="0" sz="2500" spc="-15" b="1">
                <a:latin typeface="Calibri"/>
                <a:cs typeface="Calibri"/>
              </a:rPr>
              <a:t>Softmax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25911" y="4626179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887" y="28547"/>
                </a:moveTo>
                <a:lnTo>
                  <a:pt x="393237" y="28547"/>
                </a:lnTo>
                <a:lnTo>
                  <a:pt x="393279" y="47597"/>
                </a:lnTo>
                <a:lnTo>
                  <a:pt x="380580" y="47625"/>
                </a:lnTo>
                <a:lnTo>
                  <a:pt x="380644" y="76200"/>
                </a:lnTo>
                <a:lnTo>
                  <a:pt x="456758" y="37929"/>
                </a:lnTo>
                <a:lnTo>
                  <a:pt x="437887" y="28547"/>
                </a:lnTo>
                <a:close/>
              </a:path>
              <a:path w="457200" h="76200">
                <a:moveTo>
                  <a:pt x="380538" y="28575"/>
                </a:moveTo>
                <a:lnTo>
                  <a:pt x="0" y="29424"/>
                </a:lnTo>
                <a:lnTo>
                  <a:pt x="43" y="48474"/>
                </a:lnTo>
                <a:lnTo>
                  <a:pt x="380580" y="47625"/>
                </a:lnTo>
                <a:lnTo>
                  <a:pt x="380538" y="28575"/>
                </a:lnTo>
                <a:close/>
              </a:path>
              <a:path w="457200" h="76200">
                <a:moveTo>
                  <a:pt x="393237" y="28547"/>
                </a:moveTo>
                <a:lnTo>
                  <a:pt x="380538" y="28575"/>
                </a:lnTo>
                <a:lnTo>
                  <a:pt x="380580" y="47625"/>
                </a:lnTo>
                <a:lnTo>
                  <a:pt x="393279" y="47597"/>
                </a:lnTo>
                <a:lnTo>
                  <a:pt x="393237" y="28547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8" y="28575"/>
                </a:lnTo>
                <a:lnTo>
                  <a:pt x="437887" y="28547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28574" y="481255"/>
                </a:moveTo>
                <a:lnTo>
                  <a:pt x="0" y="481255"/>
                </a:lnTo>
                <a:lnTo>
                  <a:pt x="38100" y="557455"/>
                </a:lnTo>
                <a:lnTo>
                  <a:pt x="69850" y="493955"/>
                </a:lnTo>
                <a:lnTo>
                  <a:pt x="28575" y="493955"/>
                </a:lnTo>
                <a:lnTo>
                  <a:pt x="28574" y="481255"/>
                </a:lnTo>
                <a:close/>
              </a:path>
              <a:path w="76200" h="557530">
                <a:moveTo>
                  <a:pt x="47623" y="0"/>
                </a:moveTo>
                <a:lnTo>
                  <a:pt x="28573" y="0"/>
                </a:lnTo>
                <a:lnTo>
                  <a:pt x="28575" y="493955"/>
                </a:lnTo>
                <a:lnTo>
                  <a:pt x="47625" y="493955"/>
                </a:lnTo>
                <a:lnTo>
                  <a:pt x="47623" y="0"/>
                </a:lnTo>
                <a:close/>
              </a:path>
              <a:path w="76200" h="557530">
                <a:moveTo>
                  <a:pt x="76200" y="481255"/>
                </a:moveTo>
                <a:lnTo>
                  <a:pt x="47624" y="481255"/>
                </a:lnTo>
                <a:lnTo>
                  <a:pt x="47625" y="493955"/>
                </a:lnTo>
                <a:lnTo>
                  <a:pt x="69850" y="493955"/>
                </a:lnTo>
                <a:lnTo>
                  <a:pt x="76200" y="481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612715" y="410971"/>
            <a:ext cx="199643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solidFill>
                  <a:srgbClr val="4472C4"/>
                </a:solidFill>
                <a:latin typeface="Calibri"/>
                <a:cs typeface="Calibri"/>
              </a:rPr>
              <a:t>“What”</a:t>
            </a:r>
            <a:endParaRPr sz="36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  <a:spcBef>
                <a:spcPts val="1985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9054" y="5393944"/>
            <a:ext cx="161861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Calibri"/>
                <a:cs typeface="Calibri"/>
              </a:rPr>
              <a:t>Correct</a:t>
            </a:r>
            <a:r>
              <a:rPr dirty="0" sz="2500" spc="-80" b="1">
                <a:latin typeface="Calibri"/>
                <a:cs typeface="Calibri"/>
              </a:rPr>
              <a:t> </a:t>
            </a:r>
            <a:r>
              <a:rPr dirty="0" sz="2500" spc="-20" b="1">
                <a:latin typeface="Calibri"/>
                <a:cs typeface="Calibri"/>
              </a:rPr>
              <a:t>box</a:t>
            </a:r>
            <a:r>
              <a:rPr dirty="0" sz="2500" spc="-20">
                <a:latin typeface="Calibri"/>
                <a:cs typeface="Calibri"/>
              </a:rPr>
              <a:t>:  </a:t>
            </a:r>
            <a:r>
              <a:rPr dirty="0" sz="2500" spc="-50">
                <a:latin typeface="Calibri"/>
                <a:cs typeface="Calibri"/>
              </a:rPr>
              <a:t>(x’, </a:t>
            </a:r>
            <a:r>
              <a:rPr dirty="0" sz="2500" spc="-60">
                <a:latin typeface="Calibri"/>
                <a:cs typeface="Calibri"/>
              </a:rPr>
              <a:t>y’, w’,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63500"/>
                </a:moveTo>
                <a:lnTo>
                  <a:pt x="28575" y="635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635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28574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7825">
                <a:moveTo>
                  <a:pt x="69850" y="63500"/>
                </a:moveTo>
                <a:lnTo>
                  <a:pt x="47625" y="63500"/>
                </a:lnTo>
                <a:lnTo>
                  <a:pt x="4762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104903" y="3028188"/>
            <a:ext cx="10414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dirty="0" sz="2000" spc="-75" b="1">
                <a:latin typeface="Calibri"/>
                <a:cs typeface="Calibri"/>
              </a:rPr>
              <a:t>W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spc="-5" b="1">
                <a:latin typeface="Calibri"/>
                <a:cs typeface="Calibri"/>
              </a:rPr>
              <a:t>i</a:t>
            </a:r>
            <a:r>
              <a:rPr dirty="0" sz="2000" b="1">
                <a:latin typeface="Calibri"/>
                <a:cs typeface="Calibri"/>
              </a:rPr>
              <a:t>g</a:t>
            </a:r>
            <a:r>
              <a:rPr dirty="0" sz="2000" spc="-20" b="1">
                <a:latin typeface="Calibri"/>
                <a:cs typeface="Calibri"/>
              </a:rPr>
              <a:t>h</a:t>
            </a:r>
            <a:r>
              <a:rPr dirty="0" sz="2000" spc="-35" b="1">
                <a:latin typeface="Calibri"/>
                <a:cs typeface="Calibri"/>
              </a:rPr>
              <a:t>t</a:t>
            </a:r>
            <a:r>
              <a:rPr dirty="0" sz="2000" spc="5" b="1">
                <a:latin typeface="Calibri"/>
                <a:cs typeface="Calibri"/>
              </a:rPr>
              <a:t>e</a:t>
            </a:r>
            <a:r>
              <a:rPr dirty="0" sz="2000" b="1">
                <a:latin typeface="Calibri"/>
                <a:cs typeface="Calibri"/>
              </a:rPr>
              <a:t>d  Sum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49"/>
                </a:lnTo>
                <a:lnTo>
                  <a:pt x="69849" y="554351"/>
                </a:lnTo>
                <a:lnTo>
                  <a:pt x="28575" y="554351"/>
                </a:lnTo>
                <a:lnTo>
                  <a:pt x="28575" y="541650"/>
                </a:lnTo>
                <a:lnTo>
                  <a:pt x="0" y="541649"/>
                </a:lnTo>
                <a:close/>
              </a:path>
              <a:path w="76200" h="617855">
                <a:moveTo>
                  <a:pt x="28575" y="541650"/>
                </a:moveTo>
                <a:lnTo>
                  <a:pt x="28575" y="554351"/>
                </a:lnTo>
                <a:lnTo>
                  <a:pt x="47625" y="554351"/>
                </a:lnTo>
                <a:lnTo>
                  <a:pt x="47625" y="541650"/>
                </a:lnTo>
                <a:lnTo>
                  <a:pt x="28575" y="541650"/>
                </a:lnTo>
                <a:close/>
              </a:path>
              <a:path w="76200" h="617855">
                <a:moveTo>
                  <a:pt x="47625" y="541650"/>
                </a:moveTo>
                <a:lnTo>
                  <a:pt x="47625" y="554351"/>
                </a:lnTo>
                <a:lnTo>
                  <a:pt x="69849" y="554351"/>
                </a:lnTo>
                <a:lnTo>
                  <a:pt x="76200" y="541651"/>
                </a:lnTo>
                <a:lnTo>
                  <a:pt x="47625" y="541650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0"/>
                </a:lnTo>
                <a:lnTo>
                  <a:pt x="47625" y="541650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87151" y="3699389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28574" y="76171"/>
                </a:moveTo>
                <a:lnTo>
                  <a:pt x="26626" y="734998"/>
                </a:lnTo>
                <a:lnTo>
                  <a:pt x="45676" y="735054"/>
                </a:lnTo>
                <a:lnTo>
                  <a:pt x="47624" y="76228"/>
                </a:lnTo>
                <a:lnTo>
                  <a:pt x="28574" y="76171"/>
                </a:lnTo>
                <a:close/>
              </a:path>
              <a:path w="76200" h="735329">
                <a:moveTo>
                  <a:pt x="69825" y="63472"/>
                </a:moveTo>
                <a:lnTo>
                  <a:pt x="28611" y="63472"/>
                </a:lnTo>
                <a:lnTo>
                  <a:pt x="47661" y="63527"/>
                </a:lnTo>
                <a:lnTo>
                  <a:pt x="47624" y="76228"/>
                </a:lnTo>
                <a:lnTo>
                  <a:pt x="76198" y="76313"/>
                </a:lnTo>
                <a:lnTo>
                  <a:pt x="69825" y="63472"/>
                </a:lnTo>
                <a:close/>
              </a:path>
              <a:path w="76200" h="735329">
                <a:moveTo>
                  <a:pt x="28611" y="63472"/>
                </a:moveTo>
                <a:lnTo>
                  <a:pt x="28574" y="76171"/>
                </a:lnTo>
                <a:lnTo>
                  <a:pt x="47624" y="76228"/>
                </a:lnTo>
                <a:lnTo>
                  <a:pt x="47661" y="63527"/>
                </a:lnTo>
                <a:lnTo>
                  <a:pt x="28611" y="63472"/>
                </a:lnTo>
                <a:close/>
              </a:path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4" y="76171"/>
                </a:lnTo>
                <a:lnTo>
                  <a:pt x="28611" y="63472"/>
                </a:lnTo>
                <a:lnTo>
                  <a:pt x="69825" y="63472"/>
                </a:lnTo>
                <a:lnTo>
                  <a:pt x="3832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567697" y="0"/>
                </a:moveTo>
                <a:lnTo>
                  <a:pt x="567539" y="28574"/>
                </a:lnTo>
                <a:lnTo>
                  <a:pt x="580238" y="28644"/>
                </a:lnTo>
                <a:lnTo>
                  <a:pt x="580133" y="47694"/>
                </a:lnTo>
                <a:lnTo>
                  <a:pt x="567432" y="47694"/>
                </a:lnTo>
                <a:lnTo>
                  <a:pt x="567274" y="76198"/>
                </a:lnTo>
                <a:lnTo>
                  <a:pt x="625081" y="47694"/>
                </a:lnTo>
                <a:lnTo>
                  <a:pt x="580133" y="47694"/>
                </a:lnTo>
                <a:lnTo>
                  <a:pt x="625224" y="47624"/>
                </a:lnTo>
                <a:lnTo>
                  <a:pt x="643685" y="38521"/>
                </a:lnTo>
                <a:lnTo>
                  <a:pt x="567697" y="0"/>
                </a:lnTo>
                <a:close/>
              </a:path>
              <a:path w="643890" h="76200">
                <a:moveTo>
                  <a:pt x="567539" y="28574"/>
                </a:moveTo>
                <a:lnTo>
                  <a:pt x="567433" y="47624"/>
                </a:lnTo>
                <a:lnTo>
                  <a:pt x="580133" y="47694"/>
                </a:lnTo>
                <a:lnTo>
                  <a:pt x="580238" y="28644"/>
                </a:lnTo>
                <a:lnTo>
                  <a:pt x="567539" y="28574"/>
                </a:lnTo>
                <a:close/>
              </a:path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4"/>
                </a:lnTo>
                <a:lnTo>
                  <a:pt x="567539" y="28574"/>
                </a:lnTo>
                <a:lnTo>
                  <a:pt x="105" y="2542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263272" y="1918716"/>
            <a:ext cx="1580515" cy="15805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437515" marR="5080" indent="-42545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lti</a:t>
            </a:r>
            <a:r>
              <a:rPr dirty="0" sz="3200" spc="-4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dirty="0" sz="3200">
                <a:solidFill>
                  <a:srgbClr val="70AD47"/>
                </a:solidFill>
                <a:latin typeface="Calibri"/>
                <a:cs typeface="Calibri"/>
              </a:rPr>
              <a:t>k  </a:t>
            </a:r>
            <a:r>
              <a:rPr dirty="0" sz="3200" spc="-5">
                <a:solidFill>
                  <a:srgbClr val="70AD47"/>
                </a:solidFill>
                <a:latin typeface="Calibri"/>
                <a:cs typeface="Calibri"/>
              </a:rPr>
              <a:t>Loss</a:t>
            </a:r>
            <a:endParaRPr sz="3200">
              <a:latin typeface="Calibri"/>
              <a:cs typeface="Calibri"/>
            </a:endParaRPr>
          </a:p>
          <a:p>
            <a:pPr marL="770255">
              <a:lnSpc>
                <a:spcPct val="100000"/>
              </a:lnSpc>
              <a:spcBef>
                <a:spcPts val="1495"/>
              </a:spcBef>
            </a:pPr>
            <a:r>
              <a:rPr dirty="0" sz="2500" spc="-10" b="1">
                <a:latin typeface="Calibri"/>
                <a:cs typeface="Calibri"/>
              </a:rPr>
              <a:t>Loss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35" name="object 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0986" y="4162044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72313" y="1504696"/>
            <a:ext cx="236601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5">
                <a:solidFill>
                  <a:srgbClr val="70AD47"/>
                </a:solidFill>
                <a:latin typeface="Calibri"/>
                <a:cs typeface="Calibri"/>
              </a:rPr>
              <a:t>Often </a:t>
            </a:r>
            <a:r>
              <a:rPr dirty="0" sz="2500" spc="-20">
                <a:solidFill>
                  <a:srgbClr val="70AD47"/>
                </a:solidFill>
                <a:latin typeface="Calibri"/>
                <a:cs typeface="Calibri"/>
              </a:rPr>
              <a:t>pretrained  </a:t>
            </a:r>
            <a:r>
              <a:rPr dirty="0" sz="2500" spc="-5">
                <a:solidFill>
                  <a:srgbClr val="70AD47"/>
                </a:solidFill>
                <a:latin typeface="Calibri"/>
                <a:cs typeface="Calibri"/>
              </a:rPr>
              <a:t>on </a:t>
            </a:r>
            <a:r>
              <a:rPr dirty="0" sz="2500" spc="-15">
                <a:solidFill>
                  <a:srgbClr val="70AD47"/>
                </a:solidFill>
                <a:latin typeface="Calibri"/>
                <a:cs typeface="Calibri"/>
              </a:rPr>
              <a:t>ImageNet  </a:t>
            </a:r>
            <a:r>
              <a:rPr dirty="0" sz="2500" spc="-40">
                <a:solidFill>
                  <a:srgbClr val="70AD47"/>
                </a:solidFill>
                <a:latin typeface="Calibri"/>
                <a:cs typeface="Calibri"/>
              </a:rPr>
              <a:t>(Transfer</a:t>
            </a:r>
            <a:r>
              <a:rPr dirty="0" sz="2500" spc="-105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500" spc="-5">
                <a:solidFill>
                  <a:srgbClr val="70AD47"/>
                </a:solidFill>
                <a:latin typeface="Calibri"/>
                <a:cs typeface="Calibri"/>
              </a:rPr>
              <a:t>learning)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45694" y="5342635"/>
            <a:ext cx="166306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dirty="0" sz="3600" spc="-5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 spc="-55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dirty="0" sz="3600" spc="-1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dirty="0" sz="360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6877" y="5259324"/>
            <a:ext cx="437451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dirty="0" sz="3200" spc="-10" b="1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dirty="0" sz="3200" spc="-1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dirty="0" sz="3200" spc="-5">
                <a:solidFill>
                  <a:srgbClr val="FF0000"/>
                </a:solidFill>
                <a:latin typeface="Calibri"/>
                <a:cs typeface="Calibri"/>
              </a:rPr>
              <a:t>Images </a:t>
            </a:r>
            <a:r>
              <a:rPr dirty="0" sz="3200" spc="-10">
                <a:solidFill>
                  <a:srgbClr val="FF0000"/>
                </a:solidFill>
                <a:latin typeface="Calibri"/>
                <a:cs typeface="Calibri"/>
              </a:rPr>
              <a:t>can </a:t>
            </a:r>
            <a:r>
              <a:rPr dirty="0" sz="3200" spc="-20">
                <a:solidFill>
                  <a:srgbClr val="FF0000"/>
                </a:solidFill>
                <a:latin typeface="Calibri"/>
                <a:cs typeface="Calibri"/>
              </a:rPr>
              <a:t>have  </a:t>
            </a:r>
            <a:r>
              <a:rPr dirty="0" sz="3200" spc="-15">
                <a:solidFill>
                  <a:srgbClr val="FF0000"/>
                </a:solidFill>
                <a:latin typeface="Calibri"/>
                <a:cs typeface="Calibri"/>
              </a:rPr>
              <a:t>more </a:t>
            </a:r>
            <a:r>
              <a:rPr dirty="0" sz="3200">
                <a:solidFill>
                  <a:srgbClr val="FF0000"/>
                </a:solidFill>
                <a:latin typeface="Calibri"/>
                <a:cs typeface="Calibri"/>
              </a:rPr>
              <a:t>than </a:t>
            </a:r>
            <a:r>
              <a:rPr dirty="0" sz="3200" spc="-5">
                <a:solidFill>
                  <a:srgbClr val="FF0000"/>
                </a:solidFill>
                <a:latin typeface="Calibri"/>
                <a:cs typeface="Calibri"/>
              </a:rPr>
              <a:t>one</a:t>
            </a:r>
            <a:r>
              <a:rPr dirty="0" sz="32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solidFill>
                  <a:srgbClr val="FF0000"/>
                </a:solidFill>
                <a:latin typeface="Calibri"/>
                <a:cs typeface="Calibri"/>
              </a:rPr>
              <a:t>object!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58228" y="4416044"/>
            <a:ext cx="2663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Treat </a:t>
            </a:r>
            <a:r>
              <a:rPr dirty="0" sz="2400" spc="-10">
                <a:latin typeface="Calibri"/>
                <a:cs typeface="Calibri"/>
              </a:rPr>
              <a:t>localization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15">
                <a:latin typeface="Calibri"/>
                <a:cs typeface="Calibri"/>
              </a:rPr>
              <a:t>regression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problem!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2739"/>
            <a:ext cx="54737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5" b="0">
                <a:latin typeface="Calibri Light"/>
                <a:cs typeface="Calibri Light"/>
              </a:rPr>
              <a:t>Detecting </a:t>
            </a:r>
            <a:r>
              <a:rPr dirty="0" sz="4000" spc="-5" b="0">
                <a:latin typeface="Calibri Light"/>
                <a:cs typeface="Calibri Light"/>
              </a:rPr>
              <a:t>Multiple</a:t>
            </a:r>
            <a:r>
              <a:rPr dirty="0" sz="4000" spc="-30" b="0">
                <a:latin typeface="Calibri Light"/>
                <a:cs typeface="Calibri Light"/>
              </a:rPr>
              <a:t> </a:t>
            </a:r>
            <a:r>
              <a:rPr dirty="0" sz="4000" spc="-5" b="0">
                <a:latin typeface="Calibri Light"/>
                <a:cs typeface="Calibri Light"/>
              </a:rPr>
              <a:t>Objects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0639" y="1344167"/>
            <a:ext cx="1752600" cy="1517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67455" y="1524000"/>
            <a:ext cx="3825240" cy="1246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482579" y="1432052"/>
            <a:ext cx="18370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90">
                <a:latin typeface="Calibri"/>
                <a:cs typeface="Calibri"/>
              </a:rPr>
              <a:t>CAT: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91255" y="2996183"/>
            <a:ext cx="3901440" cy="1374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520970" y="3029203"/>
            <a:ext cx="1974214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DOG: 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spc="-5">
                <a:latin typeface="Calibri"/>
                <a:cs typeface="Calibri"/>
              </a:rPr>
              <a:t>DOG: 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 spc="-90">
                <a:latin typeface="Calibri"/>
                <a:cs typeface="Calibri"/>
              </a:rPr>
              <a:t>CAT: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2416" y="2944367"/>
            <a:ext cx="2020824" cy="1517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83279" y="4715255"/>
            <a:ext cx="3822191" cy="1246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634574" y="4729988"/>
            <a:ext cx="2096135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DUCK: 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DUCK: (x, </a:t>
            </a:r>
            <a:r>
              <a:rPr dirty="0" sz="2400" spc="-85">
                <a:latin typeface="Calibri"/>
                <a:cs typeface="Calibri"/>
              </a:rPr>
              <a:t>y, </a:t>
            </a:r>
            <a:r>
              <a:rPr dirty="0" sz="2400" spc="-105">
                <a:latin typeface="Calibri"/>
                <a:cs typeface="Calibri"/>
              </a:rPr>
              <a:t>w,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 spc="5">
                <a:latin typeface="Calibri"/>
                <a:cs typeface="Calibri"/>
              </a:rPr>
              <a:t>….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73613" y="1526540"/>
            <a:ext cx="1343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dirty="0" sz="2400" spc="-8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numbers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73613" y="3455923"/>
            <a:ext cx="1497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16</a:t>
            </a:r>
            <a:r>
              <a:rPr dirty="0" sz="2400" spc="-8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numbers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44127" y="4797044"/>
            <a:ext cx="121983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Many 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400" spc="-4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965" y="4645182"/>
            <a:ext cx="2967752" cy="1452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8739" y="6223508"/>
            <a:ext cx="161163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Duck image </a:t>
            </a:r>
            <a:r>
              <a:rPr dirty="0" sz="600" spc="-5">
                <a:latin typeface="Calibri"/>
                <a:cs typeface="Calibri"/>
              </a:rPr>
              <a:t>is </a:t>
            </a:r>
            <a:r>
              <a:rPr dirty="0" sz="600">
                <a:latin typeface="Calibri"/>
                <a:cs typeface="Calibri"/>
              </a:rPr>
              <a:t>free </a:t>
            </a:r>
            <a:r>
              <a:rPr dirty="0" sz="600" spc="-5">
                <a:latin typeface="Calibri"/>
                <a:cs typeface="Calibri"/>
              </a:rPr>
              <a:t>to use under the </a:t>
            </a:r>
            <a:r>
              <a:rPr dirty="0" u="sng" sz="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Pixabay</a:t>
            </a:r>
            <a:r>
              <a:rPr dirty="0" u="sng" sz="600" spc="4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license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009907" y="250443"/>
            <a:ext cx="3482975" cy="88519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spc="-5" b="0">
                <a:solidFill>
                  <a:srgbClr val="FF0000"/>
                </a:solidFill>
                <a:latin typeface="Calibri"/>
                <a:cs typeface="Calibri"/>
              </a:rPr>
              <a:t>Need </a:t>
            </a:r>
            <a:r>
              <a:rPr dirty="0" sz="2800" spc="-25" b="0">
                <a:solidFill>
                  <a:srgbClr val="FF0000"/>
                </a:solidFill>
                <a:latin typeface="Calibri"/>
                <a:cs typeface="Calibri"/>
              </a:rPr>
              <a:t>different </a:t>
            </a:r>
            <a:r>
              <a:rPr dirty="0" sz="2800" spc="-10" b="0">
                <a:solidFill>
                  <a:srgbClr val="FF0000"/>
                </a:solidFill>
                <a:latin typeface="Calibri"/>
                <a:cs typeface="Calibri"/>
              </a:rPr>
              <a:t>numbers  </a:t>
            </a:r>
            <a:r>
              <a:rPr dirty="0" sz="2800" spc="-5" b="0">
                <a:solidFill>
                  <a:srgbClr val="FF0000"/>
                </a:solidFill>
                <a:latin typeface="Calibri"/>
                <a:cs typeface="Calibri"/>
              </a:rPr>
              <a:t>of outputs per</a:t>
            </a:r>
            <a:r>
              <a:rPr dirty="0" sz="2800" b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spc="-10" b="0">
                <a:solidFill>
                  <a:srgbClr val="FF0000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70173" y="2718816"/>
            <a:ext cx="3561715" cy="2676525"/>
            <a:chOff x="270173" y="2718816"/>
            <a:chExt cx="3561715" cy="2676525"/>
          </a:xfrm>
        </p:grpSpPr>
        <p:sp>
          <p:nvSpPr>
            <p:cNvPr id="4" name="object 4"/>
            <p:cNvSpPr/>
            <p:nvPr/>
          </p:nvSpPr>
          <p:spPr>
            <a:xfrm>
              <a:off x="286512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9223" y="3637893"/>
              <a:ext cx="1167765" cy="1737995"/>
            </a:xfrm>
            <a:custGeom>
              <a:avLst/>
              <a:gdLst/>
              <a:ahLst/>
              <a:cxnLst/>
              <a:rect l="l" t="t" r="r" b="b"/>
              <a:pathLst>
                <a:path w="1167765" h="1737995">
                  <a:moveTo>
                    <a:pt x="0" y="0"/>
                  </a:moveTo>
                  <a:lnTo>
                    <a:pt x="1167696" y="0"/>
                  </a:lnTo>
                  <a:lnTo>
                    <a:pt x="1167696" y="1737947"/>
                  </a:lnTo>
                  <a:lnTo>
                    <a:pt x="0" y="173794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355591" y="3419855"/>
            <a:ext cx="4370832" cy="1426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93377" y="1736343"/>
            <a:ext cx="7113905" cy="2933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8541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Apply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0">
                <a:latin typeface="Calibri"/>
                <a:cs typeface="Calibri"/>
              </a:rPr>
              <a:t>CNN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20">
                <a:latin typeface="Calibri"/>
                <a:cs typeface="Calibri"/>
              </a:rPr>
              <a:t>many </a:t>
            </a:r>
            <a:r>
              <a:rPr dirty="0" sz="2500" spc="-25">
                <a:latin typeface="Calibri"/>
                <a:cs typeface="Calibri"/>
              </a:rPr>
              <a:t>different  </a:t>
            </a:r>
            <a:r>
              <a:rPr dirty="0" sz="2500" spc="-20">
                <a:latin typeface="Calibri"/>
                <a:cs typeface="Calibri"/>
              </a:rPr>
              <a:t>crops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image, CNN </a:t>
            </a:r>
            <a:r>
              <a:rPr dirty="0" sz="2500" spc="-5">
                <a:latin typeface="Calibri"/>
                <a:cs typeface="Calibri"/>
              </a:rPr>
              <a:t>classifies 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20">
                <a:latin typeface="Calibri"/>
                <a:cs typeface="Calibri"/>
              </a:rPr>
              <a:t>crop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 spc="-10">
                <a:latin typeface="Calibri"/>
                <a:cs typeface="Calibri"/>
              </a:rPr>
              <a:t>object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background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Calibri"/>
              <a:cs typeface="Calibri"/>
            </a:endParaRPr>
          </a:p>
          <a:p>
            <a:pPr marL="4992370" marR="1014730">
              <a:lnSpc>
                <a:spcPct val="100000"/>
              </a:lnSpc>
            </a:pPr>
            <a:r>
              <a:rPr dirty="0" sz="2400" spc="-5">
                <a:latin typeface="Calibri"/>
                <a:cs typeface="Calibri"/>
              </a:rPr>
              <a:t>Dog?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NO  </a:t>
            </a:r>
            <a:r>
              <a:rPr dirty="0" sz="2400" spc="-10">
                <a:latin typeface="Calibri"/>
                <a:cs typeface="Calibri"/>
              </a:rPr>
              <a:t>Cat?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  <a:p>
            <a:pPr marL="4992370">
              <a:lnSpc>
                <a:spcPct val="100000"/>
              </a:lnSpc>
              <a:spcBef>
                <a:spcPts val="25"/>
              </a:spcBef>
            </a:pPr>
            <a:r>
              <a:rPr dirty="0" sz="2400" spc="-10">
                <a:latin typeface="Calibri"/>
                <a:cs typeface="Calibri"/>
              </a:rPr>
              <a:t>Background?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YES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76525"/>
            <a:chOff x="286511" y="2718816"/>
            <a:chExt cx="3545204" cy="2676525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6626" y="3637893"/>
              <a:ext cx="1167765" cy="1737995"/>
            </a:xfrm>
            <a:custGeom>
              <a:avLst/>
              <a:gdLst/>
              <a:ahLst/>
              <a:cxnLst/>
              <a:rect l="l" t="t" r="r" b="b"/>
              <a:pathLst>
                <a:path w="1167764" h="1737995">
                  <a:moveTo>
                    <a:pt x="0" y="0"/>
                  </a:moveTo>
                  <a:lnTo>
                    <a:pt x="1167696" y="0"/>
                  </a:lnTo>
                  <a:lnTo>
                    <a:pt x="1167696" y="1737947"/>
                  </a:lnTo>
                  <a:lnTo>
                    <a:pt x="0" y="173794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355591" y="3419855"/>
            <a:ext cx="4370832" cy="1426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84245" marR="264922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Apply </a:t>
            </a:r>
            <a:r>
              <a:rPr dirty="0"/>
              <a:t>a </a:t>
            </a:r>
            <a:r>
              <a:rPr dirty="0" spc="-10"/>
              <a:t>CNN </a:t>
            </a:r>
            <a:r>
              <a:rPr dirty="0" spc="-15"/>
              <a:t>to </a:t>
            </a:r>
            <a:r>
              <a:rPr dirty="0" spc="-20"/>
              <a:t>many </a:t>
            </a:r>
            <a:r>
              <a:rPr dirty="0" spc="-25"/>
              <a:t>different  </a:t>
            </a:r>
            <a:r>
              <a:rPr dirty="0" spc="-20"/>
              <a:t>crops </a:t>
            </a:r>
            <a:r>
              <a:rPr dirty="0" spc="-5"/>
              <a:t>of </a:t>
            </a:r>
            <a:r>
              <a:rPr dirty="0"/>
              <a:t>the </a:t>
            </a:r>
            <a:r>
              <a:rPr dirty="0" spc="-10"/>
              <a:t>image, CNN </a:t>
            </a:r>
            <a:r>
              <a:rPr dirty="0" spc="-5"/>
              <a:t>classifies  </a:t>
            </a:r>
            <a:r>
              <a:rPr dirty="0" spc="-10"/>
              <a:t>each </a:t>
            </a:r>
            <a:r>
              <a:rPr dirty="0" spc="-20"/>
              <a:t>crop </a:t>
            </a:r>
            <a:r>
              <a:rPr dirty="0" spc="-5"/>
              <a:t>as </a:t>
            </a:r>
            <a:r>
              <a:rPr dirty="0" spc="-10"/>
              <a:t>object </a:t>
            </a:r>
            <a:r>
              <a:rPr dirty="0" spc="-5"/>
              <a:t>or</a:t>
            </a:r>
            <a:r>
              <a:rPr dirty="0" spc="-25"/>
              <a:t> </a:t>
            </a:r>
            <a:r>
              <a:rPr dirty="0" spc="-15"/>
              <a:t>background</a:t>
            </a:r>
          </a:p>
          <a:p>
            <a:pPr marL="3471545">
              <a:lnSpc>
                <a:spcPct val="100000"/>
              </a:lnSpc>
              <a:spcBef>
                <a:spcPts val="45"/>
              </a:spcBef>
            </a:pPr>
            <a:endParaRPr sz="4250"/>
          </a:p>
          <a:p>
            <a:pPr marL="8463915">
              <a:lnSpc>
                <a:spcPct val="100000"/>
              </a:lnSpc>
            </a:pPr>
            <a:r>
              <a:rPr dirty="0" sz="2400" spc="-5"/>
              <a:t>Dog?</a:t>
            </a:r>
            <a:r>
              <a:rPr dirty="0" sz="2400" spc="-15"/>
              <a:t> </a:t>
            </a:r>
            <a:r>
              <a:rPr dirty="0" sz="2400" spc="-10">
                <a:solidFill>
                  <a:srgbClr val="70AD47"/>
                </a:solidFill>
              </a:rPr>
              <a:t>YES</a:t>
            </a:r>
            <a:endParaRPr sz="2400"/>
          </a:p>
          <a:p>
            <a:pPr marL="8463915" marR="5080">
              <a:lnSpc>
                <a:spcPts val="2900"/>
              </a:lnSpc>
              <a:spcBef>
                <a:spcPts val="80"/>
              </a:spcBef>
            </a:pPr>
            <a:r>
              <a:rPr dirty="0" sz="2400" spc="-10"/>
              <a:t>Cat? </a:t>
            </a:r>
            <a:r>
              <a:rPr dirty="0" sz="2400">
                <a:solidFill>
                  <a:srgbClr val="C00000"/>
                </a:solidFill>
              </a:rPr>
              <a:t>NO  </a:t>
            </a:r>
            <a:r>
              <a:rPr dirty="0" sz="2400" spc="-10"/>
              <a:t>Background?</a:t>
            </a:r>
            <a:r>
              <a:rPr dirty="0" sz="2400" spc="-65"/>
              <a:t> </a:t>
            </a:r>
            <a:r>
              <a:rPr dirty="0" sz="2400">
                <a:solidFill>
                  <a:srgbClr val="C00000"/>
                </a:solidFill>
              </a:rPr>
              <a:t>NO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7946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Reminder:</a:t>
            </a:r>
            <a:r>
              <a:rPr dirty="0" spc="-75"/>
              <a:t> </a:t>
            </a:r>
            <a:r>
              <a:rPr dirty="0" spc="-5"/>
              <a:t>A4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4401" y="1167891"/>
            <a:ext cx="5227955" cy="4298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A4 due </a:t>
            </a:r>
            <a:r>
              <a:rPr dirty="0" sz="2800" spc="-10" b="1">
                <a:latin typeface="Calibri"/>
                <a:cs typeface="Calibri"/>
              </a:rPr>
              <a:t>Friday October </a:t>
            </a:r>
            <a:r>
              <a:rPr dirty="0" sz="2800" b="1">
                <a:latin typeface="Calibri"/>
                <a:cs typeface="Calibri"/>
              </a:rPr>
              <a:t>30,</a:t>
            </a:r>
            <a:r>
              <a:rPr dirty="0" sz="2800" spc="5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11:59pm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800">
                <a:latin typeface="Calibri"/>
                <a:cs typeface="Calibri"/>
              </a:rPr>
              <a:t>A4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covers: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45">
                <a:latin typeface="Calibri"/>
                <a:cs typeface="Calibri"/>
              </a:rPr>
              <a:t>PyTorch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autograd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spcBef>
                <a:spcPts val="4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10">
                <a:latin typeface="Calibri"/>
                <a:cs typeface="Calibri"/>
              </a:rPr>
              <a:t>Residual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buChar char="-"/>
              <a:tabLst>
                <a:tab pos="297815" algn="l"/>
                <a:tab pos="298450" algn="l"/>
              </a:tabLst>
            </a:pPr>
            <a:r>
              <a:rPr dirty="0" sz="2800" spc="-15">
                <a:latin typeface="Calibri"/>
                <a:cs typeface="Calibri"/>
              </a:rPr>
              <a:t>Recurrent neural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25">
                <a:latin typeface="Calibri"/>
                <a:cs typeface="Calibri"/>
              </a:rPr>
              <a:t>Attention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35"/>
              </a:lnSpc>
              <a:buChar char="-"/>
              <a:tabLst>
                <a:tab pos="297815" algn="l"/>
                <a:tab pos="298450" algn="l"/>
              </a:tabLst>
            </a:pPr>
            <a:r>
              <a:rPr dirty="0" sz="2800" spc="-20">
                <a:latin typeface="Calibri"/>
                <a:cs typeface="Calibri"/>
              </a:rPr>
              <a:t>Feature</a:t>
            </a:r>
            <a:r>
              <a:rPr dirty="0" sz="2800" spc="-10">
                <a:latin typeface="Calibri"/>
                <a:cs typeface="Calibri"/>
              </a:rPr>
              <a:t> visualization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5">
                <a:latin typeface="Calibri"/>
                <a:cs typeface="Calibri"/>
              </a:rPr>
              <a:t>Style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transfer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Char char="-"/>
              <a:tabLst>
                <a:tab pos="297815" algn="l"/>
                <a:tab pos="298450" algn="l"/>
              </a:tabLst>
            </a:pPr>
            <a:r>
              <a:rPr dirty="0" sz="2800" spc="-10">
                <a:latin typeface="Calibri"/>
                <a:cs typeface="Calibri"/>
              </a:rPr>
              <a:t>Adversarial </a:t>
            </a:r>
            <a:r>
              <a:rPr dirty="0" sz="2800" spc="-20">
                <a:latin typeface="Calibri"/>
                <a:cs typeface="Calibri"/>
              </a:rPr>
              <a:t>examples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74095" y="3953932"/>
              <a:ext cx="887730" cy="1312545"/>
            </a:xfrm>
            <a:custGeom>
              <a:avLst/>
              <a:gdLst/>
              <a:ahLst/>
              <a:cxnLst/>
              <a:rect l="l" t="t" r="r" b="b"/>
              <a:pathLst>
                <a:path w="887730" h="1312545">
                  <a:moveTo>
                    <a:pt x="0" y="0"/>
                  </a:moveTo>
                  <a:lnTo>
                    <a:pt x="887637" y="0"/>
                  </a:lnTo>
                  <a:lnTo>
                    <a:pt x="887637" y="1312334"/>
                  </a:lnTo>
                  <a:lnTo>
                    <a:pt x="0" y="13123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355591" y="3419855"/>
            <a:ext cx="4370832" cy="1426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84245" marR="264922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Apply </a:t>
            </a:r>
            <a:r>
              <a:rPr dirty="0"/>
              <a:t>a </a:t>
            </a:r>
            <a:r>
              <a:rPr dirty="0" spc="-10"/>
              <a:t>CNN </a:t>
            </a:r>
            <a:r>
              <a:rPr dirty="0" spc="-15"/>
              <a:t>to </a:t>
            </a:r>
            <a:r>
              <a:rPr dirty="0" spc="-20"/>
              <a:t>many </a:t>
            </a:r>
            <a:r>
              <a:rPr dirty="0" spc="-25"/>
              <a:t>different  </a:t>
            </a:r>
            <a:r>
              <a:rPr dirty="0" spc="-20"/>
              <a:t>crops </a:t>
            </a:r>
            <a:r>
              <a:rPr dirty="0" spc="-5"/>
              <a:t>of </a:t>
            </a:r>
            <a:r>
              <a:rPr dirty="0"/>
              <a:t>the </a:t>
            </a:r>
            <a:r>
              <a:rPr dirty="0" spc="-10"/>
              <a:t>image, CNN </a:t>
            </a:r>
            <a:r>
              <a:rPr dirty="0" spc="-5"/>
              <a:t>classifies  </a:t>
            </a:r>
            <a:r>
              <a:rPr dirty="0" spc="-10"/>
              <a:t>each </a:t>
            </a:r>
            <a:r>
              <a:rPr dirty="0" spc="-20"/>
              <a:t>crop </a:t>
            </a:r>
            <a:r>
              <a:rPr dirty="0" spc="-5"/>
              <a:t>as </a:t>
            </a:r>
            <a:r>
              <a:rPr dirty="0" spc="-10"/>
              <a:t>object </a:t>
            </a:r>
            <a:r>
              <a:rPr dirty="0" spc="-5"/>
              <a:t>or</a:t>
            </a:r>
            <a:r>
              <a:rPr dirty="0" spc="-25"/>
              <a:t> </a:t>
            </a:r>
            <a:r>
              <a:rPr dirty="0" spc="-15"/>
              <a:t>background</a:t>
            </a:r>
          </a:p>
          <a:p>
            <a:pPr marL="3471545">
              <a:lnSpc>
                <a:spcPct val="100000"/>
              </a:lnSpc>
              <a:spcBef>
                <a:spcPts val="45"/>
              </a:spcBef>
            </a:pPr>
            <a:endParaRPr sz="4250"/>
          </a:p>
          <a:p>
            <a:pPr marL="8463915">
              <a:lnSpc>
                <a:spcPct val="100000"/>
              </a:lnSpc>
            </a:pPr>
            <a:r>
              <a:rPr dirty="0" sz="2400" spc="-5"/>
              <a:t>Dog?</a:t>
            </a:r>
            <a:r>
              <a:rPr dirty="0" sz="2400" spc="-15"/>
              <a:t> </a:t>
            </a:r>
            <a:r>
              <a:rPr dirty="0" sz="2400" spc="-10">
                <a:solidFill>
                  <a:srgbClr val="70AD47"/>
                </a:solidFill>
              </a:rPr>
              <a:t>YES</a:t>
            </a:r>
            <a:endParaRPr sz="2400"/>
          </a:p>
          <a:p>
            <a:pPr marL="8463915" marR="5080">
              <a:lnSpc>
                <a:spcPts val="2900"/>
              </a:lnSpc>
              <a:spcBef>
                <a:spcPts val="80"/>
              </a:spcBef>
            </a:pPr>
            <a:r>
              <a:rPr dirty="0" sz="2400" spc="-10"/>
              <a:t>Cat? </a:t>
            </a:r>
            <a:r>
              <a:rPr dirty="0" sz="2400">
                <a:solidFill>
                  <a:srgbClr val="C00000"/>
                </a:solidFill>
              </a:rPr>
              <a:t>NO  </a:t>
            </a:r>
            <a:r>
              <a:rPr dirty="0" sz="2400" spc="-10"/>
              <a:t>Background?</a:t>
            </a:r>
            <a:r>
              <a:rPr dirty="0" sz="2400" spc="-65"/>
              <a:t> </a:t>
            </a:r>
            <a:r>
              <a:rPr dirty="0" sz="2400">
                <a:solidFill>
                  <a:srgbClr val="C00000"/>
                </a:solidFill>
              </a:rPr>
              <a:t>NO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32895" y="3793065"/>
              <a:ext cx="836930" cy="1210945"/>
            </a:xfrm>
            <a:custGeom>
              <a:avLst/>
              <a:gdLst/>
              <a:ahLst/>
              <a:cxnLst/>
              <a:rect l="l" t="t" r="r" b="b"/>
              <a:pathLst>
                <a:path w="836929" h="1210945">
                  <a:moveTo>
                    <a:pt x="0" y="0"/>
                  </a:moveTo>
                  <a:lnTo>
                    <a:pt x="836837" y="0"/>
                  </a:lnTo>
                  <a:lnTo>
                    <a:pt x="836837" y="1210734"/>
                  </a:lnTo>
                  <a:lnTo>
                    <a:pt x="0" y="1210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355591" y="3419855"/>
            <a:ext cx="4370832" cy="1426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84245" marR="264922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Apply </a:t>
            </a:r>
            <a:r>
              <a:rPr dirty="0"/>
              <a:t>a </a:t>
            </a:r>
            <a:r>
              <a:rPr dirty="0" spc="-10"/>
              <a:t>CNN </a:t>
            </a:r>
            <a:r>
              <a:rPr dirty="0" spc="-15"/>
              <a:t>to </a:t>
            </a:r>
            <a:r>
              <a:rPr dirty="0" spc="-20"/>
              <a:t>many </a:t>
            </a:r>
            <a:r>
              <a:rPr dirty="0" spc="-25"/>
              <a:t>different  </a:t>
            </a:r>
            <a:r>
              <a:rPr dirty="0" spc="-20"/>
              <a:t>crops </a:t>
            </a:r>
            <a:r>
              <a:rPr dirty="0" spc="-5"/>
              <a:t>of </a:t>
            </a:r>
            <a:r>
              <a:rPr dirty="0"/>
              <a:t>the </a:t>
            </a:r>
            <a:r>
              <a:rPr dirty="0" spc="-10"/>
              <a:t>image, CNN </a:t>
            </a:r>
            <a:r>
              <a:rPr dirty="0" spc="-5"/>
              <a:t>classifies  </a:t>
            </a:r>
            <a:r>
              <a:rPr dirty="0" spc="-10"/>
              <a:t>each </a:t>
            </a:r>
            <a:r>
              <a:rPr dirty="0" spc="-20"/>
              <a:t>crop </a:t>
            </a:r>
            <a:r>
              <a:rPr dirty="0" spc="-5"/>
              <a:t>as </a:t>
            </a:r>
            <a:r>
              <a:rPr dirty="0" spc="-10"/>
              <a:t>object </a:t>
            </a:r>
            <a:r>
              <a:rPr dirty="0" spc="-5"/>
              <a:t>or</a:t>
            </a:r>
            <a:r>
              <a:rPr dirty="0" spc="-25"/>
              <a:t> </a:t>
            </a:r>
            <a:r>
              <a:rPr dirty="0" spc="-15"/>
              <a:t>background</a:t>
            </a:r>
          </a:p>
          <a:p>
            <a:pPr marL="3471545">
              <a:lnSpc>
                <a:spcPct val="100000"/>
              </a:lnSpc>
              <a:spcBef>
                <a:spcPts val="45"/>
              </a:spcBef>
            </a:pPr>
            <a:endParaRPr sz="4250"/>
          </a:p>
          <a:p>
            <a:pPr marL="8463915" marR="977900">
              <a:lnSpc>
                <a:spcPct val="100000"/>
              </a:lnSpc>
            </a:pPr>
            <a:r>
              <a:rPr dirty="0" sz="2400" spc="-5"/>
              <a:t>Dog?</a:t>
            </a:r>
            <a:r>
              <a:rPr dirty="0" sz="2400" spc="-100"/>
              <a:t> </a:t>
            </a:r>
            <a:r>
              <a:rPr dirty="0" sz="2400">
                <a:solidFill>
                  <a:srgbClr val="C00000"/>
                </a:solidFill>
              </a:rPr>
              <a:t>NO  </a:t>
            </a:r>
            <a:r>
              <a:rPr dirty="0" sz="2400" spc="-10"/>
              <a:t>Cat?</a:t>
            </a:r>
            <a:r>
              <a:rPr dirty="0" sz="2400" spc="-55"/>
              <a:t> </a:t>
            </a:r>
            <a:r>
              <a:rPr dirty="0" sz="2400" spc="-10">
                <a:solidFill>
                  <a:srgbClr val="70AD47"/>
                </a:solidFill>
              </a:rPr>
              <a:t>YES</a:t>
            </a:r>
            <a:endParaRPr sz="2400"/>
          </a:p>
          <a:p>
            <a:pPr marL="8463915">
              <a:lnSpc>
                <a:spcPct val="100000"/>
              </a:lnSpc>
              <a:spcBef>
                <a:spcPts val="25"/>
              </a:spcBef>
            </a:pPr>
            <a:r>
              <a:rPr dirty="0" sz="2400" spc="-10"/>
              <a:t>Background?</a:t>
            </a:r>
            <a:r>
              <a:rPr dirty="0" sz="2400" spc="-55"/>
              <a:t> </a:t>
            </a:r>
            <a:r>
              <a:rPr dirty="0" sz="2400">
                <a:solidFill>
                  <a:srgbClr val="C00000"/>
                </a:solidFill>
              </a:rPr>
              <a:t>NO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32895" y="3793065"/>
              <a:ext cx="836930" cy="1210945"/>
            </a:xfrm>
            <a:custGeom>
              <a:avLst/>
              <a:gdLst/>
              <a:ahLst/>
              <a:cxnLst/>
              <a:rect l="l" t="t" r="r" b="b"/>
              <a:pathLst>
                <a:path w="836929" h="1210945">
                  <a:moveTo>
                    <a:pt x="0" y="0"/>
                  </a:moveTo>
                  <a:lnTo>
                    <a:pt x="836837" y="0"/>
                  </a:lnTo>
                  <a:lnTo>
                    <a:pt x="836837" y="1210734"/>
                  </a:lnTo>
                  <a:lnTo>
                    <a:pt x="0" y="1210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11453" y="1736343"/>
            <a:ext cx="4714875" cy="201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Apply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0">
                <a:latin typeface="Calibri"/>
                <a:cs typeface="Calibri"/>
              </a:rPr>
              <a:t>CNN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20">
                <a:latin typeface="Calibri"/>
                <a:cs typeface="Calibri"/>
              </a:rPr>
              <a:t>many </a:t>
            </a:r>
            <a:r>
              <a:rPr dirty="0" sz="2500" spc="-25">
                <a:latin typeface="Calibri"/>
                <a:cs typeface="Calibri"/>
              </a:rPr>
              <a:t>different  </a:t>
            </a:r>
            <a:r>
              <a:rPr dirty="0" sz="2500" spc="-20">
                <a:latin typeface="Calibri"/>
                <a:cs typeface="Calibri"/>
              </a:rPr>
              <a:t>crops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image, CNN </a:t>
            </a:r>
            <a:r>
              <a:rPr dirty="0" sz="2500" spc="-5">
                <a:latin typeface="Calibri"/>
                <a:cs typeface="Calibri"/>
              </a:rPr>
              <a:t>classifies 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20">
                <a:latin typeface="Calibri"/>
                <a:cs typeface="Calibri"/>
              </a:rPr>
              <a:t>crop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 spc="-10">
                <a:latin typeface="Calibri"/>
                <a:cs typeface="Calibri"/>
              </a:rPr>
              <a:t>object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background</a:t>
            </a:r>
            <a:endParaRPr sz="2500">
              <a:latin typeface="Calibri"/>
              <a:cs typeface="Calibri"/>
            </a:endParaRPr>
          </a:p>
          <a:p>
            <a:pPr marL="12700" marR="588010">
              <a:lnSpc>
                <a:spcPts val="2590"/>
              </a:lnSpc>
              <a:spcBef>
                <a:spcPts val="1580"/>
              </a:spcBef>
            </a:pPr>
            <a:r>
              <a:rPr dirty="0" sz="2200" spc="-10" b="1">
                <a:solidFill>
                  <a:srgbClr val="4472C4"/>
                </a:solidFill>
                <a:latin typeface="Calibri"/>
                <a:cs typeface="Calibri"/>
              </a:rPr>
              <a:t>Question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How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many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 spc="-25">
                <a:solidFill>
                  <a:srgbClr val="4472C4"/>
                </a:solidFill>
                <a:latin typeface="Calibri"/>
                <a:cs typeface="Calibri"/>
              </a:rPr>
              <a:t>boxes 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are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there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in an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image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</a:t>
            </a:r>
            <a:r>
              <a:rPr dirty="0" sz="2200" spc="4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32895" y="3793065"/>
              <a:ext cx="836930" cy="1210945"/>
            </a:xfrm>
            <a:custGeom>
              <a:avLst/>
              <a:gdLst/>
              <a:ahLst/>
              <a:cxnLst/>
              <a:rect l="l" t="t" r="r" b="b"/>
              <a:pathLst>
                <a:path w="836929" h="1210945">
                  <a:moveTo>
                    <a:pt x="0" y="0"/>
                  </a:moveTo>
                  <a:lnTo>
                    <a:pt x="836837" y="0"/>
                  </a:lnTo>
                  <a:lnTo>
                    <a:pt x="836837" y="1210734"/>
                  </a:lnTo>
                  <a:lnTo>
                    <a:pt x="0" y="1210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11453" y="1736343"/>
            <a:ext cx="4714875" cy="4023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Apply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0">
                <a:latin typeface="Calibri"/>
                <a:cs typeface="Calibri"/>
              </a:rPr>
              <a:t>CNN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20">
                <a:latin typeface="Calibri"/>
                <a:cs typeface="Calibri"/>
              </a:rPr>
              <a:t>many </a:t>
            </a:r>
            <a:r>
              <a:rPr dirty="0" sz="2500" spc="-25">
                <a:latin typeface="Calibri"/>
                <a:cs typeface="Calibri"/>
              </a:rPr>
              <a:t>different  </a:t>
            </a:r>
            <a:r>
              <a:rPr dirty="0" sz="2500" spc="-20">
                <a:latin typeface="Calibri"/>
                <a:cs typeface="Calibri"/>
              </a:rPr>
              <a:t>crops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image, CNN </a:t>
            </a:r>
            <a:r>
              <a:rPr dirty="0" sz="2500" spc="-5">
                <a:latin typeface="Calibri"/>
                <a:cs typeface="Calibri"/>
              </a:rPr>
              <a:t>classifies 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20">
                <a:latin typeface="Calibri"/>
                <a:cs typeface="Calibri"/>
              </a:rPr>
              <a:t>crop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 spc="-10">
                <a:latin typeface="Calibri"/>
                <a:cs typeface="Calibri"/>
              </a:rPr>
              <a:t>object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background</a:t>
            </a:r>
            <a:endParaRPr sz="2500">
              <a:latin typeface="Calibri"/>
              <a:cs typeface="Calibri"/>
            </a:endParaRPr>
          </a:p>
          <a:p>
            <a:pPr marL="12700" marR="588010">
              <a:lnSpc>
                <a:spcPts val="2590"/>
              </a:lnSpc>
              <a:spcBef>
                <a:spcPts val="1580"/>
              </a:spcBef>
            </a:pPr>
            <a:r>
              <a:rPr dirty="0" sz="2200" spc="-10" b="1">
                <a:solidFill>
                  <a:srgbClr val="4472C4"/>
                </a:solidFill>
                <a:latin typeface="Calibri"/>
                <a:cs typeface="Calibri"/>
              </a:rPr>
              <a:t>Question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How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many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 spc="-25">
                <a:solidFill>
                  <a:srgbClr val="4472C4"/>
                </a:solidFill>
                <a:latin typeface="Calibri"/>
                <a:cs typeface="Calibri"/>
              </a:rPr>
              <a:t>boxes 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are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there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in an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image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</a:t>
            </a:r>
            <a:r>
              <a:rPr dirty="0" sz="2200" spc="4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Calibri"/>
              <a:cs typeface="Calibri"/>
            </a:endParaRPr>
          </a:p>
          <a:p>
            <a:pPr marL="12700" marR="1238885">
              <a:lnSpc>
                <a:spcPct val="99700"/>
              </a:lnSpc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Consider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a </a:t>
            </a:r>
            <a:r>
              <a:rPr dirty="0" sz="2200" spc="-20">
                <a:solidFill>
                  <a:srgbClr val="4472C4"/>
                </a:solidFill>
                <a:latin typeface="Calibri"/>
                <a:cs typeface="Calibri"/>
              </a:rPr>
              <a:t>box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 w: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 – w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– h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90"/>
              </a:lnSpc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(W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w +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*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(H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h +</a:t>
            </a:r>
            <a:r>
              <a:rPr dirty="0" sz="2200" spc="2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32895" y="3793065"/>
              <a:ext cx="836930" cy="1210945"/>
            </a:xfrm>
            <a:custGeom>
              <a:avLst/>
              <a:gdLst/>
              <a:ahLst/>
              <a:cxnLst/>
              <a:rect l="l" t="t" r="r" b="b"/>
              <a:pathLst>
                <a:path w="836929" h="1210945">
                  <a:moveTo>
                    <a:pt x="0" y="0"/>
                  </a:moveTo>
                  <a:lnTo>
                    <a:pt x="836837" y="0"/>
                  </a:lnTo>
                  <a:lnTo>
                    <a:pt x="836837" y="1210734"/>
                  </a:lnTo>
                  <a:lnTo>
                    <a:pt x="0" y="1210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11453" y="1736343"/>
            <a:ext cx="4714875" cy="201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Apply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0">
                <a:latin typeface="Calibri"/>
                <a:cs typeface="Calibri"/>
              </a:rPr>
              <a:t>CNN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20">
                <a:latin typeface="Calibri"/>
                <a:cs typeface="Calibri"/>
              </a:rPr>
              <a:t>many </a:t>
            </a:r>
            <a:r>
              <a:rPr dirty="0" sz="2500" spc="-25">
                <a:latin typeface="Calibri"/>
                <a:cs typeface="Calibri"/>
              </a:rPr>
              <a:t>different  </a:t>
            </a:r>
            <a:r>
              <a:rPr dirty="0" sz="2500" spc="-20">
                <a:latin typeface="Calibri"/>
                <a:cs typeface="Calibri"/>
              </a:rPr>
              <a:t>crops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image, CNN </a:t>
            </a:r>
            <a:r>
              <a:rPr dirty="0" sz="2500" spc="-5">
                <a:latin typeface="Calibri"/>
                <a:cs typeface="Calibri"/>
              </a:rPr>
              <a:t>classifies 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20">
                <a:latin typeface="Calibri"/>
                <a:cs typeface="Calibri"/>
              </a:rPr>
              <a:t>crop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 spc="-10">
                <a:latin typeface="Calibri"/>
                <a:cs typeface="Calibri"/>
              </a:rPr>
              <a:t>object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background</a:t>
            </a:r>
            <a:endParaRPr sz="2500">
              <a:latin typeface="Calibri"/>
              <a:cs typeface="Calibri"/>
            </a:endParaRPr>
          </a:p>
          <a:p>
            <a:pPr marL="12700" marR="588010">
              <a:lnSpc>
                <a:spcPts val="2590"/>
              </a:lnSpc>
              <a:spcBef>
                <a:spcPts val="1580"/>
              </a:spcBef>
            </a:pPr>
            <a:r>
              <a:rPr dirty="0" sz="2200" spc="-10" b="1">
                <a:solidFill>
                  <a:srgbClr val="4472C4"/>
                </a:solidFill>
                <a:latin typeface="Calibri"/>
                <a:cs typeface="Calibri"/>
              </a:rPr>
              <a:t>Question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How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many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 spc="-25">
                <a:solidFill>
                  <a:srgbClr val="4472C4"/>
                </a:solidFill>
                <a:latin typeface="Calibri"/>
                <a:cs typeface="Calibri"/>
              </a:rPr>
              <a:t>boxes 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are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there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in an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image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</a:t>
            </a:r>
            <a:r>
              <a:rPr dirty="0" sz="2200" spc="4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1453" y="4066540"/>
            <a:ext cx="3481070" cy="1692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Consider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a </a:t>
            </a:r>
            <a:r>
              <a:rPr dirty="0" sz="2200" spc="-20">
                <a:solidFill>
                  <a:srgbClr val="4472C4"/>
                </a:solidFill>
                <a:latin typeface="Calibri"/>
                <a:cs typeface="Calibri"/>
              </a:rPr>
              <a:t>box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 w: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 – w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– h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90"/>
              </a:lnSpc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(W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w +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*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(H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h +</a:t>
            </a:r>
            <a:r>
              <a:rPr dirty="0" sz="2200" spc="5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81603" y="3868420"/>
            <a:ext cx="4036695" cy="1348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30"/>
              </a:lnSpc>
              <a:spcBef>
                <a:spcPts val="100"/>
              </a:spcBef>
            </a:pPr>
            <a:r>
              <a:rPr dirty="0" sz="2200" spc="-50">
                <a:latin typeface="Calibri"/>
                <a:cs typeface="Calibri"/>
              </a:rPr>
              <a:t>Total </a:t>
            </a:r>
            <a:r>
              <a:rPr dirty="0" sz="2200" spc="-5">
                <a:latin typeface="Calibri"/>
                <a:cs typeface="Calibri"/>
              </a:rPr>
              <a:t>possible</a:t>
            </a:r>
            <a:r>
              <a:rPr dirty="0" sz="2200" spc="5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boxes:</a:t>
            </a:r>
            <a:endParaRPr sz="2200">
              <a:latin typeface="Calibri"/>
              <a:cs typeface="Calibri"/>
            </a:endParaRPr>
          </a:p>
          <a:p>
            <a:pPr marL="298450">
              <a:lnSpc>
                <a:spcPts val="1810"/>
              </a:lnSpc>
              <a:tabLst>
                <a:tab pos="740410" algn="l"/>
              </a:tabLst>
            </a:pPr>
            <a:r>
              <a:rPr dirty="0" sz="1600" spc="390">
                <a:latin typeface="Cambria Math"/>
                <a:cs typeface="Cambria Math"/>
              </a:rPr>
              <a:t>$	</a:t>
            </a:r>
            <a:r>
              <a:rPr dirty="0" sz="1600" spc="465">
                <a:latin typeface="Cambria Math"/>
                <a:cs typeface="Cambria Math"/>
              </a:rPr>
              <a:t>&amp;</a:t>
            </a:r>
            <a:endParaRPr sz="1600">
              <a:latin typeface="Cambria Math"/>
              <a:cs typeface="Cambria Math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dirty="0" sz="2200" spc="2285">
                <a:latin typeface="Cambria Math"/>
                <a:cs typeface="Cambria Math"/>
              </a:rPr>
              <a:t>!</a:t>
            </a:r>
            <a:r>
              <a:rPr dirty="0" sz="2200" spc="235">
                <a:latin typeface="Cambria Math"/>
                <a:cs typeface="Cambria Math"/>
              </a:rPr>
              <a:t> </a:t>
            </a:r>
            <a:r>
              <a:rPr dirty="0" sz="2200" spc="844">
                <a:latin typeface="Cambria Math"/>
                <a:cs typeface="Cambria Math"/>
              </a:rPr>
              <a:t>!(𝑊</a:t>
            </a:r>
            <a:r>
              <a:rPr dirty="0" sz="2200" spc="7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−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𝑤</a:t>
            </a:r>
            <a:r>
              <a:rPr dirty="0" sz="2200" spc="5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1)(𝐻</a:t>
            </a:r>
            <a:r>
              <a:rPr dirty="0" sz="2200" spc="5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−</a:t>
            </a:r>
            <a:r>
              <a:rPr dirty="0" sz="2200" spc="-10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ℎ</a:t>
            </a:r>
            <a:r>
              <a:rPr dirty="0" sz="2200" spc="3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</a:t>
            </a:r>
            <a:endParaRPr sz="2200">
              <a:latin typeface="Cambria Math"/>
              <a:cs typeface="Cambria Math"/>
            </a:endParaRPr>
          </a:p>
          <a:p>
            <a:pPr marL="179705">
              <a:lnSpc>
                <a:spcPct val="100000"/>
              </a:lnSpc>
              <a:spcBef>
                <a:spcPts val="745"/>
              </a:spcBef>
            </a:pPr>
            <a:r>
              <a:rPr dirty="0" sz="1600" spc="345">
                <a:latin typeface="Cambria Math"/>
                <a:cs typeface="Cambria Math"/>
              </a:rPr>
              <a:t>!"#</a:t>
            </a:r>
            <a:r>
              <a:rPr dirty="0" sz="1600" spc="5">
                <a:latin typeface="Cambria Math"/>
                <a:cs typeface="Cambria Math"/>
              </a:rPr>
              <a:t> </a:t>
            </a:r>
            <a:r>
              <a:rPr dirty="0" sz="1600" spc="130">
                <a:latin typeface="Cambria Math"/>
                <a:cs typeface="Cambria Math"/>
              </a:rPr>
              <a:t>%"#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9344" y="5660644"/>
            <a:ext cx="23431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Cambria Math"/>
                <a:cs typeface="Cambria Math"/>
              </a:rPr>
              <a:t>=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97594" y="5862370"/>
            <a:ext cx="2451100" cy="12700"/>
          </a:xfrm>
          <a:custGeom>
            <a:avLst/>
            <a:gdLst/>
            <a:ahLst/>
            <a:cxnLst/>
            <a:rect l="l" t="t" r="r" b="b"/>
            <a:pathLst>
              <a:path w="2451100" h="12700">
                <a:moveTo>
                  <a:pt x="1143000" y="0"/>
                </a:moveTo>
                <a:lnTo>
                  <a:pt x="0" y="0"/>
                </a:lnTo>
                <a:lnTo>
                  <a:pt x="0" y="12700"/>
                </a:lnTo>
                <a:lnTo>
                  <a:pt x="1143000" y="12700"/>
                </a:lnTo>
                <a:lnTo>
                  <a:pt x="1143000" y="0"/>
                </a:lnTo>
                <a:close/>
              </a:path>
              <a:path w="2451100" h="12700">
                <a:moveTo>
                  <a:pt x="2451100" y="0"/>
                </a:moveTo>
                <a:lnTo>
                  <a:pt x="1181100" y="0"/>
                </a:lnTo>
                <a:lnTo>
                  <a:pt x="1181100" y="12700"/>
                </a:lnTo>
                <a:lnTo>
                  <a:pt x="2451100" y="12700"/>
                </a:lnTo>
                <a:lnTo>
                  <a:pt x="2451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884903" y="5383276"/>
            <a:ext cx="2482850" cy="82423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2200" spc="15">
                <a:latin typeface="Cambria Math"/>
                <a:cs typeface="Cambria Math"/>
              </a:rPr>
              <a:t>𝐻(𝐻 </a:t>
            </a:r>
            <a:r>
              <a:rPr dirty="0" sz="2200">
                <a:latin typeface="Cambria Math"/>
                <a:cs typeface="Cambria Math"/>
              </a:rPr>
              <a:t>+ </a:t>
            </a:r>
            <a:r>
              <a:rPr dirty="0" sz="2200" spc="-5">
                <a:latin typeface="Cambria Math"/>
                <a:cs typeface="Cambria Math"/>
              </a:rPr>
              <a:t>1) </a:t>
            </a:r>
            <a:r>
              <a:rPr dirty="0" sz="2200" spc="25">
                <a:latin typeface="Cambria Math"/>
                <a:cs typeface="Cambria Math"/>
              </a:rPr>
              <a:t>𝑊(𝑊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0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</a:t>
            </a:r>
            <a:endParaRPr sz="2200">
              <a:latin typeface="Cambria Math"/>
              <a:cs typeface="Cambria Math"/>
            </a:endParaRPr>
          </a:p>
          <a:p>
            <a:pPr algn="ctr" marR="55880">
              <a:lnSpc>
                <a:spcPct val="100000"/>
              </a:lnSpc>
              <a:spcBef>
                <a:spcPts val="500"/>
              </a:spcBef>
              <a:tabLst>
                <a:tab pos="1251585" algn="l"/>
              </a:tabLst>
            </a:pPr>
            <a:r>
              <a:rPr dirty="0" sz="2200">
                <a:latin typeface="Cambria Math"/>
                <a:cs typeface="Cambria Math"/>
              </a:rPr>
              <a:t>2	2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8779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Detecting </a:t>
            </a:r>
            <a:r>
              <a:rPr dirty="0" spc="-5"/>
              <a:t>Multiple Objects: </a:t>
            </a:r>
            <a:r>
              <a:rPr dirty="0" sz="3900" spc="35"/>
              <a:t>Sliding</a:t>
            </a:r>
            <a:r>
              <a:rPr dirty="0" sz="3900" spc="40"/>
              <a:t> </a:t>
            </a:r>
            <a:r>
              <a:rPr dirty="0" sz="3900" spc="50"/>
              <a:t>Window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286511" y="2718816"/>
            <a:ext cx="3545204" cy="2658110"/>
            <a:chOff x="286511" y="2718816"/>
            <a:chExt cx="3545204" cy="2658110"/>
          </a:xfrm>
        </p:grpSpPr>
        <p:sp>
          <p:nvSpPr>
            <p:cNvPr id="4" name="object 4"/>
            <p:cNvSpPr/>
            <p:nvPr/>
          </p:nvSpPr>
          <p:spPr>
            <a:xfrm>
              <a:off x="286511" y="2718816"/>
              <a:ext cx="3544824" cy="2657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32895" y="3793065"/>
              <a:ext cx="836930" cy="1210945"/>
            </a:xfrm>
            <a:custGeom>
              <a:avLst/>
              <a:gdLst/>
              <a:ahLst/>
              <a:cxnLst/>
              <a:rect l="l" t="t" r="r" b="b"/>
              <a:pathLst>
                <a:path w="836929" h="1210945">
                  <a:moveTo>
                    <a:pt x="0" y="0"/>
                  </a:moveTo>
                  <a:lnTo>
                    <a:pt x="836837" y="0"/>
                  </a:lnTo>
                  <a:lnTo>
                    <a:pt x="836837" y="1210734"/>
                  </a:lnTo>
                  <a:lnTo>
                    <a:pt x="0" y="1210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11453" y="1736343"/>
            <a:ext cx="4714875" cy="201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Apply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10">
                <a:latin typeface="Calibri"/>
                <a:cs typeface="Calibri"/>
              </a:rPr>
              <a:t>CNN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20">
                <a:latin typeface="Calibri"/>
                <a:cs typeface="Calibri"/>
              </a:rPr>
              <a:t>many </a:t>
            </a:r>
            <a:r>
              <a:rPr dirty="0" sz="2500" spc="-25">
                <a:latin typeface="Calibri"/>
                <a:cs typeface="Calibri"/>
              </a:rPr>
              <a:t>different  </a:t>
            </a:r>
            <a:r>
              <a:rPr dirty="0" sz="2500" spc="-20">
                <a:latin typeface="Calibri"/>
                <a:cs typeface="Calibri"/>
              </a:rPr>
              <a:t>crops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image, CNN </a:t>
            </a:r>
            <a:r>
              <a:rPr dirty="0" sz="2500" spc="-5">
                <a:latin typeface="Calibri"/>
                <a:cs typeface="Calibri"/>
              </a:rPr>
              <a:t>classifies  </a:t>
            </a:r>
            <a:r>
              <a:rPr dirty="0" sz="2500" spc="-10">
                <a:latin typeface="Calibri"/>
                <a:cs typeface="Calibri"/>
              </a:rPr>
              <a:t>each </a:t>
            </a:r>
            <a:r>
              <a:rPr dirty="0" sz="2500" spc="-20">
                <a:latin typeface="Calibri"/>
                <a:cs typeface="Calibri"/>
              </a:rPr>
              <a:t>crop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 spc="-10">
                <a:latin typeface="Calibri"/>
                <a:cs typeface="Calibri"/>
              </a:rPr>
              <a:t>object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background</a:t>
            </a:r>
            <a:endParaRPr sz="2500">
              <a:latin typeface="Calibri"/>
              <a:cs typeface="Calibri"/>
            </a:endParaRPr>
          </a:p>
          <a:p>
            <a:pPr marL="12700" marR="588010">
              <a:lnSpc>
                <a:spcPts val="2590"/>
              </a:lnSpc>
              <a:spcBef>
                <a:spcPts val="1580"/>
              </a:spcBef>
            </a:pPr>
            <a:r>
              <a:rPr dirty="0" sz="2200" spc="-10" b="1">
                <a:solidFill>
                  <a:srgbClr val="4472C4"/>
                </a:solidFill>
                <a:latin typeface="Calibri"/>
                <a:cs typeface="Calibri"/>
              </a:rPr>
              <a:t>Question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How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many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 spc="-25">
                <a:solidFill>
                  <a:srgbClr val="4472C4"/>
                </a:solidFill>
                <a:latin typeface="Calibri"/>
                <a:cs typeface="Calibri"/>
              </a:rPr>
              <a:t>boxes 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are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there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in an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image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</a:t>
            </a:r>
            <a:r>
              <a:rPr dirty="0" sz="2200" spc="4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1453" y="4066540"/>
            <a:ext cx="3481070" cy="1692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Consider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a </a:t>
            </a:r>
            <a:r>
              <a:rPr dirty="0" sz="2200" spc="-20">
                <a:solidFill>
                  <a:srgbClr val="4472C4"/>
                </a:solidFill>
                <a:latin typeface="Calibri"/>
                <a:cs typeface="Calibri"/>
              </a:rPr>
              <a:t>box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of </a:t>
            </a:r>
            <a:r>
              <a:rPr dirty="0" sz="2200" spc="-15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x w: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W – w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y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H – h + 1  </a:t>
            </a:r>
            <a:r>
              <a:rPr dirty="0" sz="2200" spc="-10">
                <a:solidFill>
                  <a:srgbClr val="4472C4"/>
                </a:solidFill>
                <a:latin typeface="Calibri"/>
                <a:cs typeface="Calibri"/>
              </a:rPr>
              <a:t>Possible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positions: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90"/>
              </a:lnSpc>
            </a:pP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(W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w +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*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(H </a:t>
            </a:r>
            <a:r>
              <a:rPr dirty="0" sz="2200">
                <a:solidFill>
                  <a:srgbClr val="4472C4"/>
                </a:solidFill>
                <a:latin typeface="Calibri"/>
                <a:cs typeface="Calibri"/>
              </a:rPr>
              <a:t>– h +</a:t>
            </a:r>
            <a:r>
              <a:rPr dirty="0" sz="2200" spc="5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4472C4"/>
                </a:solidFill>
                <a:latin typeface="Calibri"/>
                <a:cs typeface="Calibri"/>
              </a:rPr>
              <a:t>1)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81603" y="3868420"/>
            <a:ext cx="4036695" cy="1348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30"/>
              </a:lnSpc>
              <a:spcBef>
                <a:spcPts val="100"/>
              </a:spcBef>
            </a:pPr>
            <a:r>
              <a:rPr dirty="0" sz="2200" spc="-50">
                <a:latin typeface="Calibri"/>
                <a:cs typeface="Calibri"/>
              </a:rPr>
              <a:t>Total </a:t>
            </a:r>
            <a:r>
              <a:rPr dirty="0" sz="2200" spc="-5">
                <a:latin typeface="Calibri"/>
                <a:cs typeface="Calibri"/>
              </a:rPr>
              <a:t>possible</a:t>
            </a:r>
            <a:r>
              <a:rPr dirty="0" sz="2200" spc="5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boxes:</a:t>
            </a:r>
            <a:endParaRPr sz="2200">
              <a:latin typeface="Calibri"/>
              <a:cs typeface="Calibri"/>
            </a:endParaRPr>
          </a:p>
          <a:p>
            <a:pPr marL="298450">
              <a:lnSpc>
                <a:spcPts val="1810"/>
              </a:lnSpc>
              <a:tabLst>
                <a:tab pos="740410" algn="l"/>
              </a:tabLst>
            </a:pPr>
            <a:r>
              <a:rPr dirty="0" sz="1600" spc="390">
                <a:latin typeface="Cambria Math"/>
                <a:cs typeface="Cambria Math"/>
              </a:rPr>
              <a:t>$	</a:t>
            </a:r>
            <a:r>
              <a:rPr dirty="0" sz="1600" spc="465">
                <a:latin typeface="Cambria Math"/>
                <a:cs typeface="Cambria Math"/>
              </a:rPr>
              <a:t>&amp;</a:t>
            </a:r>
            <a:endParaRPr sz="1600">
              <a:latin typeface="Cambria Math"/>
              <a:cs typeface="Cambria Math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dirty="0" sz="2200" spc="2285">
                <a:latin typeface="Cambria Math"/>
                <a:cs typeface="Cambria Math"/>
              </a:rPr>
              <a:t>!</a:t>
            </a:r>
            <a:r>
              <a:rPr dirty="0" sz="2200" spc="235">
                <a:latin typeface="Cambria Math"/>
                <a:cs typeface="Cambria Math"/>
              </a:rPr>
              <a:t> </a:t>
            </a:r>
            <a:r>
              <a:rPr dirty="0" sz="2200" spc="844">
                <a:latin typeface="Cambria Math"/>
                <a:cs typeface="Cambria Math"/>
              </a:rPr>
              <a:t>!(𝑊</a:t>
            </a:r>
            <a:r>
              <a:rPr dirty="0" sz="2200" spc="7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−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𝑤</a:t>
            </a:r>
            <a:r>
              <a:rPr dirty="0" sz="2200" spc="5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1)(𝐻</a:t>
            </a:r>
            <a:r>
              <a:rPr dirty="0" sz="2200" spc="5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−</a:t>
            </a:r>
            <a:r>
              <a:rPr dirty="0" sz="2200" spc="-10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ℎ</a:t>
            </a:r>
            <a:r>
              <a:rPr dirty="0" sz="2200" spc="35">
                <a:latin typeface="Cambria Math"/>
                <a:cs typeface="Cambria Math"/>
              </a:rPr>
              <a:t>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</a:t>
            </a:r>
            <a:endParaRPr sz="2200">
              <a:latin typeface="Cambria Math"/>
              <a:cs typeface="Cambria Math"/>
            </a:endParaRPr>
          </a:p>
          <a:p>
            <a:pPr marL="179705">
              <a:lnSpc>
                <a:spcPct val="100000"/>
              </a:lnSpc>
              <a:spcBef>
                <a:spcPts val="745"/>
              </a:spcBef>
            </a:pPr>
            <a:r>
              <a:rPr dirty="0" sz="1600" spc="345">
                <a:latin typeface="Cambria Math"/>
                <a:cs typeface="Cambria Math"/>
              </a:rPr>
              <a:t>!"#</a:t>
            </a:r>
            <a:r>
              <a:rPr dirty="0" sz="1600" spc="5">
                <a:latin typeface="Cambria Math"/>
                <a:cs typeface="Cambria Math"/>
              </a:rPr>
              <a:t> </a:t>
            </a:r>
            <a:r>
              <a:rPr dirty="0" sz="1600" spc="130">
                <a:latin typeface="Cambria Math"/>
                <a:cs typeface="Cambria Math"/>
              </a:rPr>
              <a:t>%"#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9344" y="5660644"/>
            <a:ext cx="23431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Cambria Math"/>
                <a:cs typeface="Cambria Math"/>
              </a:rPr>
              <a:t>=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97594" y="5862370"/>
            <a:ext cx="2451100" cy="12700"/>
          </a:xfrm>
          <a:custGeom>
            <a:avLst/>
            <a:gdLst/>
            <a:ahLst/>
            <a:cxnLst/>
            <a:rect l="l" t="t" r="r" b="b"/>
            <a:pathLst>
              <a:path w="2451100" h="12700">
                <a:moveTo>
                  <a:pt x="1143000" y="0"/>
                </a:moveTo>
                <a:lnTo>
                  <a:pt x="0" y="0"/>
                </a:lnTo>
                <a:lnTo>
                  <a:pt x="0" y="12700"/>
                </a:lnTo>
                <a:lnTo>
                  <a:pt x="1143000" y="12700"/>
                </a:lnTo>
                <a:lnTo>
                  <a:pt x="1143000" y="0"/>
                </a:lnTo>
                <a:close/>
              </a:path>
              <a:path w="2451100" h="12700">
                <a:moveTo>
                  <a:pt x="2451100" y="0"/>
                </a:moveTo>
                <a:lnTo>
                  <a:pt x="1181100" y="0"/>
                </a:lnTo>
                <a:lnTo>
                  <a:pt x="1181100" y="12700"/>
                </a:lnTo>
                <a:lnTo>
                  <a:pt x="2451100" y="12700"/>
                </a:lnTo>
                <a:lnTo>
                  <a:pt x="2451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884903" y="5383276"/>
            <a:ext cx="2482850" cy="82423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2200" spc="15">
                <a:latin typeface="Cambria Math"/>
                <a:cs typeface="Cambria Math"/>
              </a:rPr>
              <a:t>𝐻(𝐻 </a:t>
            </a:r>
            <a:r>
              <a:rPr dirty="0" sz="2200">
                <a:latin typeface="Cambria Math"/>
                <a:cs typeface="Cambria Math"/>
              </a:rPr>
              <a:t>+ </a:t>
            </a:r>
            <a:r>
              <a:rPr dirty="0" sz="2200" spc="-5">
                <a:latin typeface="Cambria Math"/>
                <a:cs typeface="Cambria Math"/>
              </a:rPr>
              <a:t>1) </a:t>
            </a:r>
            <a:r>
              <a:rPr dirty="0" sz="2200" spc="25">
                <a:latin typeface="Cambria Math"/>
                <a:cs typeface="Cambria Math"/>
              </a:rPr>
              <a:t>𝑊(𝑊 </a:t>
            </a:r>
            <a:r>
              <a:rPr dirty="0" sz="2200">
                <a:latin typeface="Cambria Math"/>
                <a:cs typeface="Cambria Math"/>
              </a:rPr>
              <a:t>+</a:t>
            </a:r>
            <a:r>
              <a:rPr dirty="0" sz="2200" spc="-105">
                <a:latin typeface="Cambria Math"/>
                <a:cs typeface="Cambria Math"/>
              </a:rPr>
              <a:t> </a:t>
            </a:r>
            <a:r>
              <a:rPr dirty="0" sz="2200" spc="-5">
                <a:latin typeface="Cambria Math"/>
                <a:cs typeface="Cambria Math"/>
              </a:rPr>
              <a:t>1)</a:t>
            </a:r>
            <a:endParaRPr sz="2200">
              <a:latin typeface="Cambria Math"/>
              <a:cs typeface="Cambria Math"/>
            </a:endParaRPr>
          </a:p>
          <a:p>
            <a:pPr algn="ctr" marR="55880">
              <a:lnSpc>
                <a:spcPct val="100000"/>
              </a:lnSpc>
              <a:spcBef>
                <a:spcPts val="500"/>
              </a:spcBef>
              <a:tabLst>
                <a:tab pos="1251585" algn="l"/>
              </a:tabLst>
            </a:pPr>
            <a:r>
              <a:rPr dirty="0" sz="2200">
                <a:latin typeface="Cambria Math"/>
                <a:cs typeface="Cambria Math"/>
              </a:rPr>
              <a:t>2	2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74527" y="1532635"/>
            <a:ext cx="2160270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800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x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600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image 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has ~58M </a:t>
            </a:r>
            <a:r>
              <a:rPr dirty="0" sz="2400" spc="-25">
                <a:solidFill>
                  <a:srgbClr val="FF0000"/>
                </a:solidFill>
                <a:latin typeface="Calibri"/>
                <a:cs typeface="Calibri"/>
              </a:rPr>
              <a:t>boxes! 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No </a:t>
            </a:r>
            <a:r>
              <a:rPr dirty="0" sz="2400" spc="-30">
                <a:solidFill>
                  <a:srgbClr val="FF0000"/>
                </a:solidFill>
                <a:latin typeface="Calibri"/>
                <a:cs typeface="Calibri"/>
              </a:rPr>
              <a:t>way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we can  evaluate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them</a:t>
            </a:r>
            <a:r>
              <a:rPr dirty="0" sz="2400" spc="-7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48805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Region</a:t>
            </a:r>
            <a:r>
              <a:rPr dirty="0" spc="-90"/>
              <a:t> </a:t>
            </a:r>
            <a:r>
              <a:rPr dirty="0" spc="-15"/>
              <a:t>Proposals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94447" y="2895599"/>
            <a:ext cx="4142740" cy="2758440"/>
            <a:chOff x="7394447" y="2895599"/>
            <a:chExt cx="4142740" cy="2758440"/>
          </a:xfrm>
        </p:grpSpPr>
        <p:sp>
          <p:nvSpPr>
            <p:cNvPr id="4" name="object 4"/>
            <p:cNvSpPr/>
            <p:nvPr/>
          </p:nvSpPr>
          <p:spPr>
            <a:xfrm>
              <a:off x="7394447" y="2895599"/>
              <a:ext cx="4142232" cy="2758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34785" y="3523987"/>
              <a:ext cx="1876425" cy="1876425"/>
            </a:xfrm>
            <a:custGeom>
              <a:avLst/>
              <a:gdLst/>
              <a:ahLst/>
              <a:cxnLst/>
              <a:rect l="l" t="t" r="r" b="b"/>
              <a:pathLst>
                <a:path w="1876425" h="1876425">
                  <a:moveTo>
                    <a:pt x="0" y="0"/>
                  </a:moveTo>
                  <a:lnTo>
                    <a:pt x="1875911" y="0"/>
                  </a:lnTo>
                  <a:lnTo>
                    <a:pt x="1875911" y="1875911"/>
                  </a:lnTo>
                  <a:lnTo>
                    <a:pt x="0" y="187591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458462" y="3014785"/>
              <a:ext cx="2974340" cy="2537460"/>
            </a:xfrm>
            <a:custGeom>
              <a:avLst/>
              <a:gdLst/>
              <a:ahLst/>
              <a:cxnLst/>
              <a:rect l="l" t="t" r="r" b="b"/>
              <a:pathLst>
                <a:path w="2974340" h="2537460">
                  <a:moveTo>
                    <a:pt x="0" y="0"/>
                  </a:moveTo>
                  <a:lnTo>
                    <a:pt x="2974025" y="0"/>
                  </a:lnTo>
                  <a:lnTo>
                    <a:pt x="2974025" y="2536939"/>
                  </a:lnTo>
                  <a:lnTo>
                    <a:pt x="0" y="25369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14735" y="4446280"/>
              <a:ext cx="394970" cy="335915"/>
            </a:xfrm>
            <a:custGeom>
              <a:avLst/>
              <a:gdLst/>
              <a:ahLst/>
              <a:cxnLst/>
              <a:rect l="l" t="t" r="r" b="b"/>
              <a:pathLst>
                <a:path w="394970" h="335914">
                  <a:moveTo>
                    <a:pt x="0" y="0"/>
                  </a:moveTo>
                  <a:lnTo>
                    <a:pt x="394697" y="0"/>
                  </a:lnTo>
                  <a:lnTo>
                    <a:pt x="394697" y="335913"/>
                  </a:lnTo>
                  <a:lnTo>
                    <a:pt x="0" y="33591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01070" y="4110367"/>
              <a:ext cx="625475" cy="525145"/>
            </a:xfrm>
            <a:custGeom>
              <a:avLst/>
              <a:gdLst/>
              <a:ahLst/>
              <a:cxnLst/>
              <a:rect l="l" t="t" r="r" b="b"/>
              <a:pathLst>
                <a:path w="625475" h="525145">
                  <a:moveTo>
                    <a:pt x="0" y="0"/>
                  </a:moveTo>
                  <a:lnTo>
                    <a:pt x="625437" y="0"/>
                  </a:lnTo>
                  <a:lnTo>
                    <a:pt x="625437" y="524663"/>
                  </a:lnTo>
                  <a:lnTo>
                    <a:pt x="0" y="52466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61921" y="4012850"/>
              <a:ext cx="288290" cy="255270"/>
            </a:xfrm>
            <a:custGeom>
              <a:avLst/>
              <a:gdLst/>
              <a:ahLst/>
              <a:cxnLst/>
              <a:rect l="l" t="t" r="r" b="b"/>
              <a:pathLst>
                <a:path w="288290" h="255270">
                  <a:moveTo>
                    <a:pt x="0" y="0"/>
                  </a:moveTo>
                  <a:lnTo>
                    <a:pt x="287925" y="0"/>
                  </a:lnTo>
                  <a:lnTo>
                    <a:pt x="287925" y="254734"/>
                  </a:lnTo>
                  <a:lnTo>
                    <a:pt x="0" y="254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399833" y="4150933"/>
              <a:ext cx="288290" cy="255270"/>
            </a:xfrm>
            <a:custGeom>
              <a:avLst/>
              <a:gdLst/>
              <a:ahLst/>
              <a:cxnLst/>
              <a:rect l="l" t="t" r="r" b="b"/>
              <a:pathLst>
                <a:path w="288290" h="255270">
                  <a:moveTo>
                    <a:pt x="0" y="0"/>
                  </a:moveTo>
                  <a:lnTo>
                    <a:pt x="287925" y="0"/>
                  </a:lnTo>
                  <a:lnTo>
                    <a:pt x="287925" y="254734"/>
                  </a:lnTo>
                  <a:lnTo>
                    <a:pt x="0" y="2547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84838" y="4141560"/>
              <a:ext cx="525145" cy="466725"/>
            </a:xfrm>
            <a:custGeom>
              <a:avLst/>
              <a:gdLst/>
              <a:ahLst/>
              <a:cxnLst/>
              <a:rect l="l" t="t" r="r" b="b"/>
              <a:pathLst>
                <a:path w="525145" h="466725">
                  <a:moveTo>
                    <a:pt x="0" y="0"/>
                  </a:moveTo>
                  <a:lnTo>
                    <a:pt x="524663" y="0"/>
                  </a:lnTo>
                  <a:lnTo>
                    <a:pt x="524663" y="466678"/>
                  </a:lnTo>
                  <a:lnTo>
                    <a:pt x="0" y="46667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31361" y="3735264"/>
              <a:ext cx="525145" cy="466725"/>
            </a:xfrm>
            <a:custGeom>
              <a:avLst/>
              <a:gdLst/>
              <a:ahLst/>
              <a:cxnLst/>
              <a:rect l="l" t="t" r="r" b="b"/>
              <a:pathLst>
                <a:path w="525145" h="466725">
                  <a:moveTo>
                    <a:pt x="0" y="0"/>
                  </a:moveTo>
                  <a:lnTo>
                    <a:pt x="524663" y="0"/>
                  </a:lnTo>
                  <a:lnTo>
                    <a:pt x="524663" y="466678"/>
                  </a:lnTo>
                  <a:lnTo>
                    <a:pt x="0" y="46667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597427" y="3735264"/>
              <a:ext cx="525145" cy="335915"/>
            </a:xfrm>
            <a:custGeom>
              <a:avLst/>
              <a:gdLst/>
              <a:ahLst/>
              <a:cxnLst/>
              <a:rect l="l" t="t" r="r" b="b"/>
              <a:pathLst>
                <a:path w="525145" h="335914">
                  <a:moveTo>
                    <a:pt x="0" y="0"/>
                  </a:moveTo>
                  <a:lnTo>
                    <a:pt x="524663" y="0"/>
                  </a:lnTo>
                  <a:lnTo>
                    <a:pt x="524663" y="335913"/>
                  </a:lnTo>
                  <a:lnTo>
                    <a:pt x="0" y="33591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652272" y="2895599"/>
            <a:ext cx="4142232" cy="2758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77503" y="4231463"/>
            <a:ext cx="2233930" cy="85725"/>
          </a:xfrm>
          <a:custGeom>
            <a:avLst/>
            <a:gdLst/>
            <a:ahLst/>
            <a:cxnLst/>
            <a:rect l="l" t="t" r="r" b="b"/>
            <a:pathLst>
              <a:path w="2233929" h="85725">
                <a:moveTo>
                  <a:pt x="2148091" y="57149"/>
                </a:moveTo>
                <a:lnTo>
                  <a:pt x="2148091" y="85725"/>
                </a:lnTo>
                <a:lnTo>
                  <a:pt x="2205241" y="57150"/>
                </a:lnTo>
                <a:lnTo>
                  <a:pt x="2148091" y="57149"/>
                </a:lnTo>
                <a:close/>
              </a:path>
              <a:path w="2233929" h="85725">
                <a:moveTo>
                  <a:pt x="2148091" y="28574"/>
                </a:moveTo>
                <a:lnTo>
                  <a:pt x="2148091" y="57149"/>
                </a:lnTo>
                <a:lnTo>
                  <a:pt x="2162379" y="57150"/>
                </a:lnTo>
                <a:lnTo>
                  <a:pt x="2162379" y="28575"/>
                </a:lnTo>
                <a:lnTo>
                  <a:pt x="2148091" y="28574"/>
                </a:lnTo>
                <a:close/>
              </a:path>
              <a:path w="2233929" h="85725">
                <a:moveTo>
                  <a:pt x="2148091" y="0"/>
                </a:moveTo>
                <a:lnTo>
                  <a:pt x="2148091" y="28574"/>
                </a:lnTo>
                <a:lnTo>
                  <a:pt x="2162379" y="28575"/>
                </a:lnTo>
                <a:lnTo>
                  <a:pt x="2162379" y="57150"/>
                </a:lnTo>
                <a:lnTo>
                  <a:pt x="2205244" y="57148"/>
                </a:lnTo>
                <a:lnTo>
                  <a:pt x="2233816" y="42862"/>
                </a:lnTo>
                <a:lnTo>
                  <a:pt x="2148091" y="0"/>
                </a:lnTo>
                <a:close/>
              </a:path>
              <a:path w="2233929" h="85725">
                <a:moveTo>
                  <a:pt x="0" y="28573"/>
                </a:moveTo>
                <a:lnTo>
                  <a:pt x="0" y="57148"/>
                </a:lnTo>
                <a:lnTo>
                  <a:pt x="2148091" y="57149"/>
                </a:lnTo>
                <a:lnTo>
                  <a:pt x="214809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0052" y="5795772"/>
            <a:ext cx="3996690" cy="51308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1022350">
              <a:lnSpc>
                <a:spcPct val="102499"/>
              </a:lnSpc>
              <a:spcBef>
                <a:spcPts val="75"/>
              </a:spcBef>
            </a:pPr>
            <a:r>
              <a:rPr dirty="0" sz="800" spc="-5">
                <a:latin typeface="Calibri"/>
                <a:cs typeface="Calibri"/>
              </a:rPr>
              <a:t>Alexe </a:t>
            </a:r>
            <a:r>
              <a:rPr dirty="0" sz="800">
                <a:latin typeface="Calibri"/>
                <a:cs typeface="Calibri"/>
              </a:rPr>
              <a:t>et al, </a:t>
            </a:r>
            <a:r>
              <a:rPr dirty="0" sz="800" spc="-5">
                <a:latin typeface="Calibri"/>
                <a:cs typeface="Calibri"/>
              </a:rPr>
              <a:t>“Measuring the objectness </a:t>
            </a:r>
            <a:r>
              <a:rPr dirty="0" sz="800">
                <a:latin typeface="Calibri"/>
                <a:cs typeface="Calibri"/>
              </a:rPr>
              <a:t>of </a:t>
            </a:r>
            <a:r>
              <a:rPr dirty="0" sz="800" spc="-5">
                <a:latin typeface="Calibri"/>
                <a:cs typeface="Calibri"/>
              </a:rPr>
              <a:t>image windows”, TPAMI </a:t>
            </a:r>
            <a:r>
              <a:rPr dirty="0" sz="800" spc="-10">
                <a:latin typeface="Calibri"/>
                <a:cs typeface="Calibri"/>
              </a:rPr>
              <a:t>2012  </a:t>
            </a:r>
            <a:r>
              <a:rPr dirty="0" sz="800" spc="-5">
                <a:latin typeface="Calibri"/>
                <a:cs typeface="Calibri"/>
              </a:rPr>
              <a:t>Uijlings </a:t>
            </a:r>
            <a:r>
              <a:rPr dirty="0" sz="800">
                <a:latin typeface="Calibri"/>
                <a:cs typeface="Calibri"/>
              </a:rPr>
              <a:t>et al, </a:t>
            </a:r>
            <a:r>
              <a:rPr dirty="0" sz="800" spc="-5">
                <a:latin typeface="Calibri"/>
                <a:cs typeface="Calibri"/>
              </a:rPr>
              <a:t>“Selective Search </a:t>
            </a:r>
            <a:r>
              <a:rPr dirty="0" sz="800">
                <a:latin typeface="Calibri"/>
                <a:cs typeface="Calibri"/>
              </a:rPr>
              <a:t>for </a:t>
            </a:r>
            <a:r>
              <a:rPr dirty="0" sz="800" spc="-5">
                <a:latin typeface="Calibri"/>
                <a:cs typeface="Calibri"/>
              </a:rPr>
              <a:t>Object Recognition”, IJCV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2013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ts val="890"/>
              </a:lnSpc>
              <a:spcBef>
                <a:spcPts val="135"/>
              </a:spcBef>
            </a:pPr>
            <a:r>
              <a:rPr dirty="0" sz="800" spc="-5">
                <a:latin typeface="Calibri"/>
                <a:cs typeface="Calibri"/>
              </a:rPr>
              <a:t>Cheng </a:t>
            </a:r>
            <a:r>
              <a:rPr dirty="0" sz="800">
                <a:latin typeface="Calibri"/>
                <a:cs typeface="Calibri"/>
              </a:rPr>
              <a:t>et al, </a:t>
            </a:r>
            <a:r>
              <a:rPr dirty="0" sz="800" spc="-5">
                <a:latin typeface="Calibri"/>
                <a:cs typeface="Calibri"/>
              </a:rPr>
              <a:t>“BING: Binarized normed gradients </a:t>
            </a:r>
            <a:r>
              <a:rPr dirty="0" sz="800">
                <a:latin typeface="Calibri"/>
                <a:cs typeface="Calibri"/>
              </a:rPr>
              <a:t>for </a:t>
            </a:r>
            <a:r>
              <a:rPr dirty="0" sz="800" spc="-5">
                <a:latin typeface="Calibri"/>
                <a:cs typeface="Calibri"/>
              </a:rPr>
              <a:t>objectness estimation </a:t>
            </a:r>
            <a:r>
              <a:rPr dirty="0" sz="800">
                <a:latin typeface="Calibri"/>
                <a:cs typeface="Calibri"/>
              </a:rPr>
              <a:t>at </a:t>
            </a:r>
            <a:r>
              <a:rPr dirty="0" sz="800" spc="-5">
                <a:latin typeface="Calibri"/>
                <a:cs typeface="Calibri"/>
              </a:rPr>
              <a:t>300fps”, CVPR </a:t>
            </a:r>
            <a:r>
              <a:rPr dirty="0" sz="800" spc="-10">
                <a:latin typeface="Calibri"/>
                <a:cs typeface="Calibri"/>
              </a:rPr>
              <a:t>2014  </a:t>
            </a:r>
            <a:r>
              <a:rPr dirty="0" sz="800" spc="-5">
                <a:latin typeface="Calibri"/>
                <a:cs typeface="Calibri"/>
              </a:rPr>
              <a:t>Zitnick </a:t>
            </a:r>
            <a:r>
              <a:rPr dirty="0" sz="800">
                <a:latin typeface="Calibri"/>
                <a:cs typeface="Calibri"/>
              </a:rPr>
              <a:t>and </a:t>
            </a:r>
            <a:r>
              <a:rPr dirty="0" sz="800" spc="-5">
                <a:latin typeface="Calibri"/>
                <a:cs typeface="Calibri"/>
              </a:rPr>
              <a:t>Dollar, “Edge boxes: Locating object proposals </a:t>
            </a:r>
            <a:r>
              <a:rPr dirty="0" sz="800">
                <a:latin typeface="Calibri"/>
                <a:cs typeface="Calibri"/>
              </a:rPr>
              <a:t>from </a:t>
            </a:r>
            <a:r>
              <a:rPr dirty="0" sz="800" spc="-5">
                <a:latin typeface="Calibri"/>
                <a:cs typeface="Calibri"/>
              </a:rPr>
              <a:t>edges”, ECCV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2014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60403" y="1197355"/>
            <a:ext cx="8427720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75000"/>
              <a:buChar char="●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Find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">
                <a:latin typeface="Calibri"/>
                <a:cs typeface="Calibri"/>
              </a:rPr>
              <a:t>small </a:t>
            </a:r>
            <a:r>
              <a:rPr dirty="0" sz="2400" spc="-10">
                <a:latin typeface="Calibri"/>
                <a:cs typeface="Calibri"/>
              </a:rPr>
              <a:t>set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30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that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 spc="-20">
                <a:latin typeface="Calibri"/>
                <a:cs typeface="Calibri"/>
              </a:rPr>
              <a:t>likely </a:t>
            </a:r>
            <a:r>
              <a:rPr dirty="0" sz="2400" spc="-15">
                <a:latin typeface="Calibri"/>
                <a:cs typeface="Calibri"/>
              </a:rPr>
              <a:t>to cover </a:t>
            </a:r>
            <a:r>
              <a:rPr dirty="0" sz="2400" spc="-5">
                <a:latin typeface="Calibri"/>
                <a:cs typeface="Calibri"/>
              </a:rPr>
              <a:t>all</a:t>
            </a:r>
            <a:r>
              <a:rPr dirty="0" sz="2400" spc="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objects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SzPct val="75000"/>
              <a:buChar char="●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Often </a:t>
            </a:r>
            <a:r>
              <a:rPr dirty="0" sz="2400" spc="-5">
                <a:latin typeface="Calibri"/>
                <a:cs typeface="Calibri"/>
              </a:rPr>
              <a:t>based on </a:t>
            </a:r>
            <a:r>
              <a:rPr dirty="0" sz="2400" spc="-10">
                <a:latin typeface="Calibri"/>
                <a:cs typeface="Calibri"/>
              </a:rPr>
              <a:t>heuristics: </a:t>
            </a:r>
            <a:r>
              <a:rPr dirty="0" sz="2400">
                <a:latin typeface="Calibri"/>
                <a:cs typeface="Calibri"/>
              </a:rPr>
              <a:t>e.g. </a:t>
            </a:r>
            <a:r>
              <a:rPr dirty="0" sz="2400" spc="-5">
                <a:latin typeface="Calibri"/>
                <a:cs typeface="Calibri"/>
              </a:rPr>
              <a:t>look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5">
                <a:latin typeface="Calibri"/>
                <a:cs typeface="Calibri"/>
              </a:rPr>
              <a:t>“blob-like” </a:t>
            </a:r>
            <a:r>
              <a:rPr dirty="0" sz="2400" spc="-10">
                <a:latin typeface="Calibri"/>
                <a:cs typeface="Calibri"/>
              </a:rPr>
              <a:t>image</a:t>
            </a:r>
            <a:r>
              <a:rPr dirty="0" sz="2400" spc="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regions</a:t>
            </a:r>
            <a:endParaRPr sz="2400">
              <a:latin typeface="Calibri"/>
              <a:cs typeface="Calibri"/>
            </a:endParaRPr>
          </a:p>
          <a:p>
            <a:pPr marL="469900" marR="534035" indent="-457200">
              <a:lnSpc>
                <a:spcPct val="100800"/>
              </a:lnSpc>
              <a:buSzPct val="75000"/>
              <a:buChar char="●"/>
              <a:tabLst>
                <a:tab pos="469265" algn="l"/>
                <a:tab pos="469900" algn="l"/>
              </a:tabLst>
            </a:pPr>
            <a:r>
              <a:rPr dirty="0" sz="2400" spc="-15">
                <a:latin typeface="Calibri"/>
                <a:cs typeface="Calibri"/>
              </a:rPr>
              <a:t>Relatively </a:t>
            </a:r>
            <a:r>
              <a:rPr dirty="0" sz="2400" spc="-20">
                <a:latin typeface="Calibri"/>
                <a:cs typeface="Calibri"/>
              </a:rPr>
              <a:t>fast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>
                <a:latin typeface="Calibri"/>
                <a:cs typeface="Calibri"/>
              </a:rPr>
              <a:t>run; e.g. </a:t>
            </a:r>
            <a:r>
              <a:rPr dirty="0" sz="2400" spc="-10">
                <a:latin typeface="Calibri"/>
                <a:cs typeface="Calibri"/>
              </a:rPr>
              <a:t>Selective Search gives </a:t>
            </a:r>
            <a:r>
              <a:rPr dirty="0" sz="2400" spc="-5">
                <a:latin typeface="Calibri"/>
                <a:cs typeface="Calibri"/>
              </a:rPr>
              <a:t>2000 </a:t>
            </a:r>
            <a:r>
              <a:rPr dirty="0" sz="2400" spc="-10">
                <a:latin typeface="Calibri"/>
                <a:cs typeface="Calibri"/>
              </a:rPr>
              <a:t>region  proposals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30">
                <a:latin typeface="Calibri"/>
                <a:cs typeface="Calibri"/>
              </a:rPr>
              <a:t>few </a:t>
            </a:r>
            <a:r>
              <a:rPr dirty="0" sz="2400" spc="-10">
                <a:latin typeface="Calibri"/>
                <a:cs typeface="Calibri"/>
              </a:rPr>
              <a:t>seconds </a:t>
            </a:r>
            <a:r>
              <a:rPr dirty="0" sz="2400" spc="-5">
                <a:latin typeface="Calibri"/>
                <a:cs typeface="Calibri"/>
              </a:rPr>
              <a:t>on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CPU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4584124"/>
            <a:ext cx="4813935" cy="1633855"/>
            <a:chOff x="898205" y="4584124"/>
            <a:chExt cx="4813935" cy="1633855"/>
          </a:xfrm>
        </p:grpSpPr>
        <p:sp>
          <p:nvSpPr>
            <p:cNvPr id="4" name="object 4"/>
            <p:cNvSpPr/>
            <p:nvPr/>
          </p:nvSpPr>
          <p:spPr>
            <a:xfrm>
              <a:off x="902207" y="4590288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4555" y="4590474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35997" y="5839967"/>
            <a:ext cx="4119245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4584124"/>
            <a:ext cx="4813935" cy="1633855"/>
            <a:chOff x="898205" y="4584124"/>
            <a:chExt cx="4813935" cy="1633855"/>
          </a:xfrm>
        </p:grpSpPr>
        <p:sp>
          <p:nvSpPr>
            <p:cNvPr id="4" name="object 4"/>
            <p:cNvSpPr/>
            <p:nvPr/>
          </p:nvSpPr>
          <p:spPr>
            <a:xfrm>
              <a:off x="902207" y="4590288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4555" y="4590474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37320" y="5031232"/>
            <a:ext cx="71056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66818" y="4670840"/>
            <a:ext cx="4936490" cy="1526540"/>
            <a:chOff x="966818" y="4670840"/>
            <a:chExt cx="4936490" cy="1526540"/>
          </a:xfrm>
        </p:grpSpPr>
        <p:sp>
          <p:nvSpPr>
            <p:cNvPr id="8" name="object 8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8"/>
                  </a:lnTo>
                  <a:lnTo>
                    <a:pt x="1468001" y="1038798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3168" y="5523891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3168" y="5523891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73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33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904872" y="4736083"/>
            <a:ext cx="162687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(RoI)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7320" y="5427424"/>
            <a:ext cx="80645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15045" y="5488285"/>
            <a:ext cx="2613025" cy="1313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0198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</a:t>
            </a:r>
            <a:endParaRPr sz="2400">
              <a:latin typeface="Calibri"/>
              <a:cs typeface="Calibri"/>
            </a:endParaRPr>
          </a:p>
          <a:p>
            <a:pPr marL="601980">
              <a:lnSpc>
                <a:spcPct val="100000"/>
              </a:lnSpc>
              <a:spcBef>
                <a:spcPts val="120"/>
              </a:spcBef>
            </a:pPr>
            <a:r>
              <a:rPr dirty="0" sz="2400" spc="-10">
                <a:latin typeface="Calibri"/>
                <a:cs typeface="Calibri"/>
              </a:rPr>
              <a:t>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4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28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35997" y="5846652"/>
            <a:ext cx="4119245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0684" y="3942750"/>
            <a:ext cx="801370" cy="266700"/>
            <a:chOff x="2660684" y="3942750"/>
            <a:chExt cx="801370" cy="266700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98205" y="3620241"/>
            <a:ext cx="5005070" cy="2597785"/>
            <a:chOff x="898205" y="3620241"/>
            <a:chExt cx="5005070" cy="2597785"/>
          </a:xfrm>
        </p:grpSpPr>
        <p:sp>
          <p:nvSpPr>
            <p:cNvPr id="7" name="object 7"/>
            <p:cNvSpPr/>
            <p:nvPr/>
          </p:nvSpPr>
          <p:spPr>
            <a:xfrm>
              <a:off x="902207" y="4590288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4555" y="4590476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04910" y="4844502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04910" y="4844502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38711" y="4274326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38711" y="4274326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73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33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328578" y="3544316"/>
            <a:ext cx="223964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15045" y="4750669"/>
            <a:ext cx="2613025" cy="20516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601980" marR="43180">
              <a:lnSpc>
                <a:spcPts val="2900"/>
              </a:lnSpc>
              <a:spcBef>
                <a:spcPts val="6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</a:t>
            </a:r>
            <a:endParaRPr sz="2400">
              <a:latin typeface="Calibri"/>
              <a:cs typeface="Calibri"/>
            </a:endParaRPr>
          </a:p>
          <a:p>
            <a:pPr marL="601980">
              <a:lnSpc>
                <a:spcPct val="100000"/>
              </a:lnSpc>
              <a:spcBef>
                <a:spcPts val="25"/>
              </a:spcBef>
            </a:pPr>
            <a:r>
              <a:rPr dirty="0" sz="2400" spc="-10">
                <a:latin typeface="Calibri"/>
                <a:cs typeface="Calibri"/>
              </a:rPr>
              <a:t>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29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7320" y="5046424"/>
            <a:ext cx="806450" cy="79438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35997" y="5846652"/>
            <a:ext cx="4119245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5631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Last </a:t>
            </a:r>
            <a:r>
              <a:rPr dirty="0" spc="-5"/>
              <a:t>Time: Visualizing and </a:t>
            </a:r>
            <a:r>
              <a:rPr dirty="0" spc="-20"/>
              <a:t>Understanding</a:t>
            </a:r>
            <a:r>
              <a:rPr dirty="0" spc="-10"/>
              <a:t> </a:t>
            </a:r>
            <a:r>
              <a:rPr dirty="0" spc="-5"/>
              <a:t>CNNs</a:t>
            </a:r>
          </a:p>
        </p:txBody>
      </p:sp>
      <p:sp>
        <p:nvSpPr>
          <p:cNvPr id="3" name="object 3"/>
          <p:cNvSpPr/>
          <p:nvPr/>
        </p:nvSpPr>
        <p:spPr>
          <a:xfrm>
            <a:off x="234695" y="2273807"/>
            <a:ext cx="3313176" cy="236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20" y="1667255"/>
            <a:ext cx="3142487" cy="1914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31920" y="3977639"/>
            <a:ext cx="3145536" cy="1914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61959" y="2029967"/>
            <a:ext cx="3081528" cy="2221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8537" y="1710435"/>
            <a:ext cx="25723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>
                <a:latin typeface="Calibri"/>
                <a:cs typeface="Calibri"/>
              </a:rPr>
              <a:t>Nearest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Neighbor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9481" y="1094740"/>
            <a:ext cx="42144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latin typeface="Calibri"/>
                <a:cs typeface="Calibri"/>
              </a:rPr>
              <a:t>Maximally Activating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Patches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0664" y="5874003"/>
            <a:ext cx="27216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(Guided)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Backprop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84719" y="4468367"/>
            <a:ext cx="4629911" cy="1182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326173" y="5672835"/>
            <a:ext cx="25260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>
                <a:latin typeface="Calibri"/>
                <a:cs typeface="Calibri"/>
              </a:rPr>
              <a:t>Feature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Inversion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124489" y="1085596"/>
            <a:ext cx="2956560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320040" marR="5080" indent="-307975">
              <a:lnSpc>
                <a:spcPct val="101400"/>
              </a:lnSpc>
              <a:spcBef>
                <a:spcPts val="50"/>
              </a:spcBef>
            </a:pPr>
            <a:r>
              <a:rPr dirty="0" sz="2800" spc="-15">
                <a:latin typeface="Calibri"/>
                <a:cs typeface="Calibri"/>
              </a:rPr>
              <a:t>Synthetic </a:t>
            </a:r>
            <a:r>
              <a:rPr dirty="0" sz="2800" spc="-10">
                <a:latin typeface="Calibri"/>
                <a:cs typeface="Calibri"/>
              </a:rPr>
              <a:t>Images </a:t>
            </a:r>
            <a:r>
              <a:rPr dirty="0" sz="2800" spc="-5">
                <a:latin typeface="Calibri"/>
                <a:cs typeface="Calibri"/>
              </a:rPr>
              <a:t>via  </a:t>
            </a:r>
            <a:r>
              <a:rPr dirty="0" sz="2800" spc="-15">
                <a:latin typeface="Calibri"/>
                <a:cs typeface="Calibri"/>
              </a:rPr>
              <a:t>Gradient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Ascent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2054468"/>
            <a:ext cx="4813935" cy="4163695"/>
            <a:chOff x="898205" y="2054468"/>
            <a:chExt cx="4813935" cy="416369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19" name="object 19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4" name="object 24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98511" y="3421221"/>
            <a:ext cx="4605020" cy="2552065"/>
            <a:chOff x="1298511" y="3421221"/>
            <a:chExt cx="4605020" cy="2552065"/>
          </a:xfrm>
        </p:grpSpPr>
        <p:sp>
          <p:nvSpPr>
            <p:cNvPr id="29" name="object 29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504910" y="4844502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04910" y="4844502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05489" y="432933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05489" y="432933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938711" y="4274326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938711" y="4274326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702595" y="3919047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702595" y="3919047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73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33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15045" y="4750669"/>
            <a:ext cx="2613025" cy="20516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601980" marR="43180">
              <a:lnSpc>
                <a:spcPts val="2900"/>
              </a:lnSpc>
              <a:spcBef>
                <a:spcPts val="6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</a:t>
            </a:r>
            <a:endParaRPr sz="2400">
              <a:latin typeface="Calibri"/>
              <a:cs typeface="Calibri"/>
            </a:endParaRPr>
          </a:p>
          <a:p>
            <a:pPr marL="601980">
              <a:lnSpc>
                <a:spcPct val="100000"/>
              </a:lnSpc>
              <a:spcBef>
                <a:spcPts val="25"/>
              </a:spcBef>
            </a:pPr>
            <a:r>
              <a:rPr dirty="0" sz="2400" spc="-10">
                <a:latin typeface="Calibri"/>
                <a:cs typeface="Calibri"/>
              </a:rPr>
              <a:t>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29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7320" y="5046424"/>
            <a:ext cx="806450" cy="79438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35997" y="5846652"/>
            <a:ext cx="4119245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2054468"/>
            <a:ext cx="4813935" cy="4163695"/>
            <a:chOff x="898205" y="2054468"/>
            <a:chExt cx="4813935" cy="416369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19" name="object 19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4" name="object 24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29" name="object 29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5" name="object 35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498560" y="1578259"/>
            <a:ext cx="4404995" cy="4394835"/>
            <a:chOff x="1498560" y="1578259"/>
            <a:chExt cx="4404995" cy="4394835"/>
          </a:xfrm>
        </p:grpSpPr>
        <p:sp>
          <p:nvSpPr>
            <p:cNvPr id="39" name="object 39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15045" y="4750669"/>
            <a:ext cx="2613025" cy="20516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601980" marR="43180">
              <a:lnSpc>
                <a:spcPts val="2900"/>
              </a:lnSpc>
              <a:spcBef>
                <a:spcPts val="6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</a:t>
            </a:r>
            <a:endParaRPr sz="2400">
              <a:latin typeface="Calibri"/>
              <a:cs typeface="Calibri"/>
            </a:endParaRPr>
          </a:p>
          <a:p>
            <a:pPr marL="601980">
              <a:lnSpc>
                <a:spcPct val="100000"/>
              </a:lnSpc>
              <a:spcBef>
                <a:spcPts val="25"/>
              </a:spcBef>
            </a:pPr>
            <a:r>
              <a:rPr dirty="0" sz="2400" spc="-10">
                <a:latin typeface="Calibri"/>
                <a:cs typeface="Calibri"/>
              </a:rPr>
              <a:t>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31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37320" y="5046424"/>
            <a:ext cx="806450" cy="79438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935997" y="5846652"/>
            <a:ext cx="4119245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2054468"/>
            <a:ext cx="4813935" cy="4163695"/>
            <a:chOff x="898205" y="2054468"/>
            <a:chExt cx="4813935" cy="416369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3167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19" name="object 19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4" name="object 24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29" name="object 29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5" name="object 35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28715" y="1578259"/>
            <a:ext cx="4774565" cy="4394835"/>
            <a:chOff x="1128715" y="1578259"/>
            <a:chExt cx="4774565" cy="4394835"/>
          </a:xfrm>
        </p:grpSpPr>
        <p:sp>
          <p:nvSpPr>
            <p:cNvPr id="39" name="object 39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15045" y="4750669"/>
            <a:ext cx="2613025" cy="20516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601980" marR="43180">
              <a:lnSpc>
                <a:spcPts val="2900"/>
              </a:lnSpc>
              <a:spcBef>
                <a:spcPts val="6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</a:t>
            </a:r>
            <a:endParaRPr sz="2400">
              <a:latin typeface="Calibri"/>
              <a:cs typeface="Calibri"/>
            </a:endParaRPr>
          </a:p>
          <a:p>
            <a:pPr marL="601980">
              <a:lnSpc>
                <a:spcPct val="100000"/>
              </a:lnSpc>
              <a:spcBef>
                <a:spcPts val="25"/>
              </a:spcBef>
            </a:pPr>
            <a:r>
              <a:rPr dirty="0" sz="2400" spc="-10">
                <a:latin typeface="Calibri"/>
                <a:cs typeface="Calibri"/>
              </a:rPr>
              <a:t>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31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37320" y="5046424"/>
            <a:ext cx="806450" cy="79438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935997" y="5846652"/>
            <a:ext cx="4119245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15310" y="881086"/>
            <a:ext cx="4488180" cy="124015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55"/>
              </a:spcBef>
            </a:pPr>
            <a:r>
              <a:rPr dirty="0" sz="2400" spc="-5">
                <a:latin typeface="Calibri"/>
                <a:cs typeface="Calibri"/>
              </a:rPr>
              <a:t>Bounding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0">
                <a:latin typeface="Calibri"/>
                <a:cs typeface="Calibri"/>
              </a:rPr>
              <a:t>regression:</a:t>
            </a:r>
            <a:endParaRPr sz="2400">
              <a:latin typeface="Calibri"/>
              <a:cs typeface="Calibri"/>
            </a:endParaRPr>
          </a:p>
          <a:p>
            <a:pPr marL="121285" marR="187325">
              <a:lnSpc>
                <a:spcPct val="1008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15">
                <a:latin typeface="Calibri"/>
                <a:cs typeface="Calibri"/>
              </a:rPr>
              <a:t>“transform” to </a:t>
            </a:r>
            <a:r>
              <a:rPr dirty="0" sz="2400" spc="-10">
                <a:latin typeface="Calibri"/>
                <a:cs typeface="Calibri"/>
              </a:rPr>
              <a:t>correct </a:t>
            </a:r>
            <a:r>
              <a:rPr dirty="0" sz="2400" spc="-5">
                <a:latin typeface="Calibri"/>
                <a:cs typeface="Calibri"/>
              </a:rPr>
              <a:t>the  </a:t>
            </a:r>
            <a:r>
              <a:rPr dirty="0" sz="2400" spc="-20">
                <a:latin typeface="Calibri"/>
                <a:cs typeface="Calibri"/>
              </a:rPr>
              <a:t>RoI: </a:t>
            </a:r>
            <a:r>
              <a:rPr dirty="0" sz="2400">
                <a:latin typeface="Calibri"/>
                <a:cs typeface="Calibri"/>
              </a:rPr>
              <a:t>4 </a:t>
            </a:r>
            <a:r>
              <a:rPr dirty="0" sz="2400" spc="-10">
                <a:latin typeface="Calibri"/>
                <a:cs typeface="Calibri"/>
              </a:rPr>
              <a:t>numbers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baseline="-17361" sz="2400" spc="-60">
                <a:latin typeface="Calibri"/>
                <a:cs typeface="Calibri"/>
              </a:rPr>
              <a:t>y</a:t>
            </a:r>
            <a:r>
              <a:rPr dirty="0" sz="2400" spc="-40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3942750"/>
            <a:ext cx="4813935" cy="2275205"/>
            <a:chOff x="898205" y="3942750"/>
            <a:chExt cx="4813935" cy="227520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6818" y="2054468"/>
            <a:ext cx="4442460" cy="4142740"/>
            <a:chOff x="966818" y="2054468"/>
            <a:chExt cx="4442460" cy="4142740"/>
          </a:xfrm>
        </p:grpSpPr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21" name="object 21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6" name="object 26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31" name="object 31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7" name="object 37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28715" y="1578259"/>
            <a:ext cx="4774565" cy="4394835"/>
            <a:chOff x="1128715" y="1578259"/>
            <a:chExt cx="4774565" cy="4394835"/>
          </a:xfrm>
        </p:grpSpPr>
        <p:sp>
          <p:nvSpPr>
            <p:cNvPr id="41" name="object 41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935997" y="6175836"/>
            <a:ext cx="4119245" cy="62293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33</a:t>
            </a:fld>
          </a:p>
        </p:txBody>
      </p:sp>
      <p:sp>
        <p:nvSpPr>
          <p:cNvPr id="65" name="object 65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04872" y="4736083"/>
            <a:ext cx="1985010" cy="15100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935997" y="5839967"/>
            <a:ext cx="4036060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615310" y="881086"/>
            <a:ext cx="4488180" cy="124015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55"/>
              </a:spcBef>
            </a:pPr>
            <a:r>
              <a:rPr dirty="0" sz="2400" spc="-5">
                <a:latin typeface="Calibri"/>
                <a:cs typeface="Calibri"/>
              </a:rPr>
              <a:t>Bounding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0">
                <a:latin typeface="Calibri"/>
                <a:cs typeface="Calibri"/>
              </a:rPr>
              <a:t>regression:</a:t>
            </a:r>
            <a:endParaRPr sz="2400">
              <a:latin typeface="Calibri"/>
              <a:cs typeface="Calibri"/>
            </a:endParaRPr>
          </a:p>
          <a:p>
            <a:pPr marL="121285" marR="187325">
              <a:lnSpc>
                <a:spcPct val="1008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15">
                <a:latin typeface="Calibri"/>
                <a:cs typeface="Calibri"/>
              </a:rPr>
              <a:t>“transform” to </a:t>
            </a:r>
            <a:r>
              <a:rPr dirty="0" sz="2400" spc="-10">
                <a:latin typeface="Calibri"/>
                <a:cs typeface="Calibri"/>
              </a:rPr>
              <a:t>correct </a:t>
            </a:r>
            <a:r>
              <a:rPr dirty="0" sz="2400" spc="-5">
                <a:latin typeface="Calibri"/>
                <a:cs typeface="Calibri"/>
              </a:rPr>
              <a:t>the  </a:t>
            </a:r>
            <a:r>
              <a:rPr dirty="0" sz="2400" spc="-20">
                <a:latin typeface="Calibri"/>
                <a:cs typeface="Calibri"/>
              </a:rPr>
              <a:t>RoI: </a:t>
            </a:r>
            <a:r>
              <a:rPr dirty="0" sz="2400">
                <a:latin typeface="Calibri"/>
                <a:cs typeface="Calibri"/>
              </a:rPr>
              <a:t>4 </a:t>
            </a:r>
            <a:r>
              <a:rPr dirty="0" sz="2400" spc="-10">
                <a:latin typeface="Calibri"/>
                <a:cs typeface="Calibri"/>
              </a:rPr>
              <a:t>numbers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baseline="-17361" sz="2400" spc="-60">
                <a:latin typeface="Calibri"/>
                <a:cs typeface="Calibri"/>
              </a:rPr>
              <a:t>y</a:t>
            </a:r>
            <a:r>
              <a:rPr dirty="0" sz="2400" spc="-40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942209" y="2299670"/>
            <a:ext cx="4030979" cy="341693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16510" rIns="0" bIns="0" rtlCol="0" vert="horz">
            <a:spAutoFit/>
          </a:bodyPr>
          <a:lstStyle/>
          <a:p>
            <a:pPr marL="90805" marR="122555">
              <a:lnSpc>
                <a:spcPct val="100800"/>
              </a:lnSpc>
              <a:spcBef>
                <a:spcPts val="130"/>
              </a:spcBef>
            </a:pPr>
            <a:r>
              <a:rPr dirty="0" sz="2400" spc="-10">
                <a:latin typeface="Calibri"/>
                <a:cs typeface="Calibri"/>
              </a:rPr>
              <a:t>Region proposal: </a:t>
            </a:r>
            <a:r>
              <a:rPr dirty="0" sz="2400" spc="-20">
                <a:latin typeface="Calibri"/>
                <a:cs typeface="Calibri"/>
              </a:rPr>
              <a:t>(p</a:t>
            </a:r>
            <a:r>
              <a:rPr dirty="0" baseline="-17361" sz="2400" spc="-30">
                <a:latin typeface="Calibri"/>
                <a:cs typeface="Calibri"/>
              </a:rPr>
              <a:t>x</a:t>
            </a:r>
            <a:r>
              <a:rPr dirty="0" sz="2400" spc="-20">
                <a:latin typeface="Calibri"/>
                <a:cs typeface="Calibri"/>
              </a:rPr>
              <a:t>, </a:t>
            </a:r>
            <a:r>
              <a:rPr dirty="0" sz="2400" spc="-45">
                <a:latin typeface="Calibri"/>
                <a:cs typeface="Calibri"/>
              </a:rPr>
              <a:t>p</a:t>
            </a:r>
            <a:r>
              <a:rPr dirty="0" baseline="-17361" sz="2400" spc="-67">
                <a:latin typeface="Calibri"/>
                <a:cs typeface="Calibri"/>
              </a:rPr>
              <a:t>y</a:t>
            </a:r>
            <a:r>
              <a:rPr dirty="0" sz="2400" spc="-45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p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 p</a:t>
            </a:r>
            <a:r>
              <a:rPr dirty="0" baseline="-17361" sz="2400" spc="-7">
                <a:latin typeface="Calibri"/>
                <a:cs typeface="Calibri"/>
              </a:rPr>
              <a:t>w</a:t>
            </a:r>
            <a:r>
              <a:rPr dirty="0" sz="2400" spc="-5">
                <a:latin typeface="Calibri"/>
                <a:cs typeface="Calibri"/>
              </a:rPr>
              <a:t>)  </a:t>
            </a:r>
            <a:r>
              <a:rPr dirty="0" sz="2400" spc="-30">
                <a:latin typeface="Calibri"/>
                <a:cs typeface="Calibri"/>
              </a:rPr>
              <a:t>Transform: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5">
                <a:latin typeface="Calibri"/>
                <a:cs typeface="Calibri"/>
              </a:rPr>
              <a:t>t</a:t>
            </a:r>
            <a:r>
              <a:rPr dirty="0" baseline="-17361" sz="2400" spc="-67">
                <a:latin typeface="Calibri"/>
                <a:cs typeface="Calibri"/>
              </a:rPr>
              <a:t>y</a:t>
            </a:r>
            <a:r>
              <a:rPr dirty="0" sz="2400" spc="-45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box: </a:t>
            </a:r>
            <a:r>
              <a:rPr dirty="0" sz="2400" spc="-20">
                <a:latin typeface="Calibri"/>
                <a:cs typeface="Calibri"/>
              </a:rPr>
              <a:t>(b</a:t>
            </a:r>
            <a:r>
              <a:rPr dirty="0" baseline="-17361" sz="2400" spc="-30">
                <a:latin typeface="Calibri"/>
                <a:cs typeface="Calibri"/>
              </a:rPr>
              <a:t>x</a:t>
            </a:r>
            <a:r>
              <a:rPr dirty="0" sz="2400" spc="-20">
                <a:latin typeface="Calibri"/>
                <a:cs typeface="Calibri"/>
              </a:rPr>
              <a:t>, </a:t>
            </a:r>
            <a:r>
              <a:rPr dirty="0" sz="2400" spc="-45">
                <a:latin typeface="Calibri"/>
                <a:cs typeface="Calibri"/>
              </a:rPr>
              <a:t>b</a:t>
            </a:r>
            <a:r>
              <a:rPr dirty="0" baseline="-17361" sz="2400" spc="-67">
                <a:latin typeface="Calibri"/>
                <a:cs typeface="Calibri"/>
              </a:rPr>
              <a:t>y</a:t>
            </a:r>
            <a:r>
              <a:rPr dirty="0" sz="2400" spc="-45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b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</a:t>
            </a:r>
            <a:r>
              <a:rPr dirty="0" baseline="-17361" sz="2400" spc="-7">
                <a:latin typeface="Calibri"/>
                <a:cs typeface="Calibri"/>
              </a:rPr>
              <a:t>w</a:t>
            </a:r>
            <a:r>
              <a:rPr dirty="0" sz="2400" spc="-5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Calibri"/>
              <a:cs typeface="Calibri"/>
            </a:endParaRPr>
          </a:p>
          <a:p>
            <a:pPr marL="90805" marR="285750">
              <a:lnSpc>
                <a:spcPts val="2810"/>
              </a:lnSpc>
              <a:tabLst>
                <a:tab pos="2199005" algn="l"/>
              </a:tabLst>
            </a:pPr>
            <a:r>
              <a:rPr dirty="0" sz="2400" spc="-30">
                <a:latin typeface="Calibri"/>
                <a:cs typeface="Calibri"/>
              </a:rPr>
              <a:t>Translate </a:t>
            </a:r>
            <a:r>
              <a:rPr dirty="0" sz="2400" spc="-10">
                <a:latin typeface="Calibri"/>
                <a:cs typeface="Calibri"/>
              </a:rPr>
              <a:t>relative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5">
                <a:latin typeface="Calibri"/>
                <a:cs typeface="Calibri"/>
              </a:rPr>
              <a:t>size:  </a:t>
            </a:r>
            <a:r>
              <a:rPr dirty="0" sz="2400" spc="-25">
                <a:latin typeface="Calibri"/>
                <a:cs typeface="Calibri"/>
              </a:rPr>
              <a:t>b</a:t>
            </a:r>
            <a:r>
              <a:rPr dirty="0" baseline="-17361" sz="2400" spc="-37">
                <a:latin typeface="Calibri"/>
                <a:cs typeface="Calibri"/>
              </a:rPr>
              <a:t>x 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25">
                <a:latin typeface="Calibri"/>
                <a:cs typeface="Calibri"/>
              </a:rPr>
              <a:t>p</a:t>
            </a:r>
            <a:r>
              <a:rPr dirty="0" baseline="-17361" sz="2400" spc="-37">
                <a:latin typeface="Calibri"/>
                <a:cs typeface="Calibri"/>
              </a:rPr>
              <a:t>x</a:t>
            </a:r>
            <a:r>
              <a:rPr dirty="0" baseline="-17361" sz="2400" spc="37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+</a:t>
            </a:r>
            <a:r>
              <a:rPr dirty="0" sz="2400" spc="-5">
                <a:latin typeface="Calibri"/>
                <a:cs typeface="Calibri"/>
              </a:rPr>
              <a:t> p</a:t>
            </a:r>
            <a:r>
              <a:rPr dirty="0" baseline="-17361" sz="2400" spc="-7">
                <a:latin typeface="Calibri"/>
                <a:cs typeface="Calibri"/>
              </a:rPr>
              <a:t>w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x	</a:t>
            </a:r>
            <a:r>
              <a:rPr dirty="0" sz="2400" spc="-5">
                <a:latin typeface="Calibri"/>
                <a:cs typeface="Calibri"/>
              </a:rPr>
              <a:t>b</a:t>
            </a:r>
            <a:r>
              <a:rPr dirty="0" baseline="-17361" sz="2400" spc="-7">
                <a:latin typeface="Calibri"/>
                <a:cs typeface="Calibri"/>
              </a:rPr>
              <a:t>y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p</a:t>
            </a:r>
            <a:r>
              <a:rPr dirty="0" baseline="-17361" sz="2400" spc="-7">
                <a:latin typeface="Calibri"/>
                <a:cs typeface="Calibri"/>
              </a:rPr>
              <a:t>y </a:t>
            </a:r>
            <a:r>
              <a:rPr dirty="0" sz="2400">
                <a:latin typeface="Calibri"/>
                <a:cs typeface="Calibri"/>
              </a:rPr>
              <a:t>+</a:t>
            </a:r>
            <a:r>
              <a:rPr dirty="0" sz="2400" spc="2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</a:t>
            </a:r>
            <a:r>
              <a:rPr dirty="0" baseline="-17361" sz="2400" spc="-15">
                <a:latin typeface="Calibri"/>
                <a:cs typeface="Calibri"/>
              </a:rPr>
              <a:t>h</a:t>
            </a:r>
            <a:r>
              <a:rPr dirty="0" sz="2400" spc="-10">
                <a:latin typeface="Calibri"/>
                <a:cs typeface="Calibri"/>
              </a:rPr>
              <a:t>t</a:t>
            </a:r>
            <a:r>
              <a:rPr dirty="0" baseline="-17361" sz="2400" spc="-15">
                <a:latin typeface="Calibri"/>
                <a:cs typeface="Calibri"/>
              </a:rPr>
              <a:t>y</a:t>
            </a:r>
            <a:endParaRPr baseline="-17361" sz="2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845"/>
              </a:spcBef>
            </a:pPr>
            <a:r>
              <a:rPr dirty="0" sz="2400" spc="-5">
                <a:latin typeface="Calibri"/>
                <a:cs typeface="Calibri"/>
              </a:rPr>
              <a:t>Log-space </a:t>
            </a:r>
            <a:r>
              <a:rPr dirty="0" sz="2400" spc="-10">
                <a:latin typeface="Calibri"/>
                <a:cs typeface="Calibri"/>
              </a:rPr>
              <a:t>scale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transform:</a:t>
            </a:r>
            <a:endParaRPr sz="2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  <a:tabLst>
                <a:tab pos="2200910" algn="l"/>
              </a:tabLst>
            </a:pPr>
            <a:r>
              <a:rPr dirty="0" sz="2400" spc="-5">
                <a:latin typeface="Calibri"/>
                <a:cs typeface="Calibri"/>
              </a:rPr>
              <a:t>b</a:t>
            </a:r>
            <a:r>
              <a:rPr dirty="0" baseline="-17361" sz="2400" spc="-7">
                <a:latin typeface="Calibri"/>
                <a:cs typeface="Calibri"/>
              </a:rPr>
              <a:t>w</a:t>
            </a:r>
            <a:r>
              <a:rPr dirty="0" baseline="-17361" sz="2400" spc="277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10">
                <a:latin typeface="Calibri"/>
                <a:cs typeface="Calibri"/>
              </a:rPr>
              <a:t>p</a:t>
            </a:r>
            <a:r>
              <a:rPr dirty="0" baseline="-17361" sz="2400" spc="-15">
                <a:latin typeface="Calibri"/>
                <a:cs typeface="Calibri"/>
              </a:rPr>
              <a:t>w</a:t>
            </a:r>
            <a:r>
              <a:rPr dirty="0" sz="2400" spc="-10">
                <a:latin typeface="Calibri"/>
                <a:cs typeface="Calibri"/>
              </a:rPr>
              <a:t>exp(t</a:t>
            </a:r>
            <a:r>
              <a:rPr dirty="0" baseline="-17361" sz="2400" spc="-15">
                <a:latin typeface="Calibri"/>
                <a:cs typeface="Calibri"/>
              </a:rPr>
              <a:t>w</a:t>
            </a:r>
            <a:r>
              <a:rPr dirty="0" sz="2400" spc="-10">
                <a:latin typeface="Calibri"/>
                <a:cs typeface="Calibri"/>
              </a:rPr>
              <a:t>)	</a:t>
            </a:r>
            <a:r>
              <a:rPr dirty="0" sz="2400">
                <a:latin typeface="Calibri"/>
                <a:cs typeface="Calibri"/>
              </a:rPr>
              <a:t>b</a:t>
            </a:r>
            <a:r>
              <a:rPr dirty="0" baseline="-17361" sz="2400">
                <a:latin typeface="Calibri"/>
                <a:cs typeface="Calibri"/>
              </a:rPr>
              <a:t>h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229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</a:t>
            </a:r>
            <a:r>
              <a:rPr dirty="0" baseline="-17361" sz="2400" spc="-15">
                <a:latin typeface="Calibri"/>
                <a:cs typeface="Calibri"/>
              </a:rPr>
              <a:t>h</a:t>
            </a:r>
            <a:r>
              <a:rPr dirty="0" sz="2400" spc="-10">
                <a:latin typeface="Calibri"/>
                <a:cs typeface="Calibri"/>
              </a:rPr>
              <a:t>exp(t</a:t>
            </a:r>
            <a:r>
              <a:rPr dirty="0" baseline="-17361" sz="2400" spc="-15">
                <a:latin typeface="Calibri"/>
                <a:cs typeface="Calibri"/>
              </a:rPr>
              <a:t>h</a:t>
            </a:r>
            <a:r>
              <a:rPr dirty="0" sz="2400" spc="-1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349694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</a:t>
            </a:r>
            <a:r>
              <a:rPr dirty="0" spc="-60"/>
              <a:t> </a:t>
            </a:r>
            <a:r>
              <a:rPr dirty="0" spc="-65"/>
              <a:t>Test-time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6" y="3942750"/>
            <a:ext cx="4813935" cy="2275205"/>
            <a:chOff x="898206" y="3942750"/>
            <a:chExt cx="4813935" cy="2275205"/>
          </a:xfrm>
        </p:grpSpPr>
        <p:sp>
          <p:nvSpPr>
            <p:cNvPr id="4" name="object 4"/>
            <p:cNvSpPr/>
            <p:nvPr/>
          </p:nvSpPr>
          <p:spPr>
            <a:xfrm>
              <a:off x="2667035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5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8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6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6818" y="2054468"/>
            <a:ext cx="4442460" cy="4142740"/>
            <a:chOff x="966818" y="2054468"/>
            <a:chExt cx="4442460" cy="4142740"/>
          </a:xfrm>
        </p:grpSpPr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2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2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2" y="0"/>
                  </a:lnTo>
                  <a:lnTo>
                    <a:pt x="1468002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8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8978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6" y="0"/>
                  </a:moveTo>
                  <a:lnTo>
                    <a:pt x="616340" y="0"/>
                  </a:lnTo>
                  <a:lnTo>
                    <a:pt x="0" y="666826"/>
                  </a:lnTo>
                  <a:lnTo>
                    <a:pt x="513214" y="666826"/>
                  </a:lnTo>
                  <a:lnTo>
                    <a:pt x="112955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21" name="object 21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6" name="object 26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31" name="object 31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7" name="object 37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28715" y="1578259"/>
            <a:ext cx="4774565" cy="4394835"/>
            <a:chOff x="1128715" y="1578259"/>
            <a:chExt cx="4774565" cy="4394835"/>
          </a:xfrm>
        </p:grpSpPr>
        <p:sp>
          <p:nvSpPr>
            <p:cNvPr id="41" name="object 41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19339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9339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53919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53919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70" y="47523"/>
                  </a:moveTo>
                  <a:lnTo>
                    <a:pt x="4323435" y="38074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83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92" y="52743"/>
                  </a:lnTo>
                  <a:lnTo>
                    <a:pt x="4324870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935997" y="6175836"/>
            <a:ext cx="4119245" cy="62293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  <a:p>
            <a:pPr marL="1533525">
              <a:lnSpc>
                <a:spcPct val="100000"/>
              </a:lnSpc>
              <a:spcBef>
                <a:spcPts val="90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33</a:t>
            </a:fld>
          </a:p>
        </p:txBody>
      </p:sp>
      <p:sp>
        <p:nvSpPr>
          <p:cNvPr id="65" name="object 65"/>
          <p:cNvSpPr txBox="1"/>
          <p:nvPr/>
        </p:nvSpPr>
        <p:spPr>
          <a:xfrm>
            <a:off x="7935997" y="5839967"/>
            <a:ext cx="4036060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351781" y="471932"/>
            <a:ext cx="29819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Input: Single </a:t>
            </a:r>
            <a:r>
              <a:rPr dirty="0" sz="2400" spc="-15">
                <a:latin typeface="Calibri"/>
                <a:cs typeface="Calibri"/>
              </a:rPr>
              <a:t>RGB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351781" y="1209547"/>
            <a:ext cx="524383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69900" marR="704215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Run </a:t>
            </a:r>
            <a:r>
              <a:rPr dirty="0" sz="2400" spc="-10">
                <a:latin typeface="Calibri"/>
                <a:cs typeface="Calibri"/>
              </a:rPr>
              <a:t>region proposal </a:t>
            </a:r>
            <a:r>
              <a:rPr dirty="0" sz="2400" spc="-5">
                <a:latin typeface="Calibri"/>
                <a:cs typeface="Calibri"/>
              </a:rPr>
              <a:t>method </a:t>
            </a:r>
            <a:r>
              <a:rPr dirty="0" sz="2400" spc="-15">
                <a:latin typeface="Calibri"/>
                <a:cs typeface="Calibri"/>
              </a:rPr>
              <a:t>to  </a:t>
            </a:r>
            <a:r>
              <a:rPr dirty="0" sz="2400" spc="-10">
                <a:latin typeface="Calibri"/>
                <a:cs typeface="Calibri"/>
              </a:rPr>
              <a:t>compute </a:t>
            </a:r>
            <a:r>
              <a:rPr dirty="0" sz="2400" spc="-5">
                <a:latin typeface="Calibri"/>
                <a:cs typeface="Calibri"/>
              </a:rPr>
              <a:t>~2000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proposals</a:t>
            </a:r>
            <a:endParaRPr sz="2400">
              <a:latin typeface="Calibri"/>
              <a:cs typeface="Calibri"/>
            </a:endParaRPr>
          </a:p>
          <a:p>
            <a:pPr algn="just" marL="469900" marR="5080" indent="-457200">
              <a:lnSpc>
                <a:spcPct val="99200"/>
              </a:lnSpc>
              <a:spcBef>
                <a:spcPts val="45"/>
              </a:spcBef>
              <a:buAutoNum type="arabicPeriod"/>
              <a:tabLst>
                <a:tab pos="469900" algn="l"/>
              </a:tabLst>
            </a:pPr>
            <a:r>
              <a:rPr dirty="0" sz="2400" spc="-20">
                <a:latin typeface="Calibri"/>
                <a:cs typeface="Calibri"/>
              </a:rPr>
              <a:t>Resize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224x224 </a:t>
            </a:r>
            <a:r>
              <a:rPr dirty="0" sz="2400">
                <a:latin typeface="Calibri"/>
                <a:cs typeface="Calibri"/>
              </a:rPr>
              <a:t>and run  </a:t>
            </a:r>
            <a:r>
              <a:rPr dirty="0" sz="2400" spc="-5">
                <a:latin typeface="Calibri"/>
                <a:cs typeface="Calibri"/>
              </a:rPr>
              <a:t>independently </a:t>
            </a:r>
            <a:r>
              <a:rPr dirty="0" sz="2400" spc="-10">
                <a:latin typeface="Calibri"/>
                <a:cs typeface="Calibri"/>
              </a:rPr>
              <a:t>through </a:t>
            </a:r>
            <a:r>
              <a:rPr dirty="0" sz="2400" spc="-5">
                <a:latin typeface="Calibri"/>
                <a:cs typeface="Calibri"/>
              </a:rPr>
              <a:t>CNN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predict  class </a:t>
            </a:r>
            <a:r>
              <a:rPr dirty="0" sz="2400" spc="-15">
                <a:latin typeface="Calibri"/>
                <a:cs typeface="Calibri"/>
              </a:rPr>
              <a:t>scores </a:t>
            </a:r>
            <a:r>
              <a:rPr dirty="0" sz="2400" spc="-5">
                <a:latin typeface="Calibri"/>
                <a:cs typeface="Calibri"/>
              </a:rPr>
              <a:t>and </a:t>
            </a:r>
            <a:r>
              <a:rPr dirty="0" sz="2400" spc="-15">
                <a:latin typeface="Calibri"/>
                <a:cs typeface="Calibri"/>
              </a:rPr>
              <a:t>bbox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transform</a:t>
            </a:r>
            <a:endParaRPr sz="2400">
              <a:latin typeface="Calibri"/>
              <a:cs typeface="Calibri"/>
            </a:endParaRPr>
          </a:p>
          <a:p>
            <a:pPr algn="just" marL="469900" marR="63500" indent="-45720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Use </a:t>
            </a:r>
            <a:r>
              <a:rPr dirty="0" sz="2400" spc="-15">
                <a:latin typeface="Calibri"/>
                <a:cs typeface="Calibri"/>
              </a:rPr>
              <a:t>scores to </a:t>
            </a: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">
                <a:latin typeface="Calibri"/>
                <a:cs typeface="Calibri"/>
              </a:rPr>
              <a:t>subset of </a:t>
            </a:r>
            <a:r>
              <a:rPr dirty="0" sz="2400" spc="-10">
                <a:latin typeface="Calibri"/>
                <a:cs typeface="Calibri"/>
              </a:rPr>
              <a:t>region  proposals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  <a:p>
            <a:pPr marL="469900" marR="146685">
              <a:lnSpc>
                <a:spcPct val="99200"/>
              </a:lnSpc>
              <a:spcBef>
                <a:spcPts val="45"/>
              </a:spcBef>
            </a:pPr>
            <a:r>
              <a:rPr dirty="0" sz="2400" spc="-15">
                <a:latin typeface="Calibri"/>
                <a:cs typeface="Calibri"/>
              </a:rPr>
              <a:t>(Many </a:t>
            </a:r>
            <a:r>
              <a:rPr dirty="0" sz="2400" spc="-5">
                <a:latin typeface="Calibri"/>
                <a:cs typeface="Calibri"/>
              </a:rPr>
              <a:t>choices here: threshold on  </a:t>
            </a:r>
            <a:r>
              <a:rPr dirty="0" sz="2400" spc="-10">
                <a:latin typeface="Calibri"/>
                <a:cs typeface="Calibri"/>
              </a:rPr>
              <a:t>background, </a:t>
            </a:r>
            <a:r>
              <a:rPr dirty="0" sz="2400" spc="-5">
                <a:latin typeface="Calibri"/>
                <a:cs typeface="Calibri"/>
              </a:rPr>
              <a:t>or </a:t>
            </a:r>
            <a:r>
              <a:rPr dirty="0" sz="2400" spc="-15">
                <a:latin typeface="Calibri"/>
                <a:cs typeface="Calibri"/>
              </a:rPr>
              <a:t>per-category? </a:t>
            </a:r>
            <a:r>
              <a:rPr dirty="0" sz="2400" spc="-5">
                <a:latin typeface="Calibri"/>
                <a:cs typeface="Calibri"/>
              </a:rPr>
              <a:t>Or </a:t>
            </a:r>
            <a:r>
              <a:rPr dirty="0" sz="2400" spc="-30">
                <a:latin typeface="Calibri"/>
                <a:cs typeface="Calibri"/>
              </a:rPr>
              <a:t>take  </a:t>
            </a:r>
            <a:r>
              <a:rPr dirty="0" sz="2400" spc="-15">
                <a:latin typeface="Calibri"/>
                <a:cs typeface="Calibri"/>
              </a:rPr>
              <a:t>top </a:t>
            </a:r>
            <a:r>
              <a:rPr dirty="0" sz="2400">
                <a:latin typeface="Calibri"/>
                <a:cs typeface="Calibri"/>
              </a:rPr>
              <a:t>K </a:t>
            </a:r>
            <a:r>
              <a:rPr dirty="0" sz="2400" spc="-10">
                <a:latin typeface="Calibri"/>
                <a:cs typeface="Calibri"/>
              </a:rPr>
              <a:t>proposals </a:t>
            </a:r>
            <a:r>
              <a:rPr dirty="0" sz="2400">
                <a:latin typeface="Calibri"/>
                <a:cs typeface="Calibri"/>
              </a:rPr>
              <a:t>per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image?)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5"/>
              </a:spcBef>
              <a:buAutoNum type="arabicPeriod" startAt="4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Compare </a:t>
            </a:r>
            <a:r>
              <a:rPr dirty="0" sz="2400" spc="-5">
                <a:latin typeface="Calibri"/>
                <a:cs typeface="Calibri"/>
              </a:rPr>
              <a:t>with </a:t>
            </a:r>
            <a:r>
              <a:rPr dirty="0" sz="2400" spc="-10">
                <a:latin typeface="Calibri"/>
                <a:cs typeface="Calibri"/>
              </a:rPr>
              <a:t>ground-truth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boxes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09214" y="2039645"/>
            <a:ext cx="4206875" cy="3898900"/>
            <a:chOff x="5809214" y="2039645"/>
            <a:chExt cx="4206875" cy="3898900"/>
          </a:xfrm>
        </p:grpSpPr>
        <p:sp>
          <p:nvSpPr>
            <p:cNvPr id="9" name="object 9"/>
            <p:cNvSpPr/>
            <p:nvPr/>
          </p:nvSpPr>
          <p:spPr>
            <a:xfrm>
              <a:off x="5840964" y="2071395"/>
              <a:ext cx="3620770" cy="3126105"/>
            </a:xfrm>
            <a:custGeom>
              <a:avLst/>
              <a:gdLst/>
              <a:ahLst/>
              <a:cxnLst/>
              <a:rect l="l" t="t" r="r" b="b"/>
              <a:pathLst>
                <a:path w="3620770" h="3126104">
                  <a:moveTo>
                    <a:pt x="0" y="0"/>
                  </a:moveTo>
                  <a:lnTo>
                    <a:pt x="3620277" y="0"/>
                  </a:lnTo>
                  <a:lnTo>
                    <a:pt x="3620277" y="3125756"/>
                  </a:lnTo>
                  <a:lnTo>
                    <a:pt x="0" y="312575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394581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7" y="2419603"/>
            <a:ext cx="4197350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10" b="1">
                <a:latin typeface="Calibri"/>
                <a:cs typeface="Calibri"/>
              </a:rPr>
              <a:t>Intersection over </a:t>
            </a:r>
            <a:r>
              <a:rPr dirty="0" sz="2400" spc="-5" b="1">
                <a:latin typeface="Calibri"/>
                <a:cs typeface="Calibri"/>
              </a:rPr>
              <a:t>Union </a:t>
            </a:r>
            <a:r>
              <a:rPr dirty="0" sz="2400" spc="-5">
                <a:latin typeface="Calibri"/>
                <a:cs typeface="Calibri"/>
              </a:rPr>
              <a:t>(IoU)  (Also called </a:t>
            </a:r>
            <a:r>
              <a:rPr dirty="0" sz="2400" spc="-25">
                <a:latin typeface="Calibri"/>
                <a:cs typeface="Calibri"/>
              </a:rPr>
              <a:t>“Jaccard </a:t>
            </a:r>
            <a:r>
              <a:rPr dirty="0" sz="2400">
                <a:latin typeface="Calibri"/>
                <a:cs typeface="Calibri"/>
              </a:rPr>
              <a:t>similarity” </a:t>
            </a:r>
            <a:r>
              <a:rPr dirty="0" sz="2400" spc="-5">
                <a:latin typeface="Calibri"/>
                <a:cs typeface="Calibri"/>
              </a:rPr>
              <a:t>or  </a:t>
            </a:r>
            <a:r>
              <a:rPr dirty="0" sz="2400" spc="-25">
                <a:latin typeface="Calibri"/>
                <a:cs typeface="Calibri"/>
              </a:rPr>
              <a:t>“Jaccard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index”):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507" y="4427435"/>
            <a:ext cx="3594100" cy="25400"/>
          </a:xfrm>
          <a:custGeom>
            <a:avLst/>
            <a:gdLst/>
            <a:ahLst/>
            <a:cxnLst/>
            <a:rect l="l" t="t" r="r" b="b"/>
            <a:pathLst>
              <a:path w="3594100" h="25400">
                <a:moveTo>
                  <a:pt x="3594100" y="0"/>
                </a:moveTo>
                <a:lnTo>
                  <a:pt x="0" y="0"/>
                </a:lnTo>
                <a:lnTo>
                  <a:pt x="0" y="25400"/>
                </a:lnTo>
                <a:lnTo>
                  <a:pt x="3594100" y="25400"/>
                </a:lnTo>
                <a:lnTo>
                  <a:pt x="3594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09807" y="3825747"/>
            <a:ext cx="3616325" cy="103759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65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𝑰𝒏𝒕𝒆𝒓𝒔𝒆𝒄𝒕𝒊𝒐𝒏</a:t>
            </a:r>
            <a:endParaRPr sz="28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3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𝑼𝒏𝒊𝒐𝒏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09214" y="2039645"/>
            <a:ext cx="4206875" cy="3898900"/>
            <a:chOff x="5809214" y="2039645"/>
            <a:chExt cx="4206875" cy="3898900"/>
          </a:xfrm>
        </p:grpSpPr>
        <p:sp>
          <p:nvSpPr>
            <p:cNvPr id="12" name="object 12"/>
            <p:cNvSpPr/>
            <p:nvPr/>
          </p:nvSpPr>
          <p:spPr>
            <a:xfrm>
              <a:off x="6394581" y="2410951"/>
              <a:ext cx="3067050" cy="2786380"/>
            </a:xfrm>
            <a:custGeom>
              <a:avLst/>
              <a:gdLst/>
              <a:ahLst/>
              <a:cxnLst/>
              <a:rect l="l" t="t" r="r" b="b"/>
              <a:pathLst>
                <a:path w="3067050" h="2786379">
                  <a:moveTo>
                    <a:pt x="3066658" y="0"/>
                  </a:moveTo>
                  <a:lnTo>
                    <a:pt x="0" y="0"/>
                  </a:lnTo>
                  <a:lnTo>
                    <a:pt x="0" y="2786200"/>
                  </a:lnTo>
                  <a:lnTo>
                    <a:pt x="3066658" y="2786200"/>
                  </a:lnTo>
                  <a:lnTo>
                    <a:pt x="3066658" y="0"/>
                  </a:lnTo>
                  <a:close/>
                </a:path>
              </a:pathLst>
            </a:custGeom>
            <a:solidFill>
              <a:srgbClr val="ED7D31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40964" y="2071395"/>
              <a:ext cx="3620770" cy="3126105"/>
            </a:xfrm>
            <a:custGeom>
              <a:avLst/>
              <a:gdLst/>
              <a:ahLst/>
              <a:cxnLst/>
              <a:rect l="l" t="t" r="r" b="b"/>
              <a:pathLst>
                <a:path w="3620770" h="3126104">
                  <a:moveTo>
                    <a:pt x="0" y="0"/>
                  </a:moveTo>
                  <a:lnTo>
                    <a:pt x="3620277" y="0"/>
                  </a:lnTo>
                  <a:lnTo>
                    <a:pt x="3620277" y="3125756"/>
                  </a:lnTo>
                  <a:lnTo>
                    <a:pt x="0" y="312575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94581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38189" y="1308316"/>
            <a:ext cx="6975475" cy="4654550"/>
            <a:chOff x="4838189" y="1308316"/>
            <a:chExt cx="6975475" cy="4654550"/>
          </a:xfrm>
        </p:grpSpPr>
        <p:sp>
          <p:nvSpPr>
            <p:cNvPr id="3" name="object 3"/>
            <p:cNvSpPr/>
            <p:nvPr/>
          </p:nvSpPr>
          <p:spPr>
            <a:xfrm>
              <a:off x="4838189" y="1308316"/>
              <a:ext cx="6975468" cy="46539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840958" y="2072258"/>
              <a:ext cx="4143375" cy="3831590"/>
            </a:xfrm>
            <a:custGeom>
              <a:avLst/>
              <a:gdLst/>
              <a:ahLst/>
              <a:cxnLst/>
              <a:rect l="l" t="t" r="r" b="b"/>
              <a:pathLst>
                <a:path w="4143375" h="3831590">
                  <a:moveTo>
                    <a:pt x="4142790" y="3124898"/>
                  </a:moveTo>
                  <a:lnTo>
                    <a:pt x="3620274" y="3124898"/>
                  </a:lnTo>
                  <a:lnTo>
                    <a:pt x="3620274" y="0"/>
                  </a:lnTo>
                  <a:lnTo>
                    <a:pt x="0" y="0"/>
                  </a:lnTo>
                  <a:lnTo>
                    <a:pt x="0" y="3124898"/>
                  </a:lnTo>
                  <a:lnTo>
                    <a:pt x="563600" y="3124898"/>
                  </a:lnTo>
                  <a:lnTo>
                    <a:pt x="563600" y="3831145"/>
                  </a:lnTo>
                  <a:lnTo>
                    <a:pt x="4142790" y="3831145"/>
                  </a:lnTo>
                  <a:lnTo>
                    <a:pt x="4142790" y="3124898"/>
                  </a:lnTo>
                  <a:close/>
                </a:path>
              </a:pathLst>
            </a:custGeom>
            <a:solidFill>
              <a:srgbClr val="7030A0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707" y="2419603"/>
            <a:ext cx="4197350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10" b="1">
                <a:latin typeface="Calibri"/>
                <a:cs typeface="Calibri"/>
              </a:rPr>
              <a:t>Intersection over </a:t>
            </a:r>
            <a:r>
              <a:rPr dirty="0" sz="2400" spc="-5" b="1">
                <a:latin typeface="Calibri"/>
                <a:cs typeface="Calibri"/>
              </a:rPr>
              <a:t>Union </a:t>
            </a:r>
            <a:r>
              <a:rPr dirty="0" sz="2400" spc="-5">
                <a:latin typeface="Calibri"/>
                <a:cs typeface="Calibri"/>
              </a:rPr>
              <a:t>(IoU)  (Also called </a:t>
            </a:r>
            <a:r>
              <a:rPr dirty="0" sz="2400" spc="-25">
                <a:latin typeface="Calibri"/>
                <a:cs typeface="Calibri"/>
              </a:rPr>
              <a:t>“Jaccard </a:t>
            </a:r>
            <a:r>
              <a:rPr dirty="0" sz="2400">
                <a:latin typeface="Calibri"/>
                <a:cs typeface="Calibri"/>
              </a:rPr>
              <a:t>similarity” </a:t>
            </a:r>
            <a:r>
              <a:rPr dirty="0" sz="2400" spc="-5">
                <a:latin typeface="Calibri"/>
                <a:cs typeface="Calibri"/>
              </a:rPr>
              <a:t>or  </a:t>
            </a:r>
            <a:r>
              <a:rPr dirty="0" sz="2400" spc="-25">
                <a:latin typeface="Calibri"/>
                <a:cs typeface="Calibri"/>
              </a:rPr>
              <a:t>“Jaccard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index”):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2507" y="4427435"/>
            <a:ext cx="3594100" cy="25400"/>
          </a:xfrm>
          <a:custGeom>
            <a:avLst/>
            <a:gdLst/>
            <a:ahLst/>
            <a:cxnLst/>
            <a:rect l="l" t="t" r="r" b="b"/>
            <a:pathLst>
              <a:path w="3594100" h="25400">
                <a:moveTo>
                  <a:pt x="3594100" y="0"/>
                </a:moveTo>
                <a:lnTo>
                  <a:pt x="0" y="0"/>
                </a:lnTo>
                <a:lnTo>
                  <a:pt x="0" y="25400"/>
                </a:lnTo>
                <a:lnTo>
                  <a:pt x="3594100" y="25400"/>
                </a:lnTo>
                <a:lnTo>
                  <a:pt x="3594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9807" y="3825747"/>
            <a:ext cx="3616325" cy="103759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65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𝑰𝒏𝒕𝒆𝒓𝒔𝒆𝒄𝒕𝒊𝒐𝒏</a:t>
            </a:r>
            <a:endParaRPr sz="28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3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𝑼𝒏𝒊𝒐𝒏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09214" y="2039645"/>
            <a:ext cx="4206875" cy="3898900"/>
            <a:chOff x="5809214" y="2039645"/>
            <a:chExt cx="4206875" cy="3898900"/>
          </a:xfrm>
        </p:grpSpPr>
        <p:sp>
          <p:nvSpPr>
            <p:cNvPr id="14" name="object 14"/>
            <p:cNvSpPr/>
            <p:nvPr/>
          </p:nvSpPr>
          <p:spPr>
            <a:xfrm>
              <a:off x="9461240" y="2416628"/>
              <a:ext cx="522605" cy="2778125"/>
            </a:xfrm>
            <a:custGeom>
              <a:avLst/>
              <a:gdLst/>
              <a:ahLst/>
              <a:cxnLst/>
              <a:rect l="l" t="t" r="r" b="b"/>
              <a:pathLst>
                <a:path w="522604" h="2778125">
                  <a:moveTo>
                    <a:pt x="522517" y="0"/>
                  </a:moveTo>
                  <a:lnTo>
                    <a:pt x="0" y="0"/>
                  </a:lnTo>
                  <a:lnTo>
                    <a:pt x="0" y="2777639"/>
                  </a:lnTo>
                  <a:lnTo>
                    <a:pt x="522517" y="2777639"/>
                  </a:lnTo>
                  <a:lnTo>
                    <a:pt x="522517" y="0"/>
                  </a:lnTo>
                  <a:close/>
                </a:path>
              </a:pathLst>
            </a:custGeom>
            <a:solidFill>
              <a:srgbClr val="7030A0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40964" y="2071395"/>
              <a:ext cx="3620770" cy="3126105"/>
            </a:xfrm>
            <a:custGeom>
              <a:avLst/>
              <a:gdLst/>
              <a:ahLst/>
              <a:cxnLst/>
              <a:rect l="l" t="t" r="r" b="b"/>
              <a:pathLst>
                <a:path w="3620770" h="3126104">
                  <a:moveTo>
                    <a:pt x="0" y="0"/>
                  </a:moveTo>
                  <a:lnTo>
                    <a:pt x="3620277" y="0"/>
                  </a:lnTo>
                  <a:lnTo>
                    <a:pt x="3620277" y="3125756"/>
                  </a:lnTo>
                  <a:lnTo>
                    <a:pt x="0" y="312575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94581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7" y="2419603"/>
            <a:ext cx="4197350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10" b="1">
                <a:latin typeface="Calibri"/>
                <a:cs typeface="Calibri"/>
              </a:rPr>
              <a:t>Intersection over </a:t>
            </a:r>
            <a:r>
              <a:rPr dirty="0" sz="2400" spc="-5" b="1">
                <a:latin typeface="Calibri"/>
                <a:cs typeface="Calibri"/>
              </a:rPr>
              <a:t>Union </a:t>
            </a:r>
            <a:r>
              <a:rPr dirty="0" sz="2400" spc="-5">
                <a:latin typeface="Calibri"/>
                <a:cs typeface="Calibri"/>
              </a:rPr>
              <a:t>(IoU)  (Also called </a:t>
            </a:r>
            <a:r>
              <a:rPr dirty="0" sz="2400" spc="-25">
                <a:latin typeface="Calibri"/>
                <a:cs typeface="Calibri"/>
              </a:rPr>
              <a:t>“Jaccard </a:t>
            </a:r>
            <a:r>
              <a:rPr dirty="0" sz="2400">
                <a:latin typeface="Calibri"/>
                <a:cs typeface="Calibri"/>
              </a:rPr>
              <a:t>similarity” </a:t>
            </a:r>
            <a:r>
              <a:rPr dirty="0" sz="2400" spc="-5">
                <a:latin typeface="Calibri"/>
                <a:cs typeface="Calibri"/>
              </a:rPr>
              <a:t>or  </a:t>
            </a:r>
            <a:r>
              <a:rPr dirty="0" sz="2400" spc="-25">
                <a:latin typeface="Calibri"/>
                <a:cs typeface="Calibri"/>
              </a:rPr>
              <a:t>“Jaccard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index”):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507" y="4427435"/>
            <a:ext cx="3594100" cy="25400"/>
          </a:xfrm>
          <a:custGeom>
            <a:avLst/>
            <a:gdLst/>
            <a:ahLst/>
            <a:cxnLst/>
            <a:rect l="l" t="t" r="r" b="b"/>
            <a:pathLst>
              <a:path w="3594100" h="25400">
                <a:moveTo>
                  <a:pt x="3594100" y="0"/>
                </a:moveTo>
                <a:lnTo>
                  <a:pt x="0" y="0"/>
                </a:lnTo>
                <a:lnTo>
                  <a:pt x="0" y="25400"/>
                </a:lnTo>
                <a:lnTo>
                  <a:pt x="3594100" y="25400"/>
                </a:lnTo>
                <a:lnTo>
                  <a:pt x="3594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09807" y="3904995"/>
            <a:ext cx="36163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60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𝑰𝒏𝒕𝒆𝒓𝒔𝒆𝒄𝒕𝒊𝒐𝒏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168" y="4252129"/>
            <a:ext cx="3004820" cy="1113155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1350"/>
              </a:spcBef>
            </a:pP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75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𝑼𝒏𝒊𝒐𝒏</a:t>
            </a:r>
            <a:endParaRPr sz="2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0.5 is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“decent”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09214" y="2039645"/>
            <a:ext cx="4206875" cy="3898900"/>
            <a:chOff x="5809214" y="2039645"/>
            <a:chExt cx="4206875" cy="3898900"/>
          </a:xfrm>
        </p:grpSpPr>
        <p:sp>
          <p:nvSpPr>
            <p:cNvPr id="13" name="object 13"/>
            <p:cNvSpPr/>
            <p:nvPr/>
          </p:nvSpPr>
          <p:spPr>
            <a:xfrm>
              <a:off x="5840964" y="2071395"/>
              <a:ext cx="3620770" cy="3126105"/>
            </a:xfrm>
            <a:custGeom>
              <a:avLst/>
              <a:gdLst/>
              <a:ahLst/>
              <a:cxnLst/>
              <a:rect l="l" t="t" r="r" b="b"/>
              <a:pathLst>
                <a:path w="3620770" h="3126104">
                  <a:moveTo>
                    <a:pt x="0" y="0"/>
                  </a:moveTo>
                  <a:lnTo>
                    <a:pt x="3620277" y="0"/>
                  </a:lnTo>
                  <a:lnTo>
                    <a:pt x="3620277" y="3125756"/>
                  </a:lnTo>
                  <a:lnTo>
                    <a:pt x="0" y="312575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94581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758038" y="3807509"/>
            <a:ext cx="2308860" cy="708025"/>
          </a:xfrm>
          <a:prstGeom prst="rect">
            <a:avLst/>
          </a:prstGeom>
          <a:solidFill>
            <a:srgbClr val="D0CECE">
              <a:alpha val="70199"/>
            </a:srgbClr>
          </a:solidFill>
        </p:spPr>
        <p:txBody>
          <a:bodyPr wrap="square" lIns="0" tIns="635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dirty="0" sz="4000">
                <a:latin typeface="Calibri"/>
                <a:cs typeface="Calibri"/>
              </a:rPr>
              <a:t>IoU =</a:t>
            </a:r>
            <a:r>
              <a:rPr dirty="0" sz="4000" spc="-80">
                <a:latin typeface="Calibri"/>
                <a:cs typeface="Calibri"/>
              </a:rPr>
              <a:t> </a:t>
            </a:r>
            <a:r>
              <a:rPr dirty="0" sz="4000" spc="-5">
                <a:latin typeface="Calibri"/>
                <a:cs typeface="Calibri"/>
              </a:rPr>
              <a:t>0.51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7" y="2419603"/>
            <a:ext cx="4197350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10" b="1">
                <a:latin typeface="Calibri"/>
                <a:cs typeface="Calibri"/>
              </a:rPr>
              <a:t>Intersection over </a:t>
            </a:r>
            <a:r>
              <a:rPr dirty="0" sz="2400" spc="-5" b="1">
                <a:latin typeface="Calibri"/>
                <a:cs typeface="Calibri"/>
              </a:rPr>
              <a:t>Union </a:t>
            </a:r>
            <a:r>
              <a:rPr dirty="0" sz="2400" spc="-5">
                <a:latin typeface="Calibri"/>
                <a:cs typeface="Calibri"/>
              </a:rPr>
              <a:t>(IoU)  (Also called </a:t>
            </a:r>
            <a:r>
              <a:rPr dirty="0" sz="2400" spc="-25">
                <a:latin typeface="Calibri"/>
                <a:cs typeface="Calibri"/>
              </a:rPr>
              <a:t>“Jaccard </a:t>
            </a:r>
            <a:r>
              <a:rPr dirty="0" sz="2400">
                <a:latin typeface="Calibri"/>
                <a:cs typeface="Calibri"/>
              </a:rPr>
              <a:t>similarity” </a:t>
            </a:r>
            <a:r>
              <a:rPr dirty="0" sz="2400" spc="-5">
                <a:latin typeface="Calibri"/>
                <a:cs typeface="Calibri"/>
              </a:rPr>
              <a:t>or  </a:t>
            </a:r>
            <a:r>
              <a:rPr dirty="0" sz="2400" spc="-25">
                <a:latin typeface="Calibri"/>
                <a:cs typeface="Calibri"/>
              </a:rPr>
              <a:t>“Jaccard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index”):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507" y="4427435"/>
            <a:ext cx="3594100" cy="25400"/>
          </a:xfrm>
          <a:custGeom>
            <a:avLst/>
            <a:gdLst/>
            <a:ahLst/>
            <a:cxnLst/>
            <a:rect l="l" t="t" r="r" b="b"/>
            <a:pathLst>
              <a:path w="3594100" h="25400">
                <a:moveTo>
                  <a:pt x="3594100" y="0"/>
                </a:moveTo>
                <a:lnTo>
                  <a:pt x="0" y="0"/>
                </a:lnTo>
                <a:lnTo>
                  <a:pt x="0" y="25400"/>
                </a:lnTo>
                <a:lnTo>
                  <a:pt x="3594100" y="25400"/>
                </a:lnTo>
                <a:lnTo>
                  <a:pt x="3594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09807" y="3904995"/>
            <a:ext cx="36163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60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𝑰𝒏𝒕𝒆𝒓𝒔𝒆𝒄𝒕𝒊𝒐𝒏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168" y="4252129"/>
            <a:ext cx="3197225" cy="1482090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1350"/>
              </a:spcBef>
            </a:pP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45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𝑼𝒏𝒊𝒐𝒏</a:t>
            </a:r>
            <a:endParaRPr sz="2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0.5 is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35">
                <a:latin typeface="Calibri"/>
                <a:cs typeface="Calibri"/>
              </a:rPr>
              <a:t>“decent”,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0.7 is </a:t>
            </a:r>
            <a:r>
              <a:rPr dirty="0" sz="2400" spc="-15">
                <a:latin typeface="Calibri"/>
                <a:cs typeface="Calibri"/>
              </a:rPr>
              <a:t>“pretty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good”,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45118" y="2187704"/>
            <a:ext cx="3870960" cy="3750945"/>
            <a:chOff x="6145118" y="2187704"/>
            <a:chExt cx="3870960" cy="3750945"/>
          </a:xfrm>
        </p:grpSpPr>
        <p:sp>
          <p:nvSpPr>
            <p:cNvPr id="13" name="object 13"/>
            <p:cNvSpPr/>
            <p:nvPr/>
          </p:nvSpPr>
          <p:spPr>
            <a:xfrm>
              <a:off x="6176868" y="2219454"/>
              <a:ext cx="3564890" cy="3183255"/>
            </a:xfrm>
            <a:custGeom>
              <a:avLst/>
              <a:gdLst/>
              <a:ahLst/>
              <a:cxnLst/>
              <a:rect l="l" t="t" r="r" b="b"/>
              <a:pathLst>
                <a:path w="3564890" h="3183254">
                  <a:moveTo>
                    <a:pt x="0" y="0"/>
                  </a:moveTo>
                  <a:lnTo>
                    <a:pt x="3564290" y="0"/>
                  </a:lnTo>
                  <a:lnTo>
                    <a:pt x="3564290" y="3182969"/>
                  </a:lnTo>
                  <a:lnTo>
                    <a:pt x="0" y="318296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94582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758038" y="3807509"/>
            <a:ext cx="2308860" cy="708025"/>
          </a:xfrm>
          <a:prstGeom prst="rect">
            <a:avLst/>
          </a:prstGeom>
          <a:solidFill>
            <a:srgbClr val="D0CECE">
              <a:alpha val="70199"/>
            </a:srgbClr>
          </a:solidFill>
        </p:spPr>
        <p:txBody>
          <a:bodyPr wrap="square" lIns="0" tIns="635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dirty="0" sz="4000">
                <a:latin typeface="Calibri"/>
                <a:cs typeface="Calibri"/>
              </a:rPr>
              <a:t>IoU =</a:t>
            </a:r>
            <a:r>
              <a:rPr dirty="0" sz="4000" spc="-80">
                <a:latin typeface="Calibri"/>
                <a:cs typeface="Calibri"/>
              </a:rPr>
              <a:t> </a:t>
            </a:r>
            <a:r>
              <a:rPr dirty="0" sz="4000" spc="-5">
                <a:latin typeface="Calibri"/>
                <a:cs typeface="Calibri"/>
              </a:rPr>
              <a:t>0.72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652259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Last </a:t>
            </a:r>
            <a:r>
              <a:rPr dirty="0" spc="-5"/>
              <a:t>Time: Making art with</a:t>
            </a:r>
            <a:r>
              <a:rPr dirty="0" spc="-50"/>
              <a:t> </a:t>
            </a:r>
            <a:r>
              <a:rPr dirty="0" spc="-5"/>
              <a:t>CNNs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2984" y="1350263"/>
            <a:ext cx="11777980" cy="4980940"/>
            <a:chOff x="252984" y="1350263"/>
            <a:chExt cx="11777980" cy="4980940"/>
          </a:xfrm>
        </p:grpSpPr>
        <p:sp>
          <p:nvSpPr>
            <p:cNvPr id="4" name="object 4"/>
            <p:cNvSpPr/>
            <p:nvPr/>
          </p:nvSpPr>
          <p:spPr>
            <a:xfrm>
              <a:off x="252984" y="1350263"/>
              <a:ext cx="7458456" cy="419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59807" y="2386583"/>
              <a:ext cx="7470648" cy="39441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758250" y="5590539"/>
            <a:ext cx="175196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D</a:t>
            </a:r>
            <a:r>
              <a:rPr dirty="0" sz="2800" spc="-10">
                <a:latin typeface="Calibri"/>
                <a:cs typeface="Calibri"/>
              </a:rPr>
              <a:t>ee</a:t>
            </a:r>
            <a:r>
              <a:rPr dirty="0" sz="2800">
                <a:latin typeface="Calibri"/>
                <a:cs typeface="Calibri"/>
              </a:rPr>
              <a:t>pD</a:t>
            </a:r>
            <a:r>
              <a:rPr dirty="0" sz="2800" spc="-40">
                <a:latin typeface="Calibri"/>
                <a:cs typeface="Calibri"/>
              </a:rPr>
              <a:t>r</a:t>
            </a:r>
            <a:r>
              <a:rPr dirty="0" sz="2800" spc="-10">
                <a:latin typeface="Calibri"/>
                <a:cs typeface="Calibri"/>
              </a:rPr>
              <a:t>e</a:t>
            </a: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>
                <a:latin typeface="Calibri"/>
                <a:cs typeface="Calibri"/>
              </a:rPr>
              <a:t>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57043" y="1524508"/>
            <a:ext cx="19672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Style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Transfer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71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Comparing </a:t>
            </a:r>
            <a:r>
              <a:rPr dirty="0" spc="-35"/>
              <a:t>Boxes: </a:t>
            </a:r>
            <a:r>
              <a:rPr dirty="0" spc="-20"/>
              <a:t>Intersection over </a:t>
            </a:r>
            <a:r>
              <a:rPr dirty="0" spc="-5"/>
              <a:t>Union</a:t>
            </a:r>
            <a:r>
              <a:rPr dirty="0" spc="40"/>
              <a:t> </a:t>
            </a:r>
            <a:r>
              <a:rPr dirty="0" spc="-5"/>
              <a:t>(IoU)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437132"/>
            <a:ext cx="24803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0B0F0"/>
                </a:solidFill>
                <a:latin typeface="Calibri"/>
                <a:cs typeface="Calibri"/>
              </a:rPr>
              <a:t>Our</a:t>
            </a:r>
            <a:r>
              <a:rPr dirty="0" sz="32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3200" spc="-10" b="1">
                <a:solidFill>
                  <a:srgbClr val="00B0F0"/>
                </a:solidFill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8635" y="2253996"/>
            <a:ext cx="12960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96850" marR="5080" indent="-184150">
              <a:lnSpc>
                <a:spcPts val="3790"/>
              </a:lnSpc>
              <a:spcBef>
                <a:spcPts val="265"/>
              </a:spcBef>
            </a:pPr>
            <a:r>
              <a:rPr dirty="0" sz="3200" spc="-5" b="1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dirty="0" sz="3200" spc="-40" b="1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dirty="0" sz="3200" spc="-10" b="1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dirty="0" sz="3200" b="1">
                <a:solidFill>
                  <a:srgbClr val="00FF00"/>
                </a:solidFill>
                <a:latin typeface="Calibri"/>
                <a:cs typeface="Calibri"/>
              </a:rPr>
              <a:t>d  </a:t>
            </a:r>
            <a:r>
              <a:rPr dirty="0" sz="3200" spc="-35" b="1">
                <a:solidFill>
                  <a:srgbClr val="00FF00"/>
                </a:solidFill>
                <a:latin typeface="Calibri"/>
                <a:cs typeface="Calibri"/>
              </a:rPr>
              <a:t>Truth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07" y="1316228"/>
            <a:ext cx="3182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10">
                <a:latin typeface="Calibri"/>
                <a:cs typeface="Calibri"/>
              </a:rPr>
              <a:t>compare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07" y="1685035"/>
            <a:ext cx="4435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prediction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the ground-truth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box?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7" y="2419603"/>
            <a:ext cx="4197350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10" b="1">
                <a:latin typeface="Calibri"/>
                <a:cs typeface="Calibri"/>
              </a:rPr>
              <a:t>Intersection over </a:t>
            </a:r>
            <a:r>
              <a:rPr dirty="0" sz="2400" spc="-5" b="1">
                <a:latin typeface="Calibri"/>
                <a:cs typeface="Calibri"/>
              </a:rPr>
              <a:t>Union </a:t>
            </a:r>
            <a:r>
              <a:rPr dirty="0" sz="2400" spc="-5">
                <a:latin typeface="Calibri"/>
                <a:cs typeface="Calibri"/>
              </a:rPr>
              <a:t>(IoU)  (Also called </a:t>
            </a:r>
            <a:r>
              <a:rPr dirty="0" sz="2400" spc="-25">
                <a:latin typeface="Calibri"/>
                <a:cs typeface="Calibri"/>
              </a:rPr>
              <a:t>“Jaccard </a:t>
            </a:r>
            <a:r>
              <a:rPr dirty="0" sz="2400">
                <a:latin typeface="Calibri"/>
                <a:cs typeface="Calibri"/>
              </a:rPr>
              <a:t>similarity” </a:t>
            </a:r>
            <a:r>
              <a:rPr dirty="0" sz="2400" spc="-5">
                <a:latin typeface="Calibri"/>
                <a:cs typeface="Calibri"/>
              </a:rPr>
              <a:t>or  </a:t>
            </a:r>
            <a:r>
              <a:rPr dirty="0" sz="2400" spc="-25">
                <a:latin typeface="Calibri"/>
                <a:cs typeface="Calibri"/>
              </a:rPr>
              <a:t>“Jaccard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index”):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507" y="4427435"/>
            <a:ext cx="3594100" cy="25400"/>
          </a:xfrm>
          <a:custGeom>
            <a:avLst/>
            <a:gdLst/>
            <a:ahLst/>
            <a:cxnLst/>
            <a:rect l="l" t="t" r="r" b="b"/>
            <a:pathLst>
              <a:path w="3594100" h="25400">
                <a:moveTo>
                  <a:pt x="3594100" y="0"/>
                </a:moveTo>
                <a:lnTo>
                  <a:pt x="0" y="0"/>
                </a:lnTo>
                <a:lnTo>
                  <a:pt x="0" y="25400"/>
                </a:lnTo>
                <a:lnTo>
                  <a:pt x="3594100" y="25400"/>
                </a:lnTo>
                <a:lnTo>
                  <a:pt x="3594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09807" y="3904995"/>
            <a:ext cx="36163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60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ED7D31"/>
                </a:solidFill>
                <a:latin typeface="Cambria Math"/>
                <a:cs typeface="Cambria Math"/>
              </a:rPr>
              <a:t>𝑰𝒏𝒕𝒆𝒓𝒔𝒆𝒄𝒕𝒊𝒐𝒏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168" y="4252129"/>
            <a:ext cx="3506470" cy="1851025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1350"/>
              </a:spcBef>
            </a:pP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𝑨𝒓𝒆𝒂 𝒐𝒇</a:t>
            </a:r>
            <a:r>
              <a:rPr dirty="0" sz="2800" spc="-3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dirty="0" sz="2800" spc="-5">
                <a:solidFill>
                  <a:srgbClr val="7030A0"/>
                </a:solidFill>
                <a:latin typeface="Cambria Math"/>
                <a:cs typeface="Cambria Math"/>
              </a:rPr>
              <a:t>𝑼𝒏𝒊𝒐𝒏</a:t>
            </a:r>
            <a:endParaRPr sz="2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0.5 is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35">
                <a:latin typeface="Calibri"/>
                <a:cs typeface="Calibri"/>
              </a:rPr>
              <a:t>“decent”,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0.7 is </a:t>
            </a:r>
            <a:r>
              <a:rPr dirty="0" sz="2400" spc="-15">
                <a:latin typeface="Calibri"/>
                <a:cs typeface="Calibri"/>
              </a:rPr>
              <a:t>“pretty </a:t>
            </a:r>
            <a:r>
              <a:rPr dirty="0" sz="2400" spc="-50">
                <a:latin typeface="Calibri"/>
                <a:cs typeface="Calibri"/>
              </a:rPr>
              <a:t>good”,  </a:t>
            </a:r>
            <a:r>
              <a:rPr dirty="0" sz="2400" spc="-5">
                <a:latin typeface="Calibri"/>
                <a:cs typeface="Calibri"/>
              </a:rPr>
              <a:t>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0.9 is </a:t>
            </a:r>
            <a:r>
              <a:rPr dirty="0" sz="2400" spc="-20">
                <a:latin typeface="Calibri"/>
                <a:cs typeface="Calibri"/>
              </a:rPr>
              <a:t>“almost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perfect”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8443" y="2350926"/>
            <a:ext cx="3714750" cy="3574415"/>
            <a:chOff x="6288443" y="2350926"/>
            <a:chExt cx="3714750" cy="3574415"/>
          </a:xfrm>
        </p:grpSpPr>
        <p:sp>
          <p:nvSpPr>
            <p:cNvPr id="13" name="object 13"/>
            <p:cNvSpPr/>
            <p:nvPr/>
          </p:nvSpPr>
          <p:spPr>
            <a:xfrm>
              <a:off x="6307493" y="2369976"/>
              <a:ext cx="3555365" cy="3471545"/>
            </a:xfrm>
            <a:custGeom>
              <a:avLst/>
              <a:gdLst/>
              <a:ahLst/>
              <a:cxnLst/>
              <a:rect l="l" t="t" r="r" b="b"/>
              <a:pathLst>
                <a:path w="3555365" h="3471545">
                  <a:moveTo>
                    <a:pt x="0" y="0"/>
                  </a:moveTo>
                  <a:lnTo>
                    <a:pt x="3554962" y="0"/>
                  </a:lnTo>
                  <a:lnTo>
                    <a:pt x="3554962" y="3470986"/>
                  </a:lnTo>
                  <a:lnTo>
                    <a:pt x="0" y="347098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94582" y="2416628"/>
              <a:ext cx="3589654" cy="3489960"/>
            </a:xfrm>
            <a:custGeom>
              <a:avLst/>
              <a:gdLst/>
              <a:ahLst/>
              <a:cxnLst/>
              <a:rect l="l" t="t" r="r" b="b"/>
              <a:pathLst>
                <a:path w="3589654" h="3489960">
                  <a:moveTo>
                    <a:pt x="0" y="0"/>
                  </a:moveTo>
                  <a:lnTo>
                    <a:pt x="3589175" y="0"/>
                  </a:lnTo>
                  <a:lnTo>
                    <a:pt x="3589175" y="3489648"/>
                  </a:lnTo>
                  <a:lnTo>
                    <a:pt x="0" y="348964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758038" y="3807509"/>
            <a:ext cx="2308860" cy="708025"/>
          </a:xfrm>
          <a:prstGeom prst="rect">
            <a:avLst/>
          </a:prstGeom>
          <a:solidFill>
            <a:srgbClr val="D0CECE">
              <a:alpha val="70199"/>
            </a:srgbClr>
          </a:solidFill>
        </p:spPr>
        <p:txBody>
          <a:bodyPr wrap="square" lIns="0" tIns="635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dirty="0" sz="4000">
                <a:latin typeface="Calibri"/>
                <a:cs typeface="Calibri"/>
              </a:rPr>
              <a:t>IoU =</a:t>
            </a:r>
            <a:r>
              <a:rPr dirty="0" sz="4000" spc="-80">
                <a:latin typeface="Calibri"/>
                <a:cs typeface="Calibri"/>
              </a:rPr>
              <a:t> </a:t>
            </a:r>
            <a:r>
              <a:rPr dirty="0" sz="4000" spc="-5">
                <a:latin typeface="Calibri"/>
                <a:cs typeface="Calibri"/>
              </a:rPr>
              <a:t>0.91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6340" y="6190777"/>
            <a:ext cx="44259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latin typeface="Calibri"/>
                <a:cs typeface="Calibri"/>
              </a:rPr>
              <a:t>licensed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CC-A 2.0 Generic license</a:t>
            </a:r>
            <a:r>
              <a:rPr dirty="0" sz="800" spc="-5">
                <a:latin typeface="Calibri"/>
                <a:cs typeface="Calibri"/>
              </a:rPr>
              <a:t>. </a:t>
            </a:r>
            <a:r>
              <a:rPr dirty="0" sz="800">
                <a:latin typeface="Calibri"/>
                <a:cs typeface="Calibri"/>
              </a:rPr>
              <a:t>Bounding boxes and </a:t>
            </a:r>
            <a:r>
              <a:rPr dirty="0" sz="800" spc="-5">
                <a:latin typeface="Calibri"/>
                <a:cs typeface="Calibri"/>
              </a:rPr>
              <a:t>text </a:t>
            </a:r>
            <a:r>
              <a:rPr dirty="0" sz="800">
                <a:latin typeface="Calibri"/>
                <a:cs typeface="Calibri"/>
              </a:rPr>
              <a:t>added by </a:t>
            </a:r>
            <a:r>
              <a:rPr dirty="0" sz="800" spc="-5">
                <a:latin typeface="Calibri"/>
                <a:cs typeface="Calibri"/>
              </a:rPr>
              <a:t>Justin</a:t>
            </a:r>
            <a:r>
              <a:rPr dirty="0" sz="800" spc="-55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35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1767" y="957071"/>
            <a:ext cx="6995159" cy="504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6402" y="166792"/>
            <a:ext cx="4602480" cy="1635125"/>
          </a:xfrm>
          <a:prstGeom prst="rect">
            <a:avLst/>
          </a:prstGeom>
        </p:spPr>
        <p:txBody>
          <a:bodyPr wrap="square" lIns="0" tIns="178435" rIns="0" bIns="0" rtlCol="0" vert="horz">
            <a:spAutoFit/>
          </a:bodyPr>
          <a:lstStyle/>
          <a:p>
            <a:pPr algn="ctr" marL="722630">
              <a:lnSpc>
                <a:spcPct val="100000"/>
              </a:lnSpc>
              <a:spcBef>
                <a:spcPts val="1405"/>
              </a:spcBef>
            </a:pPr>
            <a:r>
              <a:rPr dirty="0" sz="4000" spc="-5" b="0">
                <a:latin typeface="Calibri Light"/>
                <a:cs typeface="Calibri Light"/>
              </a:rPr>
              <a:t>Overlapping</a:t>
            </a:r>
            <a:r>
              <a:rPr dirty="0" sz="4000" spc="-70" b="0">
                <a:latin typeface="Calibri Light"/>
                <a:cs typeface="Calibri Light"/>
              </a:rPr>
              <a:t> </a:t>
            </a:r>
            <a:r>
              <a:rPr dirty="0" sz="4000" spc="-40" b="0">
                <a:latin typeface="Calibri Light"/>
                <a:cs typeface="Calibri Light"/>
              </a:rPr>
              <a:t>Boxes</a:t>
            </a:r>
            <a:endParaRPr sz="4000">
              <a:latin typeface="Calibri Light"/>
              <a:cs typeface="Calibri Light"/>
            </a:endParaRPr>
          </a:p>
          <a:p>
            <a:pPr marL="12700" marR="5080">
              <a:lnSpc>
                <a:spcPct val="100800"/>
              </a:lnSpc>
              <a:spcBef>
                <a:spcPts val="760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15">
                <a:latin typeface="Calibri"/>
                <a:cs typeface="Calibri"/>
              </a:rPr>
              <a:t>detectors </a:t>
            </a:r>
            <a:r>
              <a:rPr dirty="0" sz="2400" spc="-10">
                <a:latin typeface="Calibri"/>
                <a:cs typeface="Calibri"/>
              </a:rPr>
              <a:t>often  </a:t>
            </a: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5">
                <a:latin typeface="Calibri"/>
                <a:cs typeface="Calibri"/>
              </a:rPr>
              <a:t>overlapping</a:t>
            </a:r>
            <a:r>
              <a:rPr dirty="0" sz="2400" spc="-1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2023" y="1546859"/>
            <a:ext cx="20307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4472C4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0.9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29070" y="1329847"/>
            <a:ext cx="6998970" cy="4173854"/>
            <a:chOff x="5029070" y="1329847"/>
            <a:chExt cx="6998970" cy="4173854"/>
          </a:xfrm>
        </p:grpSpPr>
        <p:sp>
          <p:nvSpPr>
            <p:cNvPr id="6" name="object 6"/>
            <p:cNvSpPr/>
            <p:nvPr/>
          </p:nvSpPr>
          <p:spPr>
            <a:xfrm>
              <a:off x="5060820" y="2192695"/>
              <a:ext cx="3719829" cy="3116580"/>
            </a:xfrm>
            <a:custGeom>
              <a:avLst/>
              <a:gdLst/>
              <a:ahLst/>
              <a:cxnLst/>
              <a:rect l="l" t="t" r="r" b="b"/>
              <a:pathLst>
                <a:path w="3719829" h="3116579">
                  <a:moveTo>
                    <a:pt x="0" y="0"/>
                  </a:moveTo>
                  <a:lnTo>
                    <a:pt x="3719290" y="0"/>
                  </a:lnTo>
                  <a:lnTo>
                    <a:pt x="3719290" y="3116422"/>
                  </a:lnTo>
                  <a:lnTo>
                    <a:pt x="0" y="311642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311189" y="2451782"/>
              <a:ext cx="3636010" cy="3020060"/>
            </a:xfrm>
            <a:custGeom>
              <a:avLst/>
              <a:gdLst/>
              <a:ahLst/>
              <a:cxnLst/>
              <a:rect l="l" t="t" r="r" b="b"/>
              <a:pathLst>
                <a:path w="3636009" h="3020060">
                  <a:moveTo>
                    <a:pt x="0" y="0"/>
                  </a:moveTo>
                  <a:lnTo>
                    <a:pt x="3635829" y="0"/>
                  </a:lnTo>
                  <a:lnTo>
                    <a:pt x="3635829" y="3020008"/>
                  </a:lnTo>
                  <a:lnTo>
                    <a:pt x="0" y="302000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242686" y="1361597"/>
              <a:ext cx="3753485" cy="3537585"/>
            </a:xfrm>
            <a:custGeom>
              <a:avLst/>
              <a:gdLst/>
              <a:ahLst/>
              <a:cxnLst/>
              <a:rect l="l" t="t" r="r" b="b"/>
              <a:pathLst>
                <a:path w="3753484" h="3537585">
                  <a:moveTo>
                    <a:pt x="0" y="0"/>
                  </a:moveTo>
                  <a:lnTo>
                    <a:pt x="3753373" y="0"/>
                  </a:lnTo>
                  <a:lnTo>
                    <a:pt x="3753373" y="3536973"/>
                  </a:lnTo>
                  <a:lnTo>
                    <a:pt x="0" y="353697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387391" y="1379220"/>
            <a:ext cx="22377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7030A0"/>
                </a:solidFill>
                <a:latin typeface="Calibri"/>
                <a:cs typeface="Calibri"/>
              </a:rPr>
              <a:t>=</a:t>
            </a:r>
            <a:r>
              <a:rPr dirty="0" sz="3200" spc="-6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0.75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35817" y="1126182"/>
            <a:ext cx="3890010" cy="3427729"/>
          </a:xfrm>
          <a:custGeom>
            <a:avLst/>
            <a:gdLst/>
            <a:ahLst/>
            <a:cxnLst/>
            <a:rect l="l" t="t" r="r" b="b"/>
            <a:pathLst>
              <a:path w="3890009" h="3427729">
                <a:moveTo>
                  <a:pt x="0" y="0"/>
                </a:moveTo>
                <a:lnTo>
                  <a:pt x="3889723" y="0"/>
                </a:lnTo>
                <a:lnTo>
                  <a:pt x="3889723" y="3427156"/>
                </a:lnTo>
                <a:lnTo>
                  <a:pt x="0" y="342715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689894" y="3890772"/>
            <a:ext cx="2032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dirty="0" sz="3200" spc="-60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0.7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50700" y="5492131"/>
            <a:ext cx="2030730" cy="521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ED7D31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0.8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03669" y="6178585"/>
            <a:ext cx="144589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8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41</a:t>
            </a:fld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1767" y="957071"/>
            <a:ext cx="6995159" cy="504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9072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Overlapping </a:t>
            </a:r>
            <a:r>
              <a:rPr dirty="0" spc="-35"/>
              <a:t>Boxes: </a:t>
            </a:r>
            <a:r>
              <a:rPr dirty="0" sz="3900" spc="45"/>
              <a:t>Non-Max </a:t>
            </a:r>
            <a:r>
              <a:rPr dirty="0" sz="3900" spc="35"/>
              <a:t>Suppression</a:t>
            </a:r>
            <a:r>
              <a:rPr dirty="0" sz="3900" spc="-25"/>
              <a:t> </a:t>
            </a:r>
            <a:r>
              <a:rPr dirty="0" sz="3900" spc="45"/>
              <a:t>(NMS)</a:t>
            </a:r>
            <a:endParaRPr sz="3900"/>
          </a:p>
        </p:txBody>
      </p:sp>
      <p:sp>
        <p:nvSpPr>
          <p:cNvPr id="4" name="object 4"/>
          <p:cNvSpPr txBox="1"/>
          <p:nvPr/>
        </p:nvSpPr>
        <p:spPr>
          <a:xfrm>
            <a:off x="5082023" y="1546859"/>
            <a:ext cx="20307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4472C4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0.9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2" y="1041908"/>
            <a:ext cx="460248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15">
                <a:latin typeface="Calibri"/>
                <a:cs typeface="Calibri"/>
              </a:rPr>
              <a:t>detectors </a:t>
            </a:r>
            <a:r>
              <a:rPr dirty="0" sz="2400" spc="-10">
                <a:latin typeface="Calibri"/>
                <a:cs typeface="Calibri"/>
              </a:rPr>
              <a:t>often  </a:t>
            </a: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5">
                <a:latin typeface="Calibri"/>
                <a:cs typeface="Calibri"/>
              </a:rPr>
              <a:t>overlapping</a:t>
            </a:r>
            <a:r>
              <a:rPr dirty="0" sz="2400" spc="-1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402" y="2145284"/>
            <a:ext cx="3313429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5" b="1">
                <a:latin typeface="Calibri"/>
                <a:cs typeface="Calibri"/>
              </a:rPr>
              <a:t>Solution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spc="-20">
                <a:latin typeface="Calibri"/>
                <a:cs typeface="Calibri"/>
              </a:rPr>
              <a:t>Post-process </a:t>
            </a:r>
            <a:r>
              <a:rPr dirty="0" sz="2400" spc="-25">
                <a:latin typeface="Calibri"/>
                <a:cs typeface="Calibri"/>
              </a:rPr>
              <a:t>raw  </a:t>
            </a:r>
            <a:r>
              <a:rPr dirty="0" sz="2400" spc="-10">
                <a:latin typeface="Calibri"/>
                <a:cs typeface="Calibri"/>
              </a:rPr>
              <a:t>detections </a:t>
            </a:r>
            <a:r>
              <a:rPr dirty="0" sz="2400" spc="-5">
                <a:latin typeface="Calibri"/>
                <a:cs typeface="Calibri"/>
              </a:rPr>
              <a:t>using </a:t>
            </a:r>
            <a:r>
              <a:rPr dirty="0" sz="2400" spc="-10" b="1">
                <a:latin typeface="Calibri"/>
                <a:cs typeface="Calibri"/>
              </a:rPr>
              <a:t>Non-Max  </a:t>
            </a:r>
            <a:r>
              <a:rPr dirty="0" sz="2400" spc="-5" b="1">
                <a:latin typeface="Calibri"/>
                <a:cs typeface="Calibri"/>
              </a:rPr>
              <a:t>Suppression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(NMS)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402" y="3608323"/>
            <a:ext cx="4293870" cy="1482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 spc="-10">
                <a:latin typeface="Calibri"/>
                <a:cs typeface="Calibri"/>
              </a:rPr>
              <a:t>next </a:t>
            </a:r>
            <a:r>
              <a:rPr dirty="0" sz="2400" spc="-15">
                <a:latin typeface="Calibri"/>
                <a:cs typeface="Calibri"/>
              </a:rPr>
              <a:t>highest-scoring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  <a:p>
            <a:pPr marL="469900" marR="133985" indent="-457200">
              <a:lnSpc>
                <a:spcPts val="2900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Eliminate </a:t>
            </a:r>
            <a:r>
              <a:rPr dirty="0" sz="2400" spc="-15">
                <a:latin typeface="Calibri"/>
                <a:cs typeface="Calibri"/>
              </a:rPr>
              <a:t>lower-scoring </a:t>
            </a:r>
            <a:r>
              <a:rPr dirty="0" sz="2400" spc="-25">
                <a:latin typeface="Calibri"/>
                <a:cs typeface="Calibri"/>
              </a:rPr>
              <a:t>boxes  </a:t>
            </a:r>
            <a:r>
              <a:rPr dirty="0" sz="2400" spc="-5">
                <a:latin typeface="Calibri"/>
                <a:cs typeface="Calibri"/>
              </a:rPr>
              <a:t>with 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threshold </a:t>
            </a:r>
            <a:r>
              <a:rPr dirty="0" sz="2400">
                <a:latin typeface="Calibri"/>
                <a:cs typeface="Calibri"/>
              </a:rPr>
              <a:t>(e.g.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0.7)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If </a:t>
            </a:r>
            <a:r>
              <a:rPr dirty="0" sz="2400" spc="-15">
                <a:latin typeface="Calibri"/>
                <a:cs typeface="Calibri"/>
              </a:rPr>
              <a:t>any </a:t>
            </a:r>
            <a:r>
              <a:rPr dirty="0" sz="2400" spc="-25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remain, </a:t>
            </a:r>
            <a:r>
              <a:rPr dirty="0" sz="2400" spc="-35">
                <a:latin typeface="Calibri"/>
                <a:cs typeface="Calibri"/>
              </a:rPr>
              <a:t>GOTO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29070" y="1329847"/>
            <a:ext cx="6998970" cy="4173854"/>
            <a:chOff x="5029070" y="1329847"/>
            <a:chExt cx="6998970" cy="4173854"/>
          </a:xfrm>
        </p:grpSpPr>
        <p:sp>
          <p:nvSpPr>
            <p:cNvPr id="9" name="object 9"/>
            <p:cNvSpPr/>
            <p:nvPr/>
          </p:nvSpPr>
          <p:spPr>
            <a:xfrm>
              <a:off x="5060820" y="2192695"/>
              <a:ext cx="3719829" cy="3116580"/>
            </a:xfrm>
            <a:custGeom>
              <a:avLst/>
              <a:gdLst/>
              <a:ahLst/>
              <a:cxnLst/>
              <a:rect l="l" t="t" r="r" b="b"/>
              <a:pathLst>
                <a:path w="3719829" h="3116579">
                  <a:moveTo>
                    <a:pt x="0" y="0"/>
                  </a:moveTo>
                  <a:lnTo>
                    <a:pt x="3719290" y="0"/>
                  </a:lnTo>
                  <a:lnTo>
                    <a:pt x="3719290" y="3116422"/>
                  </a:lnTo>
                  <a:lnTo>
                    <a:pt x="0" y="311642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11189" y="2451782"/>
              <a:ext cx="3636010" cy="3020060"/>
            </a:xfrm>
            <a:custGeom>
              <a:avLst/>
              <a:gdLst/>
              <a:ahLst/>
              <a:cxnLst/>
              <a:rect l="l" t="t" r="r" b="b"/>
              <a:pathLst>
                <a:path w="3636009" h="3020060">
                  <a:moveTo>
                    <a:pt x="0" y="0"/>
                  </a:moveTo>
                  <a:lnTo>
                    <a:pt x="3635829" y="0"/>
                  </a:lnTo>
                  <a:lnTo>
                    <a:pt x="3635829" y="3020008"/>
                  </a:lnTo>
                  <a:lnTo>
                    <a:pt x="0" y="302000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242686" y="1361597"/>
              <a:ext cx="3753485" cy="3537585"/>
            </a:xfrm>
            <a:custGeom>
              <a:avLst/>
              <a:gdLst/>
              <a:ahLst/>
              <a:cxnLst/>
              <a:rect l="l" t="t" r="r" b="b"/>
              <a:pathLst>
                <a:path w="3753484" h="3537585">
                  <a:moveTo>
                    <a:pt x="0" y="0"/>
                  </a:moveTo>
                  <a:lnTo>
                    <a:pt x="3753373" y="0"/>
                  </a:lnTo>
                  <a:lnTo>
                    <a:pt x="3753373" y="3536973"/>
                  </a:lnTo>
                  <a:lnTo>
                    <a:pt x="0" y="353697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387391" y="1379220"/>
            <a:ext cx="22377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7030A0"/>
                </a:solidFill>
                <a:latin typeface="Calibri"/>
                <a:cs typeface="Calibri"/>
              </a:rPr>
              <a:t>=</a:t>
            </a:r>
            <a:r>
              <a:rPr dirty="0" sz="3200" spc="-6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0.75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35817" y="1126182"/>
            <a:ext cx="3890010" cy="3427729"/>
          </a:xfrm>
          <a:custGeom>
            <a:avLst/>
            <a:gdLst/>
            <a:ahLst/>
            <a:cxnLst/>
            <a:rect l="l" t="t" r="r" b="b"/>
            <a:pathLst>
              <a:path w="3890009" h="3427729">
                <a:moveTo>
                  <a:pt x="0" y="0"/>
                </a:moveTo>
                <a:lnTo>
                  <a:pt x="3889723" y="0"/>
                </a:lnTo>
                <a:lnTo>
                  <a:pt x="3889723" y="3427156"/>
                </a:lnTo>
                <a:lnTo>
                  <a:pt x="0" y="342715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689894" y="3890772"/>
            <a:ext cx="2032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dirty="0" sz="3200" spc="-60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0.7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0700" y="5492131"/>
            <a:ext cx="2030730" cy="521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ED7D31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0.8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03669" y="6178585"/>
            <a:ext cx="144589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Puppy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8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41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1767" y="957071"/>
            <a:ext cx="6995159" cy="504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9072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Overlapping </a:t>
            </a:r>
            <a:r>
              <a:rPr dirty="0" spc="-35"/>
              <a:t>Boxes: </a:t>
            </a:r>
            <a:r>
              <a:rPr dirty="0" sz="3900" spc="45"/>
              <a:t>Non-Max </a:t>
            </a:r>
            <a:r>
              <a:rPr dirty="0" sz="3900" spc="35"/>
              <a:t>Suppression</a:t>
            </a:r>
            <a:r>
              <a:rPr dirty="0" sz="3900" spc="-25"/>
              <a:t> </a:t>
            </a:r>
            <a:r>
              <a:rPr dirty="0" sz="3900" spc="45"/>
              <a:t>(NMS)</a:t>
            </a:r>
            <a:endParaRPr sz="3900"/>
          </a:p>
        </p:txBody>
      </p:sp>
      <p:sp>
        <p:nvSpPr>
          <p:cNvPr id="4" name="object 4"/>
          <p:cNvSpPr txBox="1"/>
          <p:nvPr/>
        </p:nvSpPr>
        <p:spPr>
          <a:xfrm>
            <a:off x="5083061" y="1445259"/>
            <a:ext cx="25311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4472C4"/>
                </a:solidFill>
                <a:latin typeface="Calibri"/>
                <a:cs typeface="Calibri"/>
              </a:rPr>
              <a:t>P(dog) </a:t>
            </a:r>
            <a:r>
              <a:rPr dirty="0" sz="4000" b="1">
                <a:solidFill>
                  <a:srgbClr val="4472C4"/>
                </a:solidFill>
                <a:latin typeface="Calibri"/>
                <a:cs typeface="Calibri"/>
              </a:rPr>
              <a:t>=</a:t>
            </a:r>
            <a:r>
              <a:rPr dirty="0" sz="4000" spc="-80" b="1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4000" spc="-5" b="1">
                <a:solidFill>
                  <a:srgbClr val="4472C4"/>
                </a:solidFill>
                <a:latin typeface="Calibri"/>
                <a:cs typeface="Calibri"/>
              </a:rPr>
              <a:t>0.9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2" y="1041908"/>
            <a:ext cx="460248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15">
                <a:latin typeface="Calibri"/>
                <a:cs typeface="Calibri"/>
              </a:rPr>
              <a:t>detectors </a:t>
            </a:r>
            <a:r>
              <a:rPr dirty="0" sz="2400" spc="-10">
                <a:latin typeface="Calibri"/>
                <a:cs typeface="Calibri"/>
              </a:rPr>
              <a:t>often  </a:t>
            </a: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5">
                <a:latin typeface="Calibri"/>
                <a:cs typeface="Calibri"/>
              </a:rPr>
              <a:t>overlapping</a:t>
            </a:r>
            <a:r>
              <a:rPr dirty="0" sz="2400" spc="-1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402" y="2145284"/>
            <a:ext cx="3313429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5" b="1">
                <a:latin typeface="Calibri"/>
                <a:cs typeface="Calibri"/>
              </a:rPr>
              <a:t>Solution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spc="-20">
                <a:latin typeface="Calibri"/>
                <a:cs typeface="Calibri"/>
              </a:rPr>
              <a:t>Post-process </a:t>
            </a:r>
            <a:r>
              <a:rPr dirty="0" sz="2400" spc="-25">
                <a:latin typeface="Calibri"/>
                <a:cs typeface="Calibri"/>
              </a:rPr>
              <a:t>raw  </a:t>
            </a:r>
            <a:r>
              <a:rPr dirty="0" sz="2400" spc="-10">
                <a:latin typeface="Calibri"/>
                <a:cs typeface="Calibri"/>
              </a:rPr>
              <a:t>detections </a:t>
            </a:r>
            <a:r>
              <a:rPr dirty="0" sz="2400" spc="-5">
                <a:latin typeface="Calibri"/>
                <a:cs typeface="Calibri"/>
              </a:rPr>
              <a:t>using </a:t>
            </a:r>
            <a:r>
              <a:rPr dirty="0" sz="2400" spc="-10" b="1">
                <a:latin typeface="Calibri"/>
                <a:cs typeface="Calibri"/>
              </a:rPr>
              <a:t>Non-Max  </a:t>
            </a:r>
            <a:r>
              <a:rPr dirty="0" sz="2400" spc="-5" b="1">
                <a:latin typeface="Calibri"/>
                <a:cs typeface="Calibri"/>
              </a:rPr>
              <a:t>Suppression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(NMS)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402" y="3608323"/>
            <a:ext cx="4293870" cy="2683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 spc="-10">
                <a:latin typeface="Calibri"/>
                <a:cs typeface="Calibri"/>
              </a:rPr>
              <a:t>next </a:t>
            </a:r>
            <a:r>
              <a:rPr dirty="0" sz="2400" spc="-15">
                <a:latin typeface="Calibri"/>
                <a:cs typeface="Calibri"/>
              </a:rPr>
              <a:t>highest-scoring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  <a:p>
            <a:pPr marL="469900" marR="133985" indent="-457200">
              <a:lnSpc>
                <a:spcPts val="2900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Eliminate </a:t>
            </a:r>
            <a:r>
              <a:rPr dirty="0" sz="2400" spc="-15">
                <a:latin typeface="Calibri"/>
                <a:cs typeface="Calibri"/>
              </a:rPr>
              <a:t>lower-scoring </a:t>
            </a:r>
            <a:r>
              <a:rPr dirty="0" sz="2400" spc="-25">
                <a:latin typeface="Calibri"/>
                <a:cs typeface="Calibri"/>
              </a:rPr>
              <a:t>boxes  </a:t>
            </a:r>
            <a:r>
              <a:rPr dirty="0" sz="2400" spc="-5">
                <a:latin typeface="Calibri"/>
                <a:cs typeface="Calibri"/>
              </a:rPr>
              <a:t>with 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threshold </a:t>
            </a:r>
            <a:r>
              <a:rPr dirty="0" sz="2400">
                <a:latin typeface="Calibri"/>
                <a:cs typeface="Calibri"/>
              </a:rPr>
              <a:t>(e.g.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0.7)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If </a:t>
            </a:r>
            <a:r>
              <a:rPr dirty="0" sz="2400" spc="-15">
                <a:latin typeface="Calibri"/>
                <a:cs typeface="Calibri"/>
              </a:rPr>
              <a:t>any </a:t>
            </a:r>
            <a:r>
              <a:rPr dirty="0" sz="2400" spc="-25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remain, </a:t>
            </a:r>
            <a:r>
              <a:rPr dirty="0" sz="2400" spc="-35">
                <a:latin typeface="Calibri"/>
                <a:cs typeface="Calibri"/>
              </a:rPr>
              <a:t>GOTO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030605">
              <a:lnSpc>
                <a:spcPts val="2830"/>
              </a:lnSpc>
              <a:spcBef>
                <a:spcPts val="885"/>
              </a:spcBef>
            </a:pPr>
            <a:r>
              <a:rPr dirty="0" sz="2400" spc="-5">
                <a:latin typeface="Calibri"/>
                <a:cs typeface="Calibri"/>
              </a:rPr>
              <a:t>IoU(</a:t>
            </a:r>
            <a:r>
              <a:rPr dirty="0" sz="2400" spc="-5">
                <a:solidFill>
                  <a:srgbClr val="4472C4"/>
                </a:solidFill>
                <a:latin typeface="Arial"/>
                <a:cs typeface="Arial"/>
              </a:rPr>
              <a:t>■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>
                <a:solidFill>
                  <a:srgbClr val="ED7D31"/>
                </a:solidFill>
                <a:latin typeface="Arial"/>
                <a:cs typeface="Arial"/>
              </a:rPr>
              <a:t>■</a:t>
            </a:r>
            <a:r>
              <a:rPr dirty="0" sz="2400">
                <a:latin typeface="Calibri"/>
                <a:cs typeface="Calibri"/>
              </a:rPr>
              <a:t>) =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00000"/>
                </a:solidFill>
                <a:latin typeface="Calibri"/>
                <a:cs typeface="Calibri"/>
              </a:rPr>
              <a:t>0.78</a:t>
            </a:r>
            <a:endParaRPr sz="2400">
              <a:latin typeface="Calibri"/>
              <a:cs typeface="Calibri"/>
            </a:endParaRPr>
          </a:p>
          <a:p>
            <a:pPr marL="1030605">
              <a:lnSpc>
                <a:spcPts val="2830"/>
              </a:lnSpc>
            </a:pPr>
            <a:r>
              <a:rPr dirty="0" sz="2400" spc="-5">
                <a:latin typeface="Calibri"/>
                <a:cs typeface="Calibri"/>
              </a:rPr>
              <a:t>IoU(</a:t>
            </a:r>
            <a:r>
              <a:rPr dirty="0" sz="2400" spc="-5">
                <a:solidFill>
                  <a:srgbClr val="4472C4"/>
                </a:solidFill>
                <a:latin typeface="Arial"/>
                <a:cs typeface="Arial"/>
              </a:rPr>
              <a:t>■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>
                <a:solidFill>
                  <a:srgbClr val="7030A0"/>
                </a:solidFill>
                <a:latin typeface="Arial"/>
                <a:cs typeface="Arial"/>
              </a:rPr>
              <a:t>■</a:t>
            </a:r>
            <a:r>
              <a:rPr dirty="0" sz="2400">
                <a:latin typeface="Calibri"/>
                <a:cs typeface="Calibri"/>
              </a:rPr>
              <a:t>) =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0.05</a:t>
            </a:r>
            <a:endParaRPr sz="2400">
              <a:latin typeface="Calibri"/>
              <a:cs typeface="Calibri"/>
            </a:endParaRPr>
          </a:p>
          <a:p>
            <a:pPr marL="1030605">
              <a:lnSpc>
                <a:spcPct val="100000"/>
              </a:lnSpc>
              <a:spcBef>
                <a:spcPts val="25"/>
              </a:spcBef>
            </a:pPr>
            <a:r>
              <a:rPr dirty="0" sz="2400" spc="-5">
                <a:latin typeface="Calibri"/>
                <a:cs typeface="Calibri"/>
              </a:rPr>
              <a:t>IoU(</a:t>
            </a:r>
            <a:r>
              <a:rPr dirty="0" sz="2400" spc="-5">
                <a:solidFill>
                  <a:srgbClr val="4472C4"/>
                </a:solidFill>
                <a:latin typeface="Arial"/>
                <a:cs typeface="Arial"/>
              </a:rPr>
              <a:t>■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dirty="0" sz="2400">
                <a:latin typeface="Calibri"/>
                <a:cs typeface="Calibri"/>
              </a:rPr>
              <a:t>) =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0.07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97320" y="2129195"/>
            <a:ext cx="3981450" cy="3374390"/>
            <a:chOff x="4997320" y="2129195"/>
            <a:chExt cx="3981450" cy="3374390"/>
          </a:xfrm>
        </p:grpSpPr>
        <p:sp>
          <p:nvSpPr>
            <p:cNvPr id="9" name="object 9"/>
            <p:cNvSpPr/>
            <p:nvPr/>
          </p:nvSpPr>
          <p:spPr>
            <a:xfrm>
              <a:off x="5060820" y="2192695"/>
              <a:ext cx="3719829" cy="3116580"/>
            </a:xfrm>
            <a:custGeom>
              <a:avLst/>
              <a:gdLst/>
              <a:ahLst/>
              <a:cxnLst/>
              <a:rect l="l" t="t" r="r" b="b"/>
              <a:pathLst>
                <a:path w="3719829" h="3116579">
                  <a:moveTo>
                    <a:pt x="0" y="0"/>
                  </a:moveTo>
                  <a:lnTo>
                    <a:pt x="3719290" y="0"/>
                  </a:lnTo>
                  <a:lnTo>
                    <a:pt x="3719290" y="3116422"/>
                  </a:lnTo>
                  <a:lnTo>
                    <a:pt x="0" y="3116422"/>
                  </a:lnTo>
                  <a:lnTo>
                    <a:pt x="0" y="0"/>
                  </a:lnTo>
                  <a:close/>
                </a:path>
              </a:pathLst>
            </a:custGeom>
            <a:ln w="1270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11189" y="2451781"/>
              <a:ext cx="3636010" cy="3020060"/>
            </a:xfrm>
            <a:custGeom>
              <a:avLst/>
              <a:gdLst/>
              <a:ahLst/>
              <a:cxnLst/>
              <a:rect l="l" t="t" r="r" b="b"/>
              <a:pathLst>
                <a:path w="3636009" h="3020060">
                  <a:moveTo>
                    <a:pt x="0" y="0"/>
                  </a:moveTo>
                  <a:lnTo>
                    <a:pt x="3635829" y="0"/>
                  </a:lnTo>
                  <a:lnTo>
                    <a:pt x="3635829" y="3020008"/>
                  </a:lnTo>
                  <a:lnTo>
                    <a:pt x="0" y="302000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150700" y="5472684"/>
            <a:ext cx="20307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ED7D31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ED7D31"/>
                </a:solidFill>
                <a:latin typeface="Calibri"/>
                <a:cs typeface="Calibri"/>
              </a:rPr>
              <a:t>0.8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42686" y="1361597"/>
            <a:ext cx="3753485" cy="3537585"/>
          </a:xfrm>
          <a:custGeom>
            <a:avLst/>
            <a:gdLst/>
            <a:ahLst/>
            <a:cxnLst/>
            <a:rect l="l" t="t" r="r" b="b"/>
            <a:pathLst>
              <a:path w="3753484" h="3537585">
                <a:moveTo>
                  <a:pt x="0" y="0"/>
                </a:moveTo>
                <a:lnTo>
                  <a:pt x="3753373" y="0"/>
                </a:lnTo>
                <a:lnTo>
                  <a:pt x="3753373" y="3536973"/>
                </a:lnTo>
                <a:lnTo>
                  <a:pt x="0" y="353697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274436" y="1379220"/>
            <a:ext cx="3519804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7030A0"/>
                </a:solidFill>
                <a:latin typeface="Calibri"/>
                <a:cs typeface="Calibri"/>
              </a:rPr>
              <a:t>=</a:t>
            </a: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 0.75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35817" y="1126182"/>
            <a:ext cx="3890010" cy="3427729"/>
          </a:xfrm>
          <a:custGeom>
            <a:avLst/>
            <a:gdLst/>
            <a:ahLst/>
            <a:cxnLst/>
            <a:rect l="l" t="t" r="r" b="b"/>
            <a:pathLst>
              <a:path w="3890009" h="3427729">
                <a:moveTo>
                  <a:pt x="0" y="0"/>
                </a:moveTo>
                <a:lnTo>
                  <a:pt x="3889723" y="0"/>
                </a:lnTo>
                <a:lnTo>
                  <a:pt x="3889723" y="3427156"/>
                </a:lnTo>
                <a:lnTo>
                  <a:pt x="0" y="342715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689894" y="3890772"/>
            <a:ext cx="2032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dirty="0" sz="3200" spc="-60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0.7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616369" y="6300951"/>
            <a:ext cx="558800" cy="12700"/>
          </a:xfrm>
          <a:custGeom>
            <a:avLst/>
            <a:gdLst/>
            <a:ahLst/>
            <a:cxnLst/>
            <a:rect l="l" t="t" r="r" b="b"/>
            <a:pathLst>
              <a:path w="558800" h="12700">
                <a:moveTo>
                  <a:pt x="558800" y="0"/>
                </a:moveTo>
                <a:lnTo>
                  <a:pt x="0" y="0"/>
                </a:lnTo>
                <a:lnTo>
                  <a:pt x="0" y="12700"/>
                </a:lnTo>
                <a:lnTo>
                  <a:pt x="558800" y="12700"/>
                </a:lnTo>
                <a:lnTo>
                  <a:pt x="5588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264069" y="6300951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700" y="0"/>
                </a:moveTo>
                <a:lnTo>
                  <a:pt x="0" y="0"/>
                </a:lnTo>
                <a:lnTo>
                  <a:pt x="0" y="12700"/>
                </a:lnTo>
                <a:lnTo>
                  <a:pt x="774700" y="12700"/>
                </a:lnTo>
                <a:lnTo>
                  <a:pt x="7747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603669" y="6178585"/>
            <a:ext cx="144589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Puppy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image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8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1767" y="957071"/>
            <a:ext cx="6995159" cy="504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9072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Overlapping </a:t>
            </a:r>
            <a:r>
              <a:rPr dirty="0" spc="-35"/>
              <a:t>Boxes: </a:t>
            </a:r>
            <a:r>
              <a:rPr dirty="0" sz="3900" spc="45"/>
              <a:t>Non-Max </a:t>
            </a:r>
            <a:r>
              <a:rPr dirty="0" sz="3900" spc="35"/>
              <a:t>Suppression</a:t>
            </a:r>
            <a:r>
              <a:rPr dirty="0" sz="3900" spc="-25"/>
              <a:t> </a:t>
            </a:r>
            <a:r>
              <a:rPr dirty="0" sz="3900" spc="45"/>
              <a:t>(NMS)</a:t>
            </a:r>
            <a:endParaRPr sz="3900"/>
          </a:p>
        </p:txBody>
      </p:sp>
      <p:sp>
        <p:nvSpPr>
          <p:cNvPr id="4" name="object 4"/>
          <p:cNvSpPr txBox="1"/>
          <p:nvPr/>
        </p:nvSpPr>
        <p:spPr>
          <a:xfrm>
            <a:off x="146402" y="1041908"/>
            <a:ext cx="460248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15">
                <a:latin typeface="Calibri"/>
                <a:cs typeface="Calibri"/>
              </a:rPr>
              <a:t>detectors </a:t>
            </a:r>
            <a:r>
              <a:rPr dirty="0" sz="2400" spc="-10">
                <a:latin typeface="Calibri"/>
                <a:cs typeface="Calibri"/>
              </a:rPr>
              <a:t>often  </a:t>
            </a: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5">
                <a:latin typeface="Calibri"/>
                <a:cs typeface="Calibri"/>
              </a:rPr>
              <a:t>overlapping</a:t>
            </a:r>
            <a:r>
              <a:rPr dirty="0" sz="2400" spc="-1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2" y="2145284"/>
            <a:ext cx="3313429" cy="1116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5080">
              <a:lnSpc>
                <a:spcPct val="99200"/>
              </a:lnSpc>
              <a:spcBef>
                <a:spcPts val="120"/>
              </a:spcBef>
            </a:pPr>
            <a:r>
              <a:rPr dirty="0" sz="2400" spc="-5" b="1">
                <a:latin typeface="Calibri"/>
                <a:cs typeface="Calibri"/>
              </a:rPr>
              <a:t>Solution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spc="-20">
                <a:latin typeface="Calibri"/>
                <a:cs typeface="Calibri"/>
              </a:rPr>
              <a:t>Post-process </a:t>
            </a:r>
            <a:r>
              <a:rPr dirty="0" sz="2400" spc="-25">
                <a:latin typeface="Calibri"/>
                <a:cs typeface="Calibri"/>
              </a:rPr>
              <a:t>raw  </a:t>
            </a:r>
            <a:r>
              <a:rPr dirty="0" sz="2400" spc="-10">
                <a:latin typeface="Calibri"/>
                <a:cs typeface="Calibri"/>
              </a:rPr>
              <a:t>detections </a:t>
            </a:r>
            <a:r>
              <a:rPr dirty="0" sz="2400" spc="-5">
                <a:latin typeface="Calibri"/>
                <a:cs typeface="Calibri"/>
              </a:rPr>
              <a:t>using </a:t>
            </a:r>
            <a:r>
              <a:rPr dirty="0" sz="2400" spc="-10" b="1">
                <a:latin typeface="Calibri"/>
                <a:cs typeface="Calibri"/>
              </a:rPr>
              <a:t>Non-Max  </a:t>
            </a:r>
            <a:r>
              <a:rPr dirty="0" sz="2400" spc="-5" b="1">
                <a:latin typeface="Calibri"/>
                <a:cs typeface="Calibri"/>
              </a:rPr>
              <a:t>Suppression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(NMS)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402" y="3608323"/>
            <a:ext cx="4293870" cy="1482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 spc="-10">
                <a:latin typeface="Calibri"/>
                <a:cs typeface="Calibri"/>
              </a:rPr>
              <a:t>next </a:t>
            </a:r>
            <a:r>
              <a:rPr dirty="0" sz="2400" spc="-15">
                <a:latin typeface="Calibri"/>
                <a:cs typeface="Calibri"/>
              </a:rPr>
              <a:t>highest-scoring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  <a:p>
            <a:pPr marL="469900" marR="133985" indent="-457200">
              <a:lnSpc>
                <a:spcPts val="2900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Eliminate </a:t>
            </a:r>
            <a:r>
              <a:rPr dirty="0" sz="2400" spc="-15">
                <a:latin typeface="Calibri"/>
                <a:cs typeface="Calibri"/>
              </a:rPr>
              <a:t>lower-scoring </a:t>
            </a:r>
            <a:r>
              <a:rPr dirty="0" sz="2400" spc="-25">
                <a:latin typeface="Calibri"/>
                <a:cs typeface="Calibri"/>
              </a:rPr>
              <a:t>boxes  </a:t>
            </a:r>
            <a:r>
              <a:rPr dirty="0" sz="2400" spc="-5">
                <a:latin typeface="Calibri"/>
                <a:cs typeface="Calibri"/>
              </a:rPr>
              <a:t>with 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threshold </a:t>
            </a:r>
            <a:r>
              <a:rPr dirty="0" sz="2400">
                <a:latin typeface="Calibri"/>
                <a:cs typeface="Calibri"/>
              </a:rPr>
              <a:t>(e.g.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0.7)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If </a:t>
            </a:r>
            <a:r>
              <a:rPr dirty="0" sz="2400" spc="-15">
                <a:latin typeface="Calibri"/>
                <a:cs typeface="Calibri"/>
              </a:rPr>
              <a:t>any </a:t>
            </a:r>
            <a:r>
              <a:rPr dirty="0" sz="2400" spc="-25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remain, </a:t>
            </a:r>
            <a:r>
              <a:rPr dirty="0" sz="2400" spc="-35">
                <a:latin typeface="Calibri"/>
                <a:cs typeface="Calibri"/>
              </a:rPr>
              <a:t>GOTO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7391" y="1369059"/>
            <a:ext cx="27882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7030A0"/>
                </a:solidFill>
                <a:latin typeface="Calibri"/>
                <a:cs typeface="Calibri"/>
              </a:rPr>
              <a:t>P(dog) </a:t>
            </a:r>
            <a:r>
              <a:rPr dirty="0" sz="4000" b="1">
                <a:solidFill>
                  <a:srgbClr val="7030A0"/>
                </a:solidFill>
                <a:latin typeface="Calibri"/>
                <a:cs typeface="Calibri"/>
              </a:rPr>
              <a:t>=</a:t>
            </a:r>
            <a:r>
              <a:rPr dirty="0" sz="4000" spc="-6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4000" spc="-10" b="1">
                <a:solidFill>
                  <a:srgbClr val="7030A0"/>
                </a:solidFill>
                <a:latin typeface="Calibri"/>
                <a:cs typeface="Calibri"/>
              </a:rPr>
              <a:t>0.75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89894" y="3890772"/>
            <a:ext cx="2032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dirty="0" sz="3200" spc="-60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FFC000"/>
                </a:solidFill>
                <a:latin typeface="Calibri"/>
                <a:cs typeface="Calibri"/>
              </a:rPr>
              <a:t>0.7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5946" y="5415788"/>
            <a:ext cx="19862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IoU(</a:t>
            </a:r>
            <a:r>
              <a:rPr dirty="0" sz="2400" spc="-5">
                <a:solidFill>
                  <a:srgbClr val="7030A0"/>
                </a:solidFill>
                <a:latin typeface="Arial"/>
                <a:cs typeface="Arial"/>
              </a:rPr>
              <a:t>■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dirty="0" sz="2400">
                <a:latin typeface="Calibri"/>
                <a:cs typeface="Calibri"/>
              </a:rPr>
              <a:t>) =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C00000"/>
                </a:solidFill>
                <a:latin typeface="Calibri"/>
                <a:cs typeface="Calibri"/>
              </a:rPr>
              <a:t>0.74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2023" y="1546859"/>
            <a:ext cx="20307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4472C4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0.9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29070" y="1094432"/>
            <a:ext cx="7030720" cy="4246880"/>
            <a:chOff x="5029070" y="1094432"/>
            <a:chExt cx="7030720" cy="4246880"/>
          </a:xfrm>
        </p:grpSpPr>
        <p:sp>
          <p:nvSpPr>
            <p:cNvPr id="12" name="object 12"/>
            <p:cNvSpPr/>
            <p:nvPr/>
          </p:nvSpPr>
          <p:spPr>
            <a:xfrm>
              <a:off x="5060820" y="2192695"/>
              <a:ext cx="3719829" cy="3116580"/>
            </a:xfrm>
            <a:custGeom>
              <a:avLst/>
              <a:gdLst/>
              <a:ahLst/>
              <a:cxnLst/>
              <a:rect l="l" t="t" r="r" b="b"/>
              <a:pathLst>
                <a:path w="3719829" h="3116579">
                  <a:moveTo>
                    <a:pt x="0" y="0"/>
                  </a:moveTo>
                  <a:lnTo>
                    <a:pt x="3719290" y="0"/>
                  </a:lnTo>
                  <a:lnTo>
                    <a:pt x="3719290" y="3116422"/>
                  </a:lnTo>
                  <a:lnTo>
                    <a:pt x="0" y="311642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42686" y="1361597"/>
              <a:ext cx="3753485" cy="3537585"/>
            </a:xfrm>
            <a:custGeom>
              <a:avLst/>
              <a:gdLst/>
              <a:ahLst/>
              <a:cxnLst/>
              <a:rect l="l" t="t" r="r" b="b"/>
              <a:pathLst>
                <a:path w="3753484" h="3537585">
                  <a:moveTo>
                    <a:pt x="0" y="0"/>
                  </a:moveTo>
                  <a:lnTo>
                    <a:pt x="3753373" y="0"/>
                  </a:lnTo>
                  <a:lnTo>
                    <a:pt x="3753373" y="3536973"/>
                  </a:lnTo>
                  <a:lnTo>
                    <a:pt x="0" y="3536973"/>
                  </a:lnTo>
                  <a:lnTo>
                    <a:pt x="0" y="0"/>
                  </a:lnTo>
                  <a:close/>
                </a:path>
              </a:pathLst>
            </a:custGeom>
            <a:ln w="1270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935817" y="1126182"/>
              <a:ext cx="3890010" cy="3427729"/>
            </a:xfrm>
            <a:custGeom>
              <a:avLst/>
              <a:gdLst/>
              <a:ahLst/>
              <a:cxnLst/>
              <a:rect l="l" t="t" r="r" b="b"/>
              <a:pathLst>
                <a:path w="3890009" h="3427729">
                  <a:moveTo>
                    <a:pt x="0" y="0"/>
                  </a:moveTo>
                  <a:lnTo>
                    <a:pt x="3889723" y="0"/>
                  </a:lnTo>
                  <a:lnTo>
                    <a:pt x="3889723" y="3427156"/>
                  </a:lnTo>
                  <a:lnTo>
                    <a:pt x="0" y="342715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0603669" y="6178585"/>
            <a:ext cx="144589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Puppy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image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8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1767" y="957071"/>
            <a:ext cx="6995159" cy="504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99072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Overlapping </a:t>
            </a:r>
            <a:r>
              <a:rPr dirty="0" spc="-35"/>
              <a:t>Boxes: </a:t>
            </a:r>
            <a:r>
              <a:rPr dirty="0" sz="3900" spc="45"/>
              <a:t>Non-Max </a:t>
            </a:r>
            <a:r>
              <a:rPr dirty="0" sz="3900" spc="35"/>
              <a:t>Suppression</a:t>
            </a:r>
            <a:r>
              <a:rPr dirty="0" sz="3900" spc="-25"/>
              <a:t> </a:t>
            </a:r>
            <a:r>
              <a:rPr dirty="0" sz="3900" spc="45"/>
              <a:t>(NMS)</a:t>
            </a:r>
            <a:endParaRPr sz="3900"/>
          </a:p>
        </p:txBody>
      </p:sp>
      <p:sp>
        <p:nvSpPr>
          <p:cNvPr id="4" name="object 4"/>
          <p:cNvSpPr txBox="1"/>
          <p:nvPr/>
        </p:nvSpPr>
        <p:spPr>
          <a:xfrm>
            <a:off x="146402" y="1041908"/>
            <a:ext cx="460248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>
                <a:latin typeface="Calibri"/>
                <a:cs typeface="Calibri"/>
              </a:rPr>
              <a:t>: </a:t>
            </a:r>
            <a:r>
              <a:rPr dirty="0" sz="2400" spc="-5">
                <a:latin typeface="Calibri"/>
                <a:cs typeface="Calibri"/>
              </a:rPr>
              <a:t>Object </a:t>
            </a:r>
            <a:r>
              <a:rPr dirty="0" sz="2400" spc="-15">
                <a:latin typeface="Calibri"/>
                <a:cs typeface="Calibri"/>
              </a:rPr>
              <a:t>detectors </a:t>
            </a:r>
            <a:r>
              <a:rPr dirty="0" sz="2400" spc="-10">
                <a:latin typeface="Calibri"/>
                <a:cs typeface="Calibri"/>
              </a:rPr>
              <a:t>often  </a:t>
            </a:r>
            <a:r>
              <a:rPr dirty="0" sz="2400" spc="-5">
                <a:latin typeface="Calibri"/>
                <a:cs typeface="Calibri"/>
              </a:rPr>
              <a:t>output </a:t>
            </a:r>
            <a:r>
              <a:rPr dirty="0" sz="2400" spc="-15">
                <a:latin typeface="Calibri"/>
                <a:cs typeface="Calibri"/>
              </a:rPr>
              <a:t>many </a:t>
            </a:r>
            <a:r>
              <a:rPr dirty="0" sz="2400" spc="-5">
                <a:latin typeface="Calibri"/>
                <a:cs typeface="Calibri"/>
              </a:rPr>
              <a:t>overlapping</a:t>
            </a:r>
            <a:r>
              <a:rPr dirty="0" sz="2400" spc="-1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2" y="2145284"/>
            <a:ext cx="4293870" cy="29457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985519">
              <a:lnSpc>
                <a:spcPct val="99200"/>
              </a:lnSpc>
              <a:spcBef>
                <a:spcPts val="120"/>
              </a:spcBef>
            </a:pPr>
            <a:r>
              <a:rPr dirty="0" sz="2400" spc="-5" b="1">
                <a:latin typeface="Calibri"/>
                <a:cs typeface="Calibri"/>
              </a:rPr>
              <a:t>Solution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spc="-20">
                <a:latin typeface="Calibri"/>
                <a:cs typeface="Calibri"/>
              </a:rPr>
              <a:t>Post-process </a:t>
            </a:r>
            <a:r>
              <a:rPr dirty="0" sz="2400" spc="-25">
                <a:latin typeface="Calibri"/>
                <a:cs typeface="Calibri"/>
              </a:rPr>
              <a:t>raw  </a:t>
            </a:r>
            <a:r>
              <a:rPr dirty="0" sz="2400" spc="-10">
                <a:latin typeface="Calibri"/>
                <a:cs typeface="Calibri"/>
              </a:rPr>
              <a:t>detections </a:t>
            </a:r>
            <a:r>
              <a:rPr dirty="0" sz="2400" spc="-5">
                <a:latin typeface="Calibri"/>
                <a:cs typeface="Calibri"/>
              </a:rPr>
              <a:t>using </a:t>
            </a:r>
            <a:r>
              <a:rPr dirty="0" sz="2400" spc="-10" b="1">
                <a:latin typeface="Calibri"/>
                <a:cs typeface="Calibri"/>
              </a:rPr>
              <a:t>Non-Max  </a:t>
            </a:r>
            <a:r>
              <a:rPr dirty="0" sz="2400" spc="-5" b="1">
                <a:latin typeface="Calibri"/>
                <a:cs typeface="Calibri"/>
              </a:rPr>
              <a:t>Suppression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(NMS)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 spc="-10">
                <a:latin typeface="Calibri"/>
                <a:cs typeface="Calibri"/>
              </a:rPr>
              <a:t>next </a:t>
            </a:r>
            <a:r>
              <a:rPr dirty="0" sz="2400" spc="-15">
                <a:latin typeface="Calibri"/>
                <a:cs typeface="Calibri"/>
              </a:rPr>
              <a:t>highest-scoring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  <a:p>
            <a:pPr marL="469900" marR="133985" indent="-457200">
              <a:lnSpc>
                <a:spcPts val="2900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Eliminate </a:t>
            </a:r>
            <a:r>
              <a:rPr dirty="0" sz="2400" spc="-15">
                <a:latin typeface="Calibri"/>
                <a:cs typeface="Calibri"/>
              </a:rPr>
              <a:t>lower-scoring </a:t>
            </a:r>
            <a:r>
              <a:rPr dirty="0" sz="2400" spc="-25">
                <a:latin typeface="Calibri"/>
                <a:cs typeface="Calibri"/>
              </a:rPr>
              <a:t>boxes  </a:t>
            </a:r>
            <a:r>
              <a:rPr dirty="0" sz="2400" spc="-5">
                <a:latin typeface="Calibri"/>
                <a:cs typeface="Calibri"/>
              </a:rPr>
              <a:t>with 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threshold </a:t>
            </a:r>
            <a:r>
              <a:rPr dirty="0" sz="2400">
                <a:latin typeface="Calibri"/>
                <a:cs typeface="Calibri"/>
              </a:rPr>
              <a:t>(e.g.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0.7)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If </a:t>
            </a:r>
            <a:r>
              <a:rPr dirty="0" sz="2400" spc="-15">
                <a:latin typeface="Calibri"/>
                <a:cs typeface="Calibri"/>
              </a:rPr>
              <a:t>any </a:t>
            </a:r>
            <a:r>
              <a:rPr dirty="0" sz="2400" spc="-25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remain, </a:t>
            </a:r>
            <a:r>
              <a:rPr dirty="0" sz="2400" spc="-35">
                <a:latin typeface="Calibri"/>
                <a:cs typeface="Calibri"/>
              </a:rPr>
              <a:t>GOTO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7391" y="1379220"/>
            <a:ext cx="22377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7030A0"/>
                </a:solidFill>
                <a:latin typeface="Calibri"/>
                <a:cs typeface="Calibri"/>
              </a:rPr>
              <a:t>=</a:t>
            </a:r>
            <a:r>
              <a:rPr dirty="0" sz="3200" spc="-6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7030A0"/>
                </a:solidFill>
                <a:latin typeface="Calibri"/>
                <a:cs typeface="Calibri"/>
              </a:rPr>
              <a:t>0.75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2023" y="1546859"/>
            <a:ext cx="20307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P(dog) </a:t>
            </a:r>
            <a:r>
              <a:rPr dirty="0" sz="3200" b="1">
                <a:solidFill>
                  <a:srgbClr val="4472C4"/>
                </a:solidFill>
                <a:latin typeface="Calibri"/>
                <a:cs typeface="Calibri"/>
              </a:rPr>
              <a:t>=</a:t>
            </a:r>
            <a:r>
              <a:rPr dirty="0" sz="3200" spc="-70" b="1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4472C4"/>
                </a:solidFill>
                <a:latin typeface="Calibri"/>
                <a:cs typeface="Calibri"/>
              </a:rPr>
              <a:t>0.9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29070" y="1329847"/>
            <a:ext cx="6998970" cy="4011295"/>
            <a:chOff x="5029070" y="1329847"/>
            <a:chExt cx="6998970" cy="4011295"/>
          </a:xfrm>
        </p:grpSpPr>
        <p:sp>
          <p:nvSpPr>
            <p:cNvPr id="9" name="object 9"/>
            <p:cNvSpPr/>
            <p:nvPr/>
          </p:nvSpPr>
          <p:spPr>
            <a:xfrm>
              <a:off x="5060820" y="2192695"/>
              <a:ext cx="3719829" cy="3116580"/>
            </a:xfrm>
            <a:custGeom>
              <a:avLst/>
              <a:gdLst/>
              <a:ahLst/>
              <a:cxnLst/>
              <a:rect l="l" t="t" r="r" b="b"/>
              <a:pathLst>
                <a:path w="3719829" h="3116579">
                  <a:moveTo>
                    <a:pt x="0" y="0"/>
                  </a:moveTo>
                  <a:lnTo>
                    <a:pt x="3719290" y="0"/>
                  </a:lnTo>
                  <a:lnTo>
                    <a:pt x="3719290" y="3116422"/>
                  </a:lnTo>
                  <a:lnTo>
                    <a:pt x="0" y="311642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42686" y="1361597"/>
              <a:ext cx="3753485" cy="3537585"/>
            </a:xfrm>
            <a:custGeom>
              <a:avLst/>
              <a:gdLst/>
              <a:ahLst/>
              <a:cxnLst/>
              <a:rect l="l" t="t" r="r" b="b"/>
              <a:pathLst>
                <a:path w="3753484" h="3537585">
                  <a:moveTo>
                    <a:pt x="0" y="0"/>
                  </a:moveTo>
                  <a:lnTo>
                    <a:pt x="3753373" y="0"/>
                  </a:lnTo>
                  <a:lnTo>
                    <a:pt x="3753373" y="3536973"/>
                  </a:lnTo>
                  <a:lnTo>
                    <a:pt x="0" y="353697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603669" y="6178585"/>
            <a:ext cx="144589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Puppy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image </a:t>
            </a:r>
            <a:r>
              <a:rPr dirty="0" sz="800"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8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43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02" y="166792"/>
            <a:ext cx="10678160" cy="1635125"/>
          </a:xfrm>
          <a:prstGeom prst="rect"/>
        </p:spPr>
        <p:txBody>
          <a:bodyPr wrap="square" lIns="0" tIns="178435" rIns="0" bIns="0" rtlCol="0" vert="horz">
            <a:spAutoFit/>
          </a:bodyPr>
          <a:lstStyle/>
          <a:p>
            <a:pPr marL="782955">
              <a:lnSpc>
                <a:spcPct val="100000"/>
              </a:lnSpc>
              <a:spcBef>
                <a:spcPts val="1405"/>
              </a:spcBef>
            </a:pPr>
            <a:r>
              <a:rPr dirty="0" spc="-5"/>
              <a:t>Overlapping </a:t>
            </a:r>
            <a:r>
              <a:rPr dirty="0" spc="-35"/>
              <a:t>Boxes: </a:t>
            </a:r>
            <a:r>
              <a:rPr dirty="0" sz="3900" spc="45"/>
              <a:t>Non-Max </a:t>
            </a:r>
            <a:r>
              <a:rPr dirty="0" sz="3900" spc="35"/>
              <a:t>Suppression</a:t>
            </a:r>
            <a:r>
              <a:rPr dirty="0" sz="3900" spc="-25"/>
              <a:t> </a:t>
            </a:r>
            <a:r>
              <a:rPr dirty="0" sz="3900" spc="45"/>
              <a:t>(NMS)</a:t>
            </a:r>
            <a:endParaRPr sz="3900"/>
          </a:p>
          <a:p>
            <a:pPr marL="12700" marR="6080125">
              <a:lnSpc>
                <a:spcPct val="100800"/>
              </a:lnSpc>
              <a:spcBef>
                <a:spcPts val="760"/>
              </a:spcBef>
            </a:pPr>
            <a:r>
              <a:rPr dirty="0" sz="2400" spc="-10" b="1">
                <a:latin typeface="Calibri"/>
                <a:cs typeface="Calibri"/>
              </a:rPr>
              <a:t>Problem</a:t>
            </a:r>
            <a:r>
              <a:rPr dirty="0" sz="2400" spc="-10" b="0">
                <a:latin typeface="Calibri"/>
                <a:cs typeface="Calibri"/>
              </a:rPr>
              <a:t>: </a:t>
            </a:r>
            <a:r>
              <a:rPr dirty="0" sz="2400" spc="-5" b="0">
                <a:latin typeface="Calibri"/>
                <a:cs typeface="Calibri"/>
              </a:rPr>
              <a:t>Object </a:t>
            </a:r>
            <a:r>
              <a:rPr dirty="0" sz="2400" spc="-15" b="0">
                <a:latin typeface="Calibri"/>
                <a:cs typeface="Calibri"/>
              </a:rPr>
              <a:t>detectors </a:t>
            </a:r>
            <a:r>
              <a:rPr dirty="0" sz="2400" spc="-10" b="0">
                <a:latin typeface="Calibri"/>
                <a:cs typeface="Calibri"/>
              </a:rPr>
              <a:t>often  </a:t>
            </a:r>
            <a:r>
              <a:rPr dirty="0" sz="2400" spc="-5" b="0">
                <a:latin typeface="Calibri"/>
                <a:cs typeface="Calibri"/>
              </a:rPr>
              <a:t>output </a:t>
            </a:r>
            <a:r>
              <a:rPr dirty="0" sz="2400" spc="-15" b="0">
                <a:latin typeface="Calibri"/>
                <a:cs typeface="Calibri"/>
              </a:rPr>
              <a:t>many </a:t>
            </a:r>
            <a:r>
              <a:rPr dirty="0" sz="2400" spc="-5" b="0">
                <a:latin typeface="Calibri"/>
                <a:cs typeface="Calibri"/>
              </a:rPr>
              <a:t>overlapping</a:t>
            </a:r>
            <a:r>
              <a:rPr dirty="0" sz="2400" spc="-10" b="0">
                <a:latin typeface="Calibri"/>
                <a:cs typeface="Calibri"/>
              </a:rPr>
              <a:t> detections: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32931" y="6173723"/>
            <a:ext cx="27412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Crowd image </a:t>
            </a:r>
            <a:r>
              <a:rPr dirty="0" sz="800">
                <a:latin typeface="Calibri"/>
                <a:cs typeface="Calibri"/>
              </a:rPr>
              <a:t>is free for </a:t>
            </a:r>
            <a:r>
              <a:rPr dirty="0" sz="800" spc="-5">
                <a:latin typeface="Calibri"/>
                <a:cs typeface="Calibri"/>
              </a:rPr>
              <a:t>commercial use </a:t>
            </a:r>
            <a:r>
              <a:rPr dirty="0" sz="800">
                <a:latin typeface="Calibri"/>
                <a:cs typeface="Calibri"/>
              </a:rPr>
              <a:t>under </a:t>
            </a:r>
            <a:r>
              <a:rPr dirty="0" sz="800" spc="-5">
                <a:latin typeface="Calibri"/>
                <a:cs typeface="Calibri"/>
              </a:rPr>
              <a:t>the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Pixabay</a:t>
            </a:r>
            <a:r>
              <a:rPr dirty="0" u="sng" sz="800" spc="-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license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402" y="2145284"/>
            <a:ext cx="4298950" cy="41230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990600">
              <a:lnSpc>
                <a:spcPct val="99200"/>
              </a:lnSpc>
              <a:spcBef>
                <a:spcPts val="120"/>
              </a:spcBef>
            </a:pPr>
            <a:r>
              <a:rPr dirty="0" sz="2400" spc="-5" b="1">
                <a:latin typeface="Calibri"/>
                <a:cs typeface="Calibri"/>
              </a:rPr>
              <a:t>Solution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 spc="-20">
                <a:latin typeface="Calibri"/>
                <a:cs typeface="Calibri"/>
              </a:rPr>
              <a:t>Post-process </a:t>
            </a:r>
            <a:r>
              <a:rPr dirty="0" sz="2400" spc="-25">
                <a:latin typeface="Calibri"/>
                <a:cs typeface="Calibri"/>
              </a:rPr>
              <a:t>raw  </a:t>
            </a:r>
            <a:r>
              <a:rPr dirty="0" sz="2400" spc="-10">
                <a:latin typeface="Calibri"/>
                <a:cs typeface="Calibri"/>
              </a:rPr>
              <a:t>detections </a:t>
            </a:r>
            <a:r>
              <a:rPr dirty="0" sz="2400" spc="-5">
                <a:latin typeface="Calibri"/>
                <a:cs typeface="Calibri"/>
              </a:rPr>
              <a:t>using </a:t>
            </a:r>
            <a:r>
              <a:rPr dirty="0" sz="2400" spc="-10" b="1">
                <a:latin typeface="Calibri"/>
                <a:cs typeface="Calibri"/>
              </a:rPr>
              <a:t>Non-Max  </a:t>
            </a:r>
            <a:r>
              <a:rPr dirty="0" sz="2400" spc="-5" b="1">
                <a:latin typeface="Calibri"/>
                <a:cs typeface="Calibri"/>
              </a:rPr>
              <a:t>Suppression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(NMS)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Select </a:t>
            </a:r>
            <a:r>
              <a:rPr dirty="0" sz="2400" spc="-10">
                <a:latin typeface="Calibri"/>
                <a:cs typeface="Calibri"/>
              </a:rPr>
              <a:t>next </a:t>
            </a:r>
            <a:r>
              <a:rPr dirty="0" sz="2400" spc="-15">
                <a:latin typeface="Calibri"/>
                <a:cs typeface="Calibri"/>
              </a:rPr>
              <a:t>highest-scoring </a:t>
            </a:r>
            <a:r>
              <a:rPr dirty="0" sz="2400" spc="-20">
                <a:latin typeface="Calibri"/>
                <a:cs typeface="Calibri"/>
              </a:rPr>
              <a:t>box</a:t>
            </a:r>
            <a:endParaRPr sz="2400">
              <a:latin typeface="Calibri"/>
              <a:cs typeface="Calibri"/>
            </a:endParaRPr>
          </a:p>
          <a:p>
            <a:pPr marL="469900" marR="139700" indent="-457200">
              <a:lnSpc>
                <a:spcPts val="2900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Eliminate </a:t>
            </a:r>
            <a:r>
              <a:rPr dirty="0" sz="2400" spc="-15">
                <a:latin typeface="Calibri"/>
                <a:cs typeface="Calibri"/>
              </a:rPr>
              <a:t>lower-scoring </a:t>
            </a:r>
            <a:r>
              <a:rPr dirty="0" sz="2400" spc="-25">
                <a:latin typeface="Calibri"/>
                <a:cs typeface="Calibri"/>
              </a:rPr>
              <a:t>boxes  </a:t>
            </a:r>
            <a:r>
              <a:rPr dirty="0" sz="2400" spc="-5">
                <a:latin typeface="Calibri"/>
                <a:cs typeface="Calibri"/>
              </a:rPr>
              <a:t>with IoU </a:t>
            </a:r>
            <a:r>
              <a:rPr dirty="0" sz="2400">
                <a:latin typeface="Calibri"/>
                <a:cs typeface="Calibri"/>
              </a:rPr>
              <a:t>&gt; </a:t>
            </a:r>
            <a:r>
              <a:rPr dirty="0" sz="2400" spc="-5">
                <a:latin typeface="Calibri"/>
                <a:cs typeface="Calibri"/>
              </a:rPr>
              <a:t>threshold </a:t>
            </a:r>
            <a:r>
              <a:rPr dirty="0" sz="2400">
                <a:latin typeface="Calibri"/>
                <a:cs typeface="Calibri"/>
              </a:rPr>
              <a:t>(e.g.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0.7)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If </a:t>
            </a:r>
            <a:r>
              <a:rPr dirty="0" sz="2400" spc="-15">
                <a:latin typeface="Calibri"/>
                <a:cs typeface="Calibri"/>
              </a:rPr>
              <a:t>any </a:t>
            </a:r>
            <a:r>
              <a:rPr dirty="0" sz="2400" spc="-25">
                <a:latin typeface="Calibri"/>
                <a:cs typeface="Calibri"/>
              </a:rPr>
              <a:t>boxes </a:t>
            </a:r>
            <a:r>
              <a:rPr dirty="0" sz="2400" spc="-10">
                <a:latin typeface="Calibri"/>
                <a:cs typeface="Calibri"/>
              </a:rPr>
              <a:t>remain, </a:t>
            </a:r>
            <a:r>
              <a:rPr dirty="0" sz="2400" spc="-35">
                <a:latin typeface="Calibri"/>
                <a:cs typeface="Calibri"/>
              </a:rPr>
              <a:t>GOTO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00965" marR="5080">
              <a:lnSpc>
                <a:spcPct val="98600"/>
              </a:lnSpc>
              <a:spcBef>
                <a:spcPts val="1460"/>
              </a:spcBef>
            </a:pPr>
            <a:r>
              <a:rPr dirty="0" sz="2200" spc="-5" b="1">
                <a:solidFill>
                  <a:srgbClr val="C00000"/>
                </a:solidFill>
                <a:latin typeface="Calibri"/>
                <a:cs typeface="Calibri"/>
              </a:rPr>
              <a:t>Problem</a:t>
            </a:r>
            <a:r>
              <a:rPr dirty="0" sz="2200" spc="-5">
                <a:solidFill>
                  <a:srgbClr val="C00000"/>
                </a:solidFill>
                <a:latin typeface="Calibri"/>
                <a:cs typeface="Calibri"/>
              </a:rPr>
              <a:t>: NMS </a:t>
            </a:r>
            <a:r>
              <a:rPr dirty="0" sz="2200" spc="-15">
                <a:solidFill>
                  <a:srgbClr val="C00000"/>
                </a:solidFill>
                <a:latin typeface="Calibri"/>
                <a:cs typeface="Calibri"/>
              </a:rPr>
              <a:t>may </a:t>
            </a:r>
            <a:r>
              <a:rPr dirty="0" sz="2200" spc="-10">
                <a:solidFill>
                  <a:srgbClr val="C00000"/>
                </a:solidFill>
                <a:latin typeface="Calibri"/>
                <a:cs typeface="Calibri"/>
              </a:rPr>
              <a:t>eliminate </a:t>
            </a:r>
            <a:r>
              <a:rPr dirty="0" sz="2200" spc="-30">
                <a:solidFill>
                  <a:srgbClr val="C00000"/>
                </a:solidFill>
                <a:latin typeface="Calibri"/>
                <a:cs typeface="Calibri"/>
              </a:rPr>
              <a:t>”good”  </a:t>
            </a:r>
            <a:r>
              <a:rPr dirty="0" sz="2200" spc="-25">
                <a:solidFill>
                  <a:srgbClr val="C00000"/>
                </a:solidFill>
                <a:latin typeface="Calibri"/>
                <a:cs typeface="Calibri"/>
              </a:rPr>
              <a:t>boxes </a:t>
            </a:r>
            <a:r>
              <a:rPr dirty="0" sz="2200" spc="-5">
                <a:solidFill>
                  <a:srgbClr val="C00000"/>
                </a:solidFill>
                <a:latin typeface="Calibri"/>
                <a:cs typeface="Calibri"/>
              </a:rPr>
              <a:t>when objects </a:t>
            </a:r>
            <a:r>
              <a:rPr dirty="0" sz="2200" spc="-15">
                <a:solidFill>
                  <a:srgbClr val="C00000"/>
                </a:solidFill>
                <a:latin typeface="Calibri"/>
                <a:cs typeface="Calibri"/>
              </a:rPr>
              <a:t>are </a:t>
            </a:r>
            <a:r>
              <a:rPr dirty="0" sz="2200" spc="-5">
                <a:solidFill>
                  <a:srgbClr val="C00000"/>
                </a:solidFill>
                <a:latin typeface="Calibri"/>
                <a:cs typeface="Calibri"/>
              </a:rPr>
              <a:t>highly  </a:t>
            </a:r>
            <a:r>
              <a:rPr dirty="0" sz="2200" spc="-10">
                <a:solidFill>
                  <a:srgbClr val="C00000"/>
                </a:solidFill>
                <a:latin typeface="Calibri"/>
                <a:cs typeface="Calibri"/>
              </a:rPr>
              <a:t>overlapping… </a:t>
            </a:r>
            <a:r>
              <a:rPr dirty="0" sz="2200" spc="-5">
                <a:solidFill>
                  <a:srgbClr val="C00000"/>
                </a:solidFill>
                <a:latin typeface="Calibri"/>
                <a:cs typeface="Calibri"/>
              </a:rPr>
              <a:t>no good solution</a:t>
            </a:r>
            <a:r>
              <a:rPr dirty="0" sz="2200" spc="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C00000"/>
                </a:solidFill>
                <a:latin typeface="Calibri"/>
                <a:cs typeface="Calibri"/>
              </a:rPr>
              <a:t>=(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01441" y="1145818"/>
            <a:ext cx="7101224" cy="4711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46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78040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 NMS)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46</a:t>
            </a:fld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63250" y="1470906"/>
            <a:ext cx="1857375" cy="1074420"/>
            <a:chOff x="6963250" y="1470906"/>
            <a:chExt cx="1857375" cy="1074420"/>
          </a:xfrm>
        </p:grpSpPr>
        <p:sp>
          <p:nvSpPr>
            <p:cNvPr id="11" name="object 11"/>
            <p:cNvSpPr/>
            <p:nvPr/>
          </p:nvSpPr>
          <p:spPr>
            <a:xfrm>
              <a:off x="6963250" y="1932644"/>
              <a:ext cx="836930" cy="597535"/>
            </a:xfrm>
            <a:custGeom>
              <a:avLst/>
              <a:gdLst/>
              <a:ahLst/>
              <a:cxnLst/>
              <a:rect l="l" t="t" r="r" b="b"/>
              <a:pathLst>
                <a:path w="836929" h="597535">
                  <a:moveTo>
                    <a:pt x="836644" y="0"/>
                  </a:moveTo>
                  <a:lnTo>
                    <a:pt x="0" y="0"/>
                  </a:lnTo>
                  <a:lnTo>
                    <a:pt x="0" y="597159"/>
                  </a:lnTo>
                  <a:lnTo>
                    <a:pt x="836644" y="597159"/>
                  </a:lnTo>
                  <a:lnTo>
                    <a:pt x="836644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983397" y="1947852"/>
              <a:ext cx="836930" cy="597535"/>
            </a:xfrm>
            <a:custGeom>
              <a:avLst/>
              <a:gdLst/>
              <a:ahLst/>
              <a:cxnLst/>
              <a:rect l="l" t="t" r="r" b="b"/>
              <a:pathLst>
                <a:path w="836929" h="597535">
                  <a:moveTo>
                    <a:pt x="836644" y="0"/>
                  </a:moveTo>
                  <a:lnTo>
                    <a:pt x="0" y="0"/>
                  </a:lnTo>
                  <a:lnTo>
                    <a:pt x="0" y="597159"/>
                  </a:lnTo>
                  <a:lnTo>
                    <a:pt x="836644" y="597159"/>
                  </a:lnTo>
                  <a:lnTo>
                    <a:pt x="83664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456396" y="1489956"/>
              <a:ext cx="755015" cy="441959"/>
            </a:xfrm>
            <a:custGeom>
              <a:avLst/>
              <a:gdLst/>
              <a:ahLst/>
              <a:cxnLst/>
              <a:rect l="l" t="t" r="r" b="b"/>
              <a:pathLst>
                <a:path w="755015" h="441960">
                  <a:moveTo>
                    <a:pt x="0" y="0"/>
                  </a:moveTo>
                  <a:lnTo>
                    <a:pt x="754543" y="44147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46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333020" y="1563115"/>
            <a:ext cx="1565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Match: </a:t>
            </a:r>
            <a:r>
              <a:rPr dirty="0" sz="1800" spc="-5">
                <a:latin typeface="Calibri"/>
                <a:cs typeface="Calibri"/>
              </a:rPr>
              <a:t>IoU </a:t>
            </a:r>
            <a:r>
              <a:rPr dirty="0" sz="1800">
                <a:latin typeface="Calibri"/>
                <a:cs typeface="Calibri"/>
              </a:rPr>
              <a:t>&gt;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533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 </a:t>
            </a:r>
            <a:r>
              <a:rPr dirty="0" spc="-25"/>
              <a:t>far: </a:t>
            </a:r>
            <a:r>
              <a:rPr dirty="0" spc="-10"/>
              <a:t>Image</a:t>
            </a:r>
            <a:r>
              <a:rPr dirty="0" spc="-55"/>
              <a:t> </a:t>
            </a:r>
            <a:r>
              <a:rPr dirty="0" spc="-5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72017" y="2568447"/>
            <a:ext cx="1591945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Class</a:t>
            </a:r>
            <a:r>
              <a:rPr dirty="0" sz="2500" spc="-85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Scores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5">
                <a:latin typeface="Calibri"/>
                <a:cs typeface="Calibri"/>
              </a:rPr>
              <a:t>Cat: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0.9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Dog: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0.05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Car: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0.01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831" y="2660904"/>
            <a:ext cx="1743456" cy="1508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29967" y="2721864"/>
            <a:ext cx="4562856" cy="1487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3778" y="4390608"/>
            <a:ext cx="444500" cy="12700"/>
          </a:xfrm>
          <a:custGeom>
            <a:avLst/>
            <a:gdLst/>
            <a:ahLst/>
            <a:cxnLst/>
            <a:rect l="l" t="t" r="r" b="b"/>
            <a:pathLst>
              <a:path w="444500" h="12700">
                <a:moveTo>
                  <a:pt x="444500" y="0"/>
                </a:moveTo>
                <a:lnTo>
                  <a:pt x="0" y="0"/>
                </a:lnTo>
                <a:lnTo>
                  <a:pt x="0" y="12700"/>
                </a:lnTo>
                <a:lnTo>
                  <a:pt x="444500" y="12700"/>
                </a:lnTo>
                <a:lnTo>
                  <a:pt x="44450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1078" y="4262628"/>
            <a:ext cx="1346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This image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CC0 </a:t>
            </a:r>
            <a:r>
              <a:rPr dirty="0" sz="80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dirty="0" sz="800" spc="-7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9878" y="4390608"/>
            <a:ext cx="774700" cy="12700"/>
          </a:xfrm>
          <a:custGeom>
            <a:avLst/>
            <a:gdLst/>
            <a:ahLst/>
            <a:cxnLst/>
            <a:rect l="l" t="t" r="r" b="b"/>
            <a:pathLst>
              <a:path w="774700" h="12700">
                <a:moveTo>
                  <a:pt x="774699" y="0"/>
                </a:moveTo>
                <a:lnTo>
                  <a:pt x="0" y="0"/>
                </a:lnTo>
                <a:lnTo>
                  <a:pt x="0" y="12700"/>
                </a:lnTo>
                <a:lnTo>
                  <a:pt x="774699" y="12700"/>
                </a:lnTo>
                <a:lnTo>
                  <a:pt x="774699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1807" y="2744735"/>
            <a:ext cx="0" cy="1172845"/>
          </a:xfrm>
          <a:custGeom>
            <a:avLst/>
            <a:gdLst/>
            <a:ahLst/>
            <a:cxnLst/>
            <a:rect l="l" t="t" r="r" b="b"/>
            <a:pathLst>
              <a:path w="0" h="1172845">
                <a:moveTo>
                  <a:pt x="0" y="0"/>
                </a:moveTo>
                <a:lnTo>
                  <a:pt x="1" y="1172436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00831" y="4040632"/>
            <a:ext cx="9639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5" b="1">
                <a:latin typeface="Calibri"/>
                <a:cs typeface="Calibri"/>
              </a:rPr>
              <a:t>V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0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7609" y="3537711"/>
            <a:ext cx="22225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Calibri"/>
                <a:cs typeface="Calibri"/>
              </a:rPr>
              <a:t>F</a:t>
            </a:r>
            <a:r>
              <a:rPr dirty="0" sz="2500" spc="-5" b="1">
                <a:latin typeface="Calibri"/>
                <a:cs typeface="Calibri"/>
              </a:rPr>
              <a:t>ull</a:t>
            </a:r>
            <a:r>
              <a:rPr dirty="0" sz="2500" spc="-55" b="1">
                <a:latin typeface="Calibri"/>
                <a:cs typeface="Calibri"/>
              </a:rPr>
              <a:t>y</a:t>
            </a:r>
            <a:r>
              <a:rPr dirty="0" sz="2500" spc="-5" b="1">
                <a:latin typeface="Calibri"/>
                <a:cs typeface="Calibri"/>
              </a:rPr>
              <a:t>-</a:t>
            </a:r>
            <a:r>
              <a:rPr dirty="0" sz="2500" spc="-15" b="1">
                <a:latin typeface="Calibri"/>
                <a:cs typeface="Calibri"/>
              </a:rPr>
              <a:t>C</a:t>
            </a:r>
            <a:r>
              <a:rPr dirty="0" sz="2500" spc="-10" b="1">
                <a:latin typeface="Calibri"/>
                <a:cs typeface="Calibri"/>
              </a:rPr>
              <a:t>o</a:t>
            </a:r>
            <a:r>
              <a:rPr dirty="0" sz="2500" spc="-5" b="1">
                <a:latin typeface="Calibri"/>
                <a:cs typeface="Calibri"/>
              </a:rPr>
              <a:t>nn</a:t>
            </a:r>
            <a:r>
              <a:rPr dirty="0" sz="2500" spc="-10" b="1">
                <a:latin typeface="Calibri"/>
                <a:cs typeface="Calibri"/>
              </a:rPr>
              <a:t>ec</a:t>
            </a:r>
            <a:r>
              <a:rPr dirty="0" sz="2500" spc="-35" b="1">
                <a:latin typeface="Calibri"/>
                <a:cs typeface="Calibri"/>
              </a:rPr>
              <a:t>t</a:t>
            </a:r>
            <a:r>
              <a:rPr dirty="0" sz="2500" spc="-10" b="1">
                <a:latin typeface="Calibri"/>
                <a:cs typeface="Calibri"/>
              </a:rPr>
              <a:t>e</a:t>
            </a:r>
            <a:r>
              <a:rPr dirty="0" sz="2500" spc="-5" b="1">
                <a:latin typeface="Calibri"/>
                <a:cs typeface="Calibri"/>
              </a:rPr>
              <a:t>d</a:t>
            </a:r>
            <a:r>
              <a:rPr dirty="0" sz="2500">
                <a:latin typeface="Calibri"/>
                <a:cs typeface="Calibri"/>
              </a:rPr>
              <a:t>:  </a:t>
            </a:r>
            <a:r>
              <a:rPr dirty="0" sz="2500" spc="-5">
                <a:latin typeface="Calibri"/>
                <a:cs typeface="Calibri"/>
              </a:rPr>
              <a:t>4096 </a:t>
            </a:r>
            <a:r>
              <a:rPr dirty="0" sz="2500" spc="-15">
                <a:latin typeface="Calibri"/>
                <a:cs typeface="Calibri"/>
              </a:rPr>
              <a:t>to</a:t>
            </a:r>
            <a:r>
              <a:rPr dirty="0" sz="2500" spc="-3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1000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67600" y="3347528"/>
            <a:ext cx="2303780" cy="76200"/>
          </a:xfrm>
          <a:custGeom>
            <a:avLst/>
            <a:gdLst/>
            <a:ahLst/>
            <a:cxnLst/>
            <a:rect l="l" t="t" r="r" b="b"/>
            <a:pathLst>
              <a:path w="2303779" h="76200">
                <a:moveTo>
                  <a:pt x="2227536" y="47624"/>
                </a:moveTo>
                <a:lnTo>
                  <a:pt x="2227536" y="76200"/>
                </a:lnTo>
                <a:lnTo>
                  <a:pt x="2284686" y="47625"/>
                </a:lnTo>
                <a:lnTo>
                  <a:pt x="2227536" y="47624"/>
                </a:lnTo>
                <a:close/>
              </a:path>
              <a:path w="2303779" h="76200">
                <a:moveTo>
                  <a:pt x="2227536" y="28574"/>
                </a:moveTo>
                <a:lnTo>
                  <a:pt x="2227536" y="47624"/>
                </a:lnTo>
                <a:lnTo>
                  <a:pt x="2240236" y="47625"/>
                </a:lnTo>
                <a:lnTo>
                  <a:pt x="2240236" y="28575"/>
                </a:lnTo>
                <a:lnTo>
                  <a:pt x="2227536" y="28574"/>
                </a:lnTo>
                <a:close/>
              </a:path>
              <a:path w="2303779" h="76200">
                <a:moveTo>
                  <a:pt x="2227536" y="0"/>
                </a:moveTo>
                <a:lnTo>
                  <a:pt x="2227536" y="28574"/>
                </a:lnTo>
                <a:lnTo>
                  <a:pt x="2240236" y="28575"/>
                </a:lnTo>
                <a:lnTo>
                  <a:pt x="2240236" y="47625"/>
                </a:lnTo>
                <a:lnTo>
                  <a:pt x="2284689" y="47623"/>
                </a:lnTo>
                <a:lnTo>
                  <a:pt x="2303736" y="38100"/>
                </a:lnTo>
                <a:lnTo>
                  <a:pt x="2227536" y="0"/>
                </a:lnTo>
                <a:close/>
              </a:path>
              <a:path w="2303779" h="76200">
                <a:moveTo>
                  <a:pt x="0" y="28573"/>
                </a:moveTo>
                <a:lnTo>
                  <a:pt x="0" y="47623"/>
                </a:lnTo>
                <a:lnTo>
                  <a:pt x="2227536" y="47624"/>
                </a:lnTo>
                <a:lnTo>
                  <a:pt x="2227536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312868" y="4253484"/>
            <a:ext cx="2207260" cy="306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800" spc="-5">
                <a:solidFill>
                  <a:srgbClr val="999999"/>
                </a:solidFill>
                <a:latin typeface="Calibri"/>
                <a:cs typeface="Calibri"/>
              </a:rPr>
              <a:t>Figure copyright Alex Krizhevsky, Ilya Sutskever,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and  Geoffrey </a:t>
            </a:r>
            <a:r>
              <a:rPr dirty="0" sz="800" spc="-5">
                <a:solidFill>
                  <a:srgbClr val="999999"/>
                </a:solidFill>
                <a:latin typeface="Calibri"/>
                <a:cs typeface="Calibri"/>
              </a:rPr>
              <a:t>Hinton, </a:t>
            </a:r>
            <a:r>
              <a:rPr dirty="0" sz="800" spc="-10">
                <a:solidFill>
                  <a:srgbClr val="999999"/>
                </a:solidFill>
                <a:latin typeface="Calibri"/>
                <a:cs typeface="Calibri"/>
              </a:rPr>
              <a:t>2012. </a:t>
            </a:r>
            <a:r>
              <a:rPr dirty="0" sz="800" spc="-5">
                <a:solidFill>
                  <a:srgbClr val="999999"/>
                </a:solidFill>
                <a:latin typeface="Calibri"/>
                <a:cs typeface="Calibri"/>
              </a:rPr>
              <a:t>Reproduced with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999999"/>
                </a:solidFill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79339" y="6466294"/>
            <a:ext cx="145923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63250" y="1470906"/>
            <a:ext cx="1857375" cy="1074420"/>
            <a:chOff x="6963250" y="1470906"/>
            <a:chExt cx="1857375" cy="1074420"/>
          </a:xfrm>
        </p:grpSpPr>
        <p:sp>
          <p:nvSpPr>
            <p:cNvPr id="11" name="object 11"/>
            <p:cNvSpPr/>
            <p:nvPr/>
          </p:nvSpPr>
          <p:spPr>
            <a:xfrm>
              <a:off x="6963250" y="1932644"/>
              <a:ext cx="836930" cy="597535"/>
            </a:xfrm>
            <a:custGeom>
              <a:avLst/>
              <a:gdLst/>
              <a:ahLst/>
              <a:cxnLst/>
              <a:rect l="l" t="t" r="r" b="b"/>
              <a:pathLst>
                <a:path w="836929" h="597535">
                  <a:moveTo>
                    <a:pt x="836644" y="0"/>
                  </a:moveTo>
                  <a:lnTo>
                    <a:pt x="0" y="0"/>
                  </a:lnTo>
                  <a:lnTo>
                    <a:pt x="0" y="597159"/>
                  </a:lnTo>
                  <a:lnTo>
                    <a:pt x="836644" y="597159"/>
                  </a:lnTo>
                  <a:lnTo>
                    <a:pt x="836644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983397" y="1947852"/>
              <a:ext cx="836930" cy="597535"/>
            </a:xfrm>
            <a:custGeom>
              <a:avLst/>
              <a:gdLst/>
              <a:ahLst/>
              <a:cxnLst/>
              <a:rect l="l" t="t" r="r" b="b"/>
              <a:pathLst>
                <a:path w="836929" h="597535">
                  <a:moveTo>
                    <a:pt x="836644" y="0"/>
                  </a:moveTo>
                  <a:lnTo>
                    <a:pt x="0" y="0"/>
                  </a:lnTo>
                  <a:lnTo>
                    <a:pt x="0" y="597159"/>
                  </a:lnTo>
                  <a:lnTo>
                    <a:pt x="836644" y="597159"/>
                  </a:lnTo>
                  <a:lnTo>
                    <a:pt x="83664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456396" y="1489956"/>
              <a:ext cx="755015" cy="441959"/>
            </a:xfrm>
            <a:custGeom>
              <a:avLst/>
              <a:gdLst/>
              <a:ahLst/>
              <a:cxnLst/>
              <a:rect l="l" t="t" r="r" b="b"/>
              <a:pathLst>
                <a:path w="755015" h="441960">
                  <a:moveTo>
                    <a:pt x="0" y="0"/>
                  </a:moveTo>
                  <a:lnTo>
                    <a:pt x="754543" y="44147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33020" y="1563115"/>
            <a:ext cx="1565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Match: </a:t>
            </a:r>
            <a:r>
              <a:rPr dirty="0" sz="1800" spc="-5">
                <a:latin typeface="Calibri"/>
                <a:cs typeface="Calibri"/>
              </a:rPr>
              <a:t>IoU </a:t>
            </a:r>
            <a:r>
              <a:rPr dirty="0" sz="1800">
                <a:latin typeface="Calibri"/>
                <a:cs typeface="Calibri"/>
              </a:rPr>
              <a:t>&gt;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31398" y="3245611"/>
            <a:ext cx="2533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Precision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1/1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1.0  </a:t>
            </a:r>
            <a:r>
              <a:rPr dirty="0" sz="2400" spc="-15">
                <a:latin typeface="Calibri"/>
                <a:cs typeface="Calibri"/>
              </a:rPr>
              <a:t>Recall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1/3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0.33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06590" y="4083907"/>
            <a:ext cx="3406775" cy="1944370"/>
            <a:chOff x="7006590" y="4083907"/>
            <a:chExt cx="3406775" cy="1944370"/>
          </a:xfrm>
        </p:grpSpPr>
        <p:sp>
          <p:nvSpPr>
            <p:cNvPr id="20" name="object 20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63250" y="1517936"/>
            <a:ext cx="1857375" cy="1027430"/>
            <a:chOff x="6963250" y="1517936"/>
            <a:chExt cx="1857375" cy="1027430"/>
          </a:xfrm>
        </p:grpSpPr>
        <p:sp>
          <p:nvSpPr>
            <p:cNvPr id="11" name="object 11"/>
            <p:cNvSpPr/>
            <p:nvPr/>
          </p:nvSpPr>
          <p:spPr>
            <a:xfrm>
              <a:off x="6963245" y="1932647"/>
              <a:ext cx="1857375" cy="612775"/>
            </a:xfrm>
            <a:custGeom>
              <a:avLst/>
              <a:gdLst/>
              <a:ahLst/>
              <a:cxnLst/>
              <a:rect l="l" t="t" r="r" b="b"/>
              <a:pathLst>
                <a:path w="1857375" h="612775">
                  <a:moveTo>
                    <a:pt x="836637" y="0"/>
                  </a:moveTo>
                  <a:lnTo>
                    <a:pt x="0" y="0"/>
                  </a:lnTo>
                  <a:lnTo>
                    <a:pt x="0" y="597166"/>
                  </a:lnTo>
                  <a:lnTo>
                    <a:pt x="836637" y="597166"/>
                  </a:lnTo>
                  <a:lnTo>
                    <a:pt x="836637" y="0"/>
                  </a:lnTo>
                  <a:close/>
                </a:path>
                <a:path w="1857375" h="612775">
                  <a:moveTo>
                    <a:pt x="1856790" y="15214"/>
                  </a:moveTo>
                  <a:lnTo>
                    <a:pt x="1020152" y="15214"/>
                  </a:lnTo>
                  <a:lnTo>
                    <a:pt x="1020152" y="612368"/>
                  </a:lnTo>
                  <a:lnTo>
                    <a:pt x="1856790" y="612368"/>
                  </a:lnTo>
                  <a:lnTo>
                    <a:pt x="1856790" y="15214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567126" y="1536986"/>
              <a:ext cx="615950" cy="396240"/>
            </a:xfrm>
            <a:custGeom>
              <a:avLst/>
              <a:gdLst/>
              <a:ahLst/>
              <a:cxnLst/>
              <a:rect l="l" t="t" r="r" b="b"/>
              <a:pathLst>
                <a:path w="615950" h="396239">
                  <a:moveTo>
                    <a:pt x="615820" y="0"/>
                  </a:moveTo>
                  <a:lnTo>
                    <a:pt x="0" y="39565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33020" y="1563115"/>
            <a:ext cx="1565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Match: </a:t>
            </a:r>
            <a:r>
              <a:rPr dirty="0" sz="1800" spc="-5">
                <a:latin typeface="Calibri"/>
                <a:cs typeface="Calibri"/>
              </a:rPr>
              <a:t>IoU </a:t>
            </a:r>
            <a:r>
              <a:rPr dirty="0" sz="1800">
                <a:latin typeface="Calibri"/>
                <a:cs typeface="Calibri"/>
              </a:rPr>
              <a:t>&gt;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31398" y="3245611"/>
            <a:ext cx="2533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Precision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2/2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1.0  </a:t>
            </a:r>
            <a:r>
              <a:rPr dirty="0" sz="2400" spc="-15">
                <a:latin typeface="Calibri"/>
                <a:cs typeface="Calibri"/>
              </a:rPr>
              <a:t>Recall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0.67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06590" y="4083907"/>
            <a:ext cx="3406775" cy="1944370"/>
            <a:chOff x="7006590" y="4083907"/>
            <a:chExt cx="3406775" cy="1944370"/>
          </a:xfrm>
        </p:grpSpPr>
        <p:sp>
          <p:nvSpPr>
            <p:cNvPr id="19" name="object 19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104770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3020" y="1563115"/>
            <a:ext cx="2584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No </a:t>
            </a:r>
            <a:r>
              <a:rPr dirty="0" sz="1800" spc="-15">
                <a:latin typeface="Calibri"/>
                <a:cs typeface="Calibri"/>
              </a:rPr>
              <a:t>match </a:t>
            </a:r>
            <a:r>
              <a:rPr dirty="0" sz="1800">
                <a:latin typeface="Calibri"/>
                <a:cs typeface="Calibri"/>
              </a:rPr>
              <a:t>&gt; </a:t>
            </a:r>
            <a:r>
              <a:rPr dirty="0" sz="1800" spc="-5">
                <a:latin typeface="Calibri"/>
                <a:cs typeface="Calibri"/>
              </a:rPr>
              <a:t>0.5 IoU with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GT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31398" y="3245611"/>
            <a:ext cx="26873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Precision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0.67  </a:t>
            </a:r>
            <a:r>
              <a:rPr dirty="0" sz="2400" spc="-15">
                <a:latin typeface="Calibri"/>
                <a:cs typeface="Calibri"/>
              </a:rPr>
              <a:t>Recall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0.67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06590" y="4083907"/>
            <a:ext cx="3406775" cy="1944370"/>
            <a:chOff x="7006590" y="4083907"/>
            <a:chExt cx="3406775" cy="1944370"/>
          </a:xfrm>
        </p:grpSpPr>
        <p:sp>
          <p:nvSpPr>
            <p:cNvPr id="18" name="object 18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104770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104770" y="447551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32931" y="1553971"/>
            <a:ext cx="2584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No </a:t>
            </a:r>
            <a:r>
              <a:rPr dirty="0" sz="1800" spc="-15">
                <a:latin typeface="Calibri"/>
                <a:cs typeface="Calibri"/>
              </a:rPr>
              <a:t>match </a:t>
            </a:r>
            <a:r>
              <a:rPr dirty="0" sz="1800">
                <a:latin typeface="Calibri"/>
                <a:cs typeface="Calibri"/>
              </a:rPr>
              <a:t>&gt; </a:t>
            </a:r>
            <a:r>
              <a:rPr dirty="0" sz="1800" spc="-5">
                <a:latin typeface="Calibri"/>
                <a:cs typeface="Calibri"/>
              </a:rPr>
              <a:t>0.5 IoU with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GT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31398" y="3245611"/>
            <a:ext cx="2533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Precision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2/4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0.5  </a:t>
            </a:r>
            <a:r>
              <a:rPr dirty="0" sz="2400" spc="-15">
                <a:latin typeface="Calibri"/>
                <a:cs typeface="Calibri"/>
              </a:rPr>
              <a:t>Recall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2/3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0.67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06590" y="4083907"/>
            <a:ext cx="3406775" cy="1944370"/>
            <a:chOff x="7006590" y="4083907"/>
            <a:chExt cx="3406775" cy="1944370"/>
          </a:xfrm>
        </p:grpSpPr>
        <p:sp>
          <p:nvSpPr>
            <p:cNvPr id="18" name="object 18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104770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104770" y="489137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104770" y="447551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9003544" y="1515605"/>
            <a:ext cx="2268220" cy="1029969"/>
            <a:chOff x="9003544" y="1515605"/>
            <a:chExt cx="2268220" cy="1029969"/>
          </a:xfrm>
        </p:grpSpPr>
        <p:sp>
          <p:nvSpPr>
            <p:cNvPr id="13" name="object 13"/>
            <p:cNvSpPr/>
            <p:nvPr/>
          </p:nvSpPr>
          <p:spPr>
            <a:xfrm>
              <a:off x="9003544" y="1947852"/>
              <a:ext cx="836930" cy="597535"/>
            </a:xfrm>
            <a:custGeom>
              <a:avLst/>
              <a:gdLst/>
              <a:ahLst/>
              <a:cxnLst/>
              <a:rect l="l" t="t" r="r" b="b"/>
              <a:pathLst>
                <a:path w="836929" h="597535">
                  <a:moveTo>
                    <a:pt x="836644" y="0"/>
                  </a:moveTo>
                  <a:lnTo>
                    <a:pt x="0" y="0"/>
                  </a:lnTo>
                  <a:lnTo>
                    <a:pt x="0" y="597159"/>
                  </a:lnTo>
                  <a:lnTo>
                    <a:pt x="836644" y="597159"/>
                  </a:lnTo>
                  <a:lnTo>
                    <a:pt x="83664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46083" y="1534655"/>
              <a:ext cx="1607185" cy="366395"/>
            </a:xfrm>
            <a:custGeom>
              <a:avLst/>
              <a:gdLst/>
              <a:ahLst/>
              <a:cxnLst/>
              <a:rect l="l" t="t" r="r" b="b"/>
              <a:pathLst>
                <a:path w="1607184" h="366394">
                  <a:moveTo>
                    <a:pt x="1606635" y="0"/>
                  </a:moveTo>
                  <a:lnTo>
                    <a:pt x="0" y="36593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8635" y="1563115"/>
            <a:ext cx="1565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Match: </a:t>
            </a:r>
            <a:r>
              <a:rPr dirty="0" sz="1800">
                <a:latin typeface="Calibri"/>
                <a:cs typeface="Calibri"/>
              </a:rPr>
              <a:t>&gt; </a:t>
            </a:r>
            <a:r>
              <a:rPr dirty="0" sz="1800" spc="-5">
                <a:latin typeface="Calibri"/>
                <a:cs typeface="Calibri"/>
              </a:rPr>
              <a:t>0.5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IoU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31398" y="3245611"/>
            <a:ext cx="2533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Precision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3/5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0.6  </a:t>
            </a:r>
            <a:r>
              <a:rPr dirty="0" sz="2400" spc="-15">
                <a:latin typeface="Calibri"/>
                <a:cs typeface="Calibri"/>
              </a:rPr>
              <a:t>Recall </a:t>
            </a:r>
            <a:r>
              <a:rPr dirty="0" sz="2400">
                <a:latin typeface="Calibri"/>
                <a:cs typeface="Calibri"/>
              </a:rPr>
              <a:t>= </a:t>
            </a:r>
            <a:r>
              <a:rPr dirty="0" sz="2400" spc="-5">
                <a:latin typeface="Calibri"/>
                <a:cs typeface="Calibri"/>
              </a:rPr>
              <a:t>3/3 </a:t>
            </a:r>
            <a:r>
              <a:rPr dirty="0" sz="2400">
                <a:latin typeface="Calibri"/>
                <a:cs typeface="Calibri"/>
              </a:rPr>
              <a:t>=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1.0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06590" y="4083907"/>
            <a:ext cx="3488690" cy="1944370"/>
            <a:chOff x="7006590" y="4083907"/>
            <a:chExt cx="3488690" cy="1944370"/>
          </a:xfrm>
        </p:grpSpPr>
        <p:sp>
          <p:nvSpPr>
            <p:cNvPr id="20" name="object 20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104770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104770" y="489137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104770" y="447551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284306" y="4757746"/>
              <a:ext cx="210793" cy="2107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06590" y="4083907"/>
            <a:ext cx="3488690" cy="1944370"/>
            <a:chOff x="7006590" y="4083907"/>
            <a:chExt cx="3488690" cy="1944370"/>
          </a:xfrm>
        </p:grpSpPr>
        <p:sp>
          <p:nvSpPr>
            <p:cNvPr id="3" name="object 3"/>
            <p:cNvSpPr/>
            <p:nvPr/>
          </p:nvSpPr>
          <p:spPr>
            <a:xfrm>
              <a:off x="7147249" y="4236097"/>
              <a:ext cx="3256915" cy="1633220"/>
            </a:xfrm>
            <a:custGeom>
              <a:avLst/>
              <a:gdLst/>
              <a:ahLst/>
              <a:cxnLst/>
              <a:rect l="l" t="t" r="r" b="b"/>
              <a:pathLst>
                <a:path w="3256915" h="1633220">
                  <a:moveTo>
                    <a:pt x="2090056" y="0"/>
                  </a:moveTo>
                  <a:lnTo>
                    <a:pt x="1026367" y="0"/>
                  </a:lnTo>
                  <a:lnTo>
                    <a:pt x="0" y="9330"/>
                  </a:lnTo>
                  <a:lnTo>
                    <a:pt x="0" y="1623526"/>
                  </a:lnTo>
                  <a:lnTo>
                    <a:pt x="3256384" y="1632857"/>
                  </a:lnTo>
                  <a:lnTo>
                    <a:pt x="3256384" y="625151"/>
                  </a:lnTo>
                  <a:lnTo>
                    <a:pt x="2062064" y="774440"/>
                  </a:lnTo>
                  <a:lnTo>
                    <a:pt x="2090056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47249" y="4236097"/>
              <a:ext cx="3256915" cy="1633220"/>
            </a:xfrm>
            <a:custGeom>
              <a:avLst/>
              <a:gdLst/>
              <a:ahLst/>
              <a:cxnLst/>
              <a:rect l="l" t="t" r="r" b="b"/>
              <a:pathLst>
                <a:path w="3256915" h="1633220">
                  <a:moveTo>
                    <a:pt x="0" y="1623526"/>
                  </a:moveTo>
                  <a:lnTo>
                    <a:pt x="0" y="9331"/>
                  </a:lnTo>
                  <a:lnTo>
                    <a:pt x="1026367" y="0"/>
                  </a:lnTo>
                  <a:lnTo>
                    <a:pt x="2090057" y="0"/>
                  </a:lnTo>
                  <a:lnTo>
                    <a:pt x="2062065" y="774441"/>
                  </a:lnTo>
                  <a:lnTo>
                    <a:pt x="3256384" y="625151"/>
                  </a:lnTo>
                  <a:lnTo>
                    <a:pt x="3256384" y="1632857"/>
                  </a:lnTo>
                  <a:lnTo>
                    <a:pt x="0" y="162352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39540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104770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04770" y="489137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104770" y="447551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284306" y="4757746"/>
              <a:ext cx="210793" cy="2107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32289" y="1830323"/>
            <a:ext cx="594931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</a:t>
            </a:r>
            <a:r>
              <a:rPr dirty="0" sz="2000">
                <a:latin typeface="Calibri"/>
                <a:cs typeface="Calibri"/>
              </a:rPr>
              <a:t>PR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53995" y="5878429"/>
            <a:ext cx="74993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457178" y="6005846"/>
            <a:ext cx="1817370" cy="7931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4318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50</a:t>
            </a:fld>
          </a:p>
        </p:txBody>
      </p:sp>
      <p:sp>
        <p:nvSpPr>
          <p:cNvPr id="28" name="object 28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69984" y="5116067"/>
            <a:ext cx="23285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libri"/>
                <a:cs typeface="Calibri"/>
              </a:rPr>
              <a:t>Dog </a:t>
            </a:r>
            <a:r>
              <a:rPr dirty="0" sz="3200" spc="-5">
                <a:latin typeface="Calibri"/>
                <a:cs typeface="Calibri"/>
              </a:rPr>
              <a:t>AP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8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0.86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40802" y="4071207"/>
            <a:ext cx="3385185" cy="1856739"/>
            <a:chOff x="7040802" y="4071207"/>
            <a:chExt cx="3385185" cy="1856739"/>
          </a:xfrm>
        </p:grpSpPr>
        <p:sp>
          <p:nvSpPr>
            <p:cNvPr id="3" name="object 3"/>
            <p:cNvSpPr/>
            <p:nvPr/>
          </p:nvSpPr>
          <p:spPr>
            <a:xfrm>
              <a:off x="7147248" y="4236097"/>
              <a:ext cx="3256915" cy="1633220"/>
            </a:xfrm>
            <a:custGeom>
              <a:avLst/>
              <a:gdLst/>
              <a:ahLst/>
              <a:cxnLst/>
              <a:rect l="l" t="t" r="r" b="b"/>
              <a:pathLst>
                <a:path w="3256915" h="1633220">
                  <a:moveTo>
                    <a:pt x="2090056" y="0"/>
                  </a:moveTo>
                  <a:lnTo>
                    <a:pt x="1026367" y="0"/>
                  </a:lnTo>
                  <a:lnTo>
                    <a:pt x="0" y="9330"/>
                  </a:lnTo>
                  <a:lnTo>
                    <a:pt x="0" y="1623526"/>
                  </a:lnTo>
                  <a:lnTo>
                    <a:pt x="3256384" y="1632857"/>
                  </a:lnTo>
                  <a:lnTo>
                    <a:pt x="3256384" y="625151"/>
                  </a:lnTo>
                  <a:lnTo>
                    <a:pt x="2062064" y="774440"/>
                  </a:lnTo>
                  <a:lnTo>
                    <a:pt x="2090056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47248" y="4236097"/>
              <a:ext cx="3256915" cy="1633220"/>
            </a:xfrm>
            <a:custGeom>
              <a:avLst/>
              <a:gdLst/>
              <a:ahLst/>
              <a:cxnLst/>
              <a:rect l="l" t="t" r="r" b="b"/>
              <a:pathLst>
                <a:path w="3256915" h="1633220">
                  <a:moveTo>
                    <a:pt x="0" y="1623526"/>
                  </a:moveTo>
                  <a:lnTo>
                    <a:pt x="0" y="9331"/>
                  </a:lnTo>
                  <a:lnTo>
                    <a:pt x="1026367" y="0"/>
                  </a:lnTo>
                  <a:lnTo>
                    <a:pt x="2090057" y="0"/>
                  </a:lnTo>
                  <a:lnTo>
                    <a:pt x="2062065" y="774441"/>
                  </a:lnTo>
                  <a:lnTo>
                    <a:pt x="3256384" y="625151"/>
                  </a:lnTo>
                  <a:lnTo>
                    <a:pt x="3256384" y="1632857"/>
                  </a:lnTo>
                  <a:lnTo>
                    <a:pt x="0" y="162352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39539" y="4083907"/>
              <a:ext cx="0" cy="1831339"/>
            </a:xfrm>
            <a:custGeom>
              <a:avLst/>
              <a:gdLst/>
              <a:ahLst/>
              <a:cxnLst/>
              <a:rect l="l" t="t" r="r" b="b"/>
              <a:pathLst>
                <a:path w="0" h="1831339">
                  <a:moveTo>
                    <a:pt x="0" y="0"/>
                  </a:moveTo>
                  <a:lnTo>
                    <a:pt x="1" y="183078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53502" y="5856671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335946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2289" y="1830323"/>
            <a:ext cx="5949315" cy="435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</a:t>
            </a:r>
            <a:r>
              <a:rPr dirty="0" sz="2000">
                <a:latin typeface="Calibri"/>
                <a:cs typeface="Calibri"/>
              </a:rPr>
              <a:t>PR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marL="791210" marR="884555">
              <a:lnSpc>
                <a:spcPct val="100800"/>
              </a:lnSpc>
              <a:spcBef>
                <a:spcPts val="869"/>
              </a:spcBef>
            </a:pP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How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to </a:t>
            </a:r>
            <a:r>
              <a:rPr dirty="0" sz="2400" spc="-15" b="1">
                <a:solidFill>
                  <a:srgbClr val="70AD47"/>
                </a:solidFill>
                <a:latin typeface="Calibri"/>
                <a:cs typeface="Calibri"/>
              </a:rPr>
              <a:t>get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AP </a:t>
            </a:r>
            <a:r>
              <a:rPr dirty="0" sz="2400" b="1">
                <a:solidFill>
                  <a:srgbClr val="70AD47"/>
                </a:solidFill>
                <a:latin typeface="Calibri"/>
                <a:cs typeface="Calibri"/>
              </a:rPr>
              <a:t>=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1.0: Hit all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GT  </a:t>
            </a:r>
            <a:r>
              <a:rPr dirty="0" sz="2400" spc="-25" b="1">
                <a:solidFill>
                  <a:srgbClr val="70AD47"/>
                </a:solidFill>
                <a:latin typeface="Calibri"/>
                <a:cs typeface="Calibri"/>
              </a:rPr>
              <a:t>boxes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with IoU </a:t>
            </a:r>
            <a:r>
              <a:rPr dirty="0" sz="2400" b="1">
                <a:solidFill>
                  <a:srgbClr val="70AD47"/>
                </a:solidFill>
                <a:latin typeface="Calibri"/>
                <a:cs typeface="Calibri"/>
              </a:rPr>
              <a:t>&gt;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0.5, and </a:t>
            </a:r>
            <a:r>
              <a:rPr dirty="0" sz="2400" spc="-15" b="1">
                <a:solidFill>
                  <a:srgbClr val="70AD47"/>
                </a:solidFill>
                <a:latin typeface="Calibri"/>
                <a:cs typeface="Calibri"/>
              </a:rPr>
              <a:t>have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no 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“false 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positive”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detections </a:t>
            </a:r>
            <a:r>
              <a:rPr dirty="0" sz="2400" spc="-25" b="1">
                <a:solidFill>
                  <a:srgbClr val="70AD47"/>
                </a:solidFill>
                <a:latin typeface="Calibri"/>
                <a:cs typeface="Calibri"/>
              </a:rPr>
              <a:t>ranked  </a:t>
            </a: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above </a:t>
            </a:r>
            <a:r>
              <a:rPr dirty="0" sz="2400" spc="-15" b="1">
                <a:solidFill>
                  <a:srgbClr val="70AD47"/>
                </a:solidFill>
                <a:latin typeface="Calibri"/>
                <a:cs typeface="Calibri"/>
              </a:rPr>
              <a:t>any </a:t>
            </a:r>
            <a:r>
              <a:rPr dirty="0" sz="2400" b="1">
                <a:solidFill>
                  <a:srgbClr val="70AD47"/>
                </a:solidFill>
                <a:latin typeface="Calibri"/>
                <a:cs typeface="Calibri"/>
              </a:rPr>
              <a:t>“true</a:t>
            </a:r>
            <a:r>
              <a:rPr dirty="0" sz="2400" spc="-5" b="1">
                <a:solidFill>
                  <a:srgbClr val="70AD47"/>
                </a:solidFill>
                <a:latin typeface="Calibri"/>
                <a:cs typeface="Calibri"/>
              </a:rPr>
              <a:t> positives”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3250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3397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03544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579" y="38063"/>
                </a:moveTo>
                <a:lnTo>
                  <a:pt x="4800207" y="38063"/>
                </a:lnTo>
                <a:lnTo>
                  <a:pt x="4800281" y="76163"/>
                </a:lnTo>
                <a:lnTo>
                  <a:pt x="4781233" y="76199"/>
                </a:lnTo>
                <a:lnTo>
                  <a:pt x="4781306" y="114300"/>
                </a:lnTo>
                <a:lnTo>
                  <a:pt x="4895496" y="56931"/>
                </a:lnTo>
                <a:lnTo>
                  <a:pt x="4857579" y="38063"/>
                </a:lnTo>
                <a:close/>
              </a:path>
              <a:path w="4895850" h="114300">
                <a:moveTo>
                  <a:pt x="4781161" y="38099"/>
                </a:moveTo>
                <a:lnTo>
                  <a:pt x="0" y="47213"/>
                </a:lnTo>
                <a:lnTo>
                  <a:pt x="72" y="85313"/>
                </a:lnTo>
                <a:lnTo>
                  <a:pt x="4781233" y="76199"/>
                </a:lnTo>
                <a:lnTo>
                  <a:pt x="4781161" y="38099"/>
                </a:lnTo>
                <a:close/>
              </a:path>
              <a:path w="4895850" h="114300">
                <a:moveTo>
                  <a:pt x="4800207" y="38063"/>
                </a:moveTo>
                <a:lnTo>
                  <a:pt x="4781161" y="38099"/>
                </a:lnTo>
                <a:lnTo>
                  <a:pt x="4781233" y="76199"/>
                </a:lnTo>
                <a:lnTo>
                  <a:pt x="4800281" y="76163"/>
                </a:lnTo>
                <a:lnTo>
                  <a:pt x="4800207" y="38063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099"/>
                </a:lnTo>
                <a:lnTo>
                  <a:pt x="4857579" y="38063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83955" y="273811"/>
            <a:ext cx="3166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</a:t>
            </a:r>
            <a:r>
              <a:rPr dirty="0" sz="1800">
                <a:latin typeface="Calibri"/>
                <a:cs typeface="Calibri"/>
              </a:rPr>
              <a:t>dog </a:t>
            </a:r>
            <a:r>
              <a:rPr dirty="0" sz="1800" spc="-5">
                <a:latin typeface="Calibri"/>
                <a:cs typeface="Calibri"/>
              </a:rPr>
              <a:t>detections sorted by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83397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836644" y="0"/>
                </a:moveTo>
                <a:lnTo>
                  <a:pt x="0" y="0"/>
                </a:lnTo>
                <a:lnTo>
                  <a:pt x="0" y="597159"/>
                </a:lnTo>
                <a:lnTo>
                  <a:pt x="836644" y="597159"/>
                </a:lnTo>
                <a:lnTo>
                  <a:pt x="8366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919700" y="2678684"/>
            <a:ext cx="2511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All ground-truth </a:t>
            </a:r>
            <a:r>
              <a:rPr dirty="0" sz="1800">
                <a:latin typeface="Calibri"/>
                <a:cs typeface="Calibri"/>
              </a:rPr>
              <a:t>dog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boxes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4986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79824" y="4351390"/>
            <a:ext cx="397510" cy="1144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10">
                <a:latin typeface="Calibri"/>
                <a:cs typeface="Calibri"/>
              </a:rPr>
              <a:t>Precision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53995" y="5863844"/>
            <a:ext cx="7499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latin typeface="Calibri"/>
                <a:cs typeface="Calibri"/>
              </a:rPr>
              <a:t>R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l</a:t>
            </a:r>
            <a:r>
              <a:rPr dirty="0" sz="240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062851" y="4130532"/>
            <a:ext cx="2339975" cy="1889760"/>
            <a:chOff x="8062851" y="4130532"/>
            <a:chExt cx="2339975" cy="1889760"/>
          </a:xfrm>
        </p:grpSpPr>
        <p:sp>
          <p:nvSpPr>
            <p:cNvPr id="23" name="object 23"/>
            <p:cNvSpPr/>
            <p:nvPr/>
          </p:nvSpPr>
          <p:spPr>
            <a:xfrm>
              <a:off x="9104769" y="4130532"/>
              <a:ext cx="210793" cy="210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062851" y="4134463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389703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230237" y="5994908"/>
            <a:ext cx="314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1</a:t>
            </a:r>
            <a:r>
              <a:rPr dirty="0" sz="1800" spc="-5">
                <a:latin typeface="Calibri"/>
                <a:cs typeface="Calibri"/>
              </a:rPr>
              <a:t>.</a:t>
            </a: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006590" y="4227161"/>
            <a:ext cx="3488690" cy="1800860"/>
            <a:chOff x="7006590" y="4227161"/>
            <a:chExt cx="3488690" cy="1800860"/>
          </a:xfrm>
        </p:grpSpPr>
        <p:sp>
          <p:nvSpPr>
            <p:cNvPr id="28" name="object 28"/>
            <p:cNvSpPr/>
            <p:nvPr/>
          </p:nvSpPr>
          <p:spPr>
            <a:xfrm>
              <a:off x="9210167" y="5726921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168247" y="5706284"/>
              <a:ext cx="0" cy="300990"/>
            </a:xfrm>
            <a:custGeom>
              <a:avLst/>
              <a:gdLst/>
              <a:ahLst/>
              <a:cxnLst/>
              <a:rect l="l" t="t" r="r" b="b"/>
              <a:pathLst>
                <a:path w="0" h="300989">
                  <a:moveTo>
                    <a:pt x="0" y="0"/>
                  </a:moveTo>
                  <a:lnTo>
                    <a:pt x="1" y="3007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19290" y="4239861"/>
              <a:ext cx="263525" cy="635"/>
            </a:xfrm>
            <a:custGeom>
              <a:avLst/>
              <a:gdLst/>
              <a:ahLst/>
              <a:cxnLst/>
              <a:rect l="l" t="t" r="r" b="b"/>
              <a:pathLst>
                <a:path w="263525" h="635">
                  <a:moveTo>
                    <a:pt x="262911" y="44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104770" y="489137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104770" y="4475519"/>
              <a:ext cx="210793" cy="2107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284306" y="4757746"/>
              <a:ext cx="210793" cy="2107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7369984" y="5116067"/>
            <a:ext cx="23285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libri"/>
                <a:cs typeface="Calibri"/>
              </a:rPr>
              <a:t>Dog </a:t>
            </a:r>
            <a:r>
              <a:rPr dirty="0" sz="3200" spc="-5">
                <a:latin typeface="Calibri"/>
                <a:cs typeface="Calibri"/>
              </a:rPr>
              <a:t>AP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8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0.86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56</a:t>
            </a:fld>
          </a:p>
        </p:txBody>
      </p:sp>
      <p:sp>
        <p:nvSpPr>
          <p:cNvPr id="37" name="object 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56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30323"/>
            <a:ext cx="5949315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</a:t>
            </a:r>
            <a:r>
              <a:rPr dirty="0" sz="2000">
                <a:latin typeface="Calibri"/>
                <a:cs typeface="Calibri"/>
              </a:rPr>
              <a:t>PR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355600" marR="4025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Mean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(mAP) =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>
                <a:latin typeface="Calibri"/>
                <a:cs typeface="Calibri"/>
              </a:rPr>
              <a:t>AP </a:t>
            </a:r>
            <a:r>
              <a:rPr dirty="0" sz="2000" spc="-15">
                <a:latin typeface="Calibri"/>
                <a:cs typeface="Calibri"/>
              </a:rPr>
              <a:t>for  </a:t>
            </a: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10">
                <a:latin typeface="Calibri"/>
                <a:cs typeface="Calibri"/>
              </a:rPr>
              <a:t> category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2642" y="2025396"/>
            <a:ext cx="2783840" cy="211645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just" marL="22225" marR="450215">
              <a:lnSpc>
                <a:spcPct val="102499"/>
              </a:lnSpc>
              <a:spcBef>
                <a:spcPts val="459"/>
              </a:spcBef>
            </a:pPr>
            <a:r>
              <a:rPr dirty="0" sz="3200">
                <a:latin typeface="Calibri"/>
                <a:cs typeface="Calibri"/>
              </a:rPr>
              <a:t>Car </a:t>
            </a:r>
            <a:r>
              <a:rPr dirty="0" sz="3200" spc="-5">
                <a:latin typeface="Calibri"/>
                <a:cs typeface="Calibri"/>
              </a:rPr>
              <a:t>AP </a:t>
            </a:r>
            <a:r>
              <a:rPr dirty="0" sz="3200">
                <a:latin typeface="Calibri"/>
                <a:cs typeface="Calibri"/>
              </a:rPr>
              <a:t>= 0.65  </a:t>
            </a:r>
            <a:r>
              <a:rPr dirty="0" sz="3200" spc="-10">
                <a:latin typeface="Calibri"/>
                <a:cs typeface="Calibri"/>
              </a:rPr>
              <a:t>Cat </a:t>
            </a:r>
            <a:r>
              <a:rPr dirty="0" sz="3200" spc="-5">
                <a:latin typeface="Calibri"/>
                <a:cs typeface="Calibri"/>
              </a:rPr>
              <a:t>AP </a:t>
            </a:r>
            <a:r>
              <a:rPr dirty="0" sz="3200">
                <a:latin typeface="Calibri"/>
                <a:cs typeface="Calibri"/>
              </a:rPr>
              <a:t>= 0.80  Dog </a:t>
            </a:r>
            <a:r>
              <a:rPr dirty="0" sz="3200" spc="-5">
                <a:latin typeface="Calibri"/>
                <a:cs typeface="Calibri"/>
              </a:rPr>
              <a:t>AP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8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0.86</a:t>
            </a:r>
            <a:endParaRPr sz="32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455"/>
              </a:spcBef>
            </a:pPr>
            <a:r>
              <a:rPr dirty="0" sz="3200" spc="-5">
                <a:latin typeface="Calibri"/>
                <a:cs typeface="Calibri"/>
                <a:hlinkClick r:id="rId2"/>
              </a:rPr>
              <a:t>mAP@0.5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0.77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89" y="308355"/>
            <a:ext cx="627824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dirty="0" spc="-25"/>
              <a:t>Evaluating </a:t>
            </a:r>
            <a:r>
              <a:rPr dirty="0" spc="-5"/>
              <a:t>Object </a:t>
            </a:r>
            <a:r>
              <a:rPr dirty="0" spc="-25"/>
              <a:t>Detectors:  </a:t>
            </a:r>
            <a:r>
              <a:rPr dirty="0" spc="-5"/>
              <a:t>Mean </a:t>
            </a:r>
            <a:r>
              <a:rPr dirty="0" spc="-35"/>
              <a:t>Average </a:t>
            </a:r>
            <a:r>
              <a:rPr dirty="0" spc="-15"/>
              <a:t>Precision </a:t>
            </a:r>
            <a:r>
              <a:rPr dirty="0" spc="-5"/>
              <a:t>(mAP)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2643" y="1818132"/>
            <a:ext cx="2991485" cy="2470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15"/>
              </a:lnSpc>
              <a:spcBef>
                <a:spcPts val="100"/>
              </a:spcBef>
            </a:pPr>
            <a:r>
              <a:rPr dirty="0" sz="3200" spc="-5">
                <a:latin typeface="Calibri"/>
                <a:cs typeface="Calibri"/>
                <a:hlinkClick r:id="rId2"/>
              </a:rPr>
              <a:t>mAP@0.5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0.77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15"/>
              </a:lnSpc>
            </a:pPr>
            <a:r>
              <a:rPr dirty="0" sz="3200" spc="-5">
                <a:latin typeface="Calibri"/>
                <a:cs typeface="Calibri"/>
                <a:hlinkClick r:id="rId3"/>
              </a:rPr>
              <a:t>mAP@0.55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5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0.71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15"/>
              </a:lnSpc>
              <a:spcBef>
                <a:spcPts val="70"/>
              </a:spcBef>
            </a:pPr>
            <a:r>
              <a:rPr dirty="0" sz="3200" spc="-5">
                <a:latin typeface="Calibri"/>
                <a:cs typeface="Calibri"/>
                <a:hlinkClick r:id="rId4"/>
              </a:rPr>
              <a:t>mAP@0.60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0.65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15"/>
              </a:lnSpc>
            </a:pPr>
            <a:r>
              <a:rPr dirty="0" sz="3200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3200" spc="-5">
                <a:latin typeface="Calibri"/>
                <a:cs typeface="Calibri"/>
                <a:hlinkClick r:id="rId5"/>
              </a:rPr>
              <a:t>mAP@0.95 </a:t>
            </a:r>
            <a:r>
              <a:rPr dirty="0" sz="3200">
                <a:latin typeface="Calibri"/>
                <a:cs typeface="Calibri"/>
              </a:rPr>
              <a:t>=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2643" y="4738116"/>
            <a:ext cx="27590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">
                <a:latin typeface="Calibri"/>
                <a:cs typeface="Calibri"/>
              </a:rPr>
              <a:t>COCO </a:t>
            </a:r>
            <a:r>
              <a:rPr dirty="0" sz="3200">
                <a:latin typeface="Calibri"/>
                <a:cs typeface="Calibri"/>
              </a:rPr>
              <a:t>mAP =</a:t>
            </a:r>
            <a:r>
              <a:rPr dirty="0" sz="3200" spc="-5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0.4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289" y="1830323"/>
            <a:ext cx="5949315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Run object </a:t>
            </a:r>
            <a:r>
              <a:rPr dirty="0" sz="2000" spc="-10">
                <a:latin typeface="Calibri"/>
                <a:cs typeface="Calibri"/>
              </a:rPr>
              <a:t>detector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all </a:t>
            </a:r>
            <a:r>
              <a:rPr dirty="0" sz="2000" spc="-10">
                <a:latin typeface="Calibri"/>
                <a:cs typeface="Calibri"/>
              </a:rPr>
              <a:t>test </a:t>
            </a:r>
            <a:r>
              <a:rPr dirty="0" sz="2000" spc="-5">
                <a:latin typeface="Calibri"/>
                <a:cs typeface="Calibri"/>
              </a:rPr>
              <a:t>images </a:t>
            </a:r>
            <a:r>
              <a:rPr dirty="0" sz="2000">
                <a:latin typeface="Calibri"/>
                <a:cs typeface="Calibri"/>
              </a:rPr>
              <a:t>(with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NMS)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25">
                <a:latin typeface="Calibri"/>
                <a:cs typeface="Calibri"/>
              </a:rPr>
              <a:t>category,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Precision </a:t>
            </a:r>
            <a:r>
              <a:rPr dirty="0" sz="2000" spc="-10">
                <a:latin typeface="Calibri"/>
                <a:cs typeface="Calibri"/>
              </a:rPr>
              <a:t>vs Recall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10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detection (highest </a:t>
            </a:r>
            <a:r>
              <a:rPr dirty="0" sz="2000" spc="-10">
                <a:latin typeface="Calibri"/>
                <a:cs typeface="Calibri"/>
              </a:rPr>
              <a:t>score to lowest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score)</a:t>
            </a:r>
            <a:endParaRPr sz="2000">
              <a:latin typeface="Calibri"/>
              <a:cs typeface="Calibri"/>
            </a:endParaRPr>
          </a:p>
          <a:p>
            <a:pPr lvl="2" marL="1270000" marR="448945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matches </a:t>
            </a:r>
            <a:r>
              <a:rPr dirty="0" sz="2000">
                <a:latin typeface="Calibri"/>
                <a:cs typeface="Calibri"/>
              </a:rPr>
              <a:t>some </a:t>
            </a:r>
            <a:r>
              <a:rPr dirty="0" sz="2000" spc="-5">
                <a:latin typeface="Calibri"/>
                <a:cs typeface="Calibri"/>
              </a:rPr>
              <a:t>GT </a:t>
            </a:r>
            <a:r>
              <a:rPr dirty="0" sz="2000" spc="-20">
                <a:latin typeface="Calibri"/>
                <a:cs typeface="Calibri"/>
              </a:rPr>
              <a:t>box </a:t>
            </a:r>
            <a:r>
              <a:rPr dirty="0" sz="2000">
                <a:latin typeface="Calibri"/>
                <a:cs typeface="Calibri"/>
              </a:rPr>
              <a:t>with </a:t>
            </a:r>
            <a:r>
              <a:rPr dirty="0" sz="2000" spc="-5">
                <a:latin typeface="Calibri"/>
                <a:cs typeface="Calibri"/>
              </a:rPr>
              <a:t>IoU </a:t>
            </a:r>
            <a:r>
              <a:rPr dirty="0" sz="2000">
                <a:latin typeface="Calibri"/>
                <a:cs typeface="Calibri"/>
              </a:rPr>
              <a:t>&gt; </a:t>
            </a:r>
            <a:r>
              <a:rPr dirty="0" sz="2000" spc="-5">
                <a:latin typeface="Calibri"/>
                <a:cs typeface="Calibri"/>
              </a:rPr>
              <a:t>0.5,  </a:t>
            </a:r>
            <a:r>
              <a:rPr dirty="0" sz="2000">
                <a:latin typeface="Calibri"/>
                <a:cs typeface="Calibri"/>
              </a:rPr>
              <a:t>mark it as </a:t>
            </a:r>
            <a:r>
              <a:rPr dirty="0" sz="2000" spc="-5">
                <a:latin typeface="Calibri"/>
                <a:cs typeface="Calibri"/>
              </a:rPr>
              <a:t>positive and eliminate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GT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>
                <a:latin typeface="Calibri"/>
                <a:cs typeface="Calibri"/>
              </a:rPr>
              <a:t>Otherwise mark it 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negative</a:t>
            </a:r>
            <a:endParaRPr sz="2000">
              <a:latin typeface="Calibri"/>
              <a:cs typeface="Calibri"/>
            </a:endParaRPr>
          </a:p>
          <a:p>
            <a:pPr lvl="2" marL="1270000" indent="-342900">
              <a:lnSpc>
                <a:spcPct val="100000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dirty="0" sz="2000" spc="-5">
                <a:latin typeface="Calibri"/>
                <a:cs typeface="Calibri"/>
              </a:rPr>
              <a:t>Plot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point </a:t>
            </a:r>
            <a:r>
              <a:rPr dirty="0" sz="2000" spc="-5">
                <a:latin typeface="Calibri"/>
                <a:cs typeface="Calibri"/>
              </a:rPr>
              <a:t>on </a:t>
            </a:r>
            <a:r>
              <a:rPr dirty="0" sz="2000">
                <a:latin typeface="Calibri"/>
                <a:cs typeface="Calibri"/>
              </a:rPr>
              <a:t>PR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(AP) = </a:t>
            </a:r>
            <a:r>
              <a:rPr dirty="0" sz="2000" spc="-10">
                <a:latin typeface="Calibri"/>
                <a:cs typeface="Calibri"/>
              </a:rPr>
              <a:t>area </a:t>
            </a:r>
            <a:r>
              <a:rPr dirty="0" sz="2000" spc="-5">
                <a:latin typeface="Calibri"/>
                <a:cs typeface="Calibri"/>
              </a:rPr>
              <a:t>under </a:t>
            </a:r>
            <a:r>
              <a:rPr dirty="0" sz="2000">
                <a:latin typeface="Calibri"/>
                <a:cs typeface="Calibri"/>
              </a:rPr>
              <a:t>PR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curve</a:t>
            </a:r>
            <a:endParaRPr sz="2000">
              <a:latin typeface="Calibri"/>
              <a:cs typeface="Calibri"/>
            </a:endParaRPr>
          </a:p>
          <a:p>
            <a:pPr lvl="1" marL="355600" marR="40259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Mean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Precision </a:t>
            </a:r>
            <a:r>
              <a:rPr dirty="0" sz="2000">
                <a:latin typeface="Calibri"/>
                <a:cs typeface="Calibri"/>
              </a:rPr>
              <a:t>(mAP) = </a:t>
            </a:r>
            <a:r>
              <a:rPr dirty="0" sz="2000" spc="-20">
                <a:latin typeface="Calibri"/>
                <a:cs typeface="Calibri"/>
              </a:rPr>
              <a:t>average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>
                <a:latin typeface="Calibri"/>
                <a:cs typeface="Calibri"/>
              </a:rPr>
              <a:t>AP </a:t>
            </a:r>
            <a:r>
              <a:rPr dirty="0" sz="2000" spc="-15">
                <a:latin typeface="Calibri"/>
                <a:cs typeface="Calibri"/>
              </a:rPr>
              <a:t>for  </a:t>
            </a: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10">
                <a:latin typeface="Calibri"/>
                <a:cs typeface="Calibri"/>
              </a:rPr>
              <a:t> category</a:t>
            </a:r>
            <a:endParaRPr sz="2000">
              <a:latin typeface="Calibri"/>
              <a:cs typeface="Calibri"/>
            </a:endParaRPr>
          </a:p>
          <a:p>
            <a:pPr lvl="1" marL="355600" marR="1016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2000" spc="-15">
                <a:latin typeface="Calibri"/>
                <a:cs typeface="Calibri"/>
              </a:rPr>
              <a:t>For </a:t>
            </a:r>
            <a:r>
              <a:rPr dirty="0" sz="2000" spc="-10">
                <a:latin typeface="Calibri"/>
                <a:cs typeface="Calibri"/>
              </a:rPr>
              <a:t>“COCO </a:t>
            </a:r>
            <a:r>
              <a:rPr dirty="0" sz="2000" spc="10">
                <a:latin typeface="Calibri"/>
                <a:cs typeface="Calibri"/>
              </a:rPr>
              <a:t>mAP”: </a:t>
            </a:r>
            <a:r>
              <a:rPr dirty="0" sz="2000" spc="-10">
                <a:latin typeface="Calibri"/>
                <a:cs typeface="Calibri"/>
              </a:rPr>
              <a:t>Compute </a:t>
            </a:r>
            <a:r>
              <a:rPr dirty="0" sz="2000" spc="-5">
                <a:latin typeface="Calibri"/>
                <a:cs typeface="Calibri"/>
              </a:rPr>
              <a:t>mAP@thresh </a:t>
            </a:r>
            <a:r>
              <a:rPr dirty="0" sz="2000" spc="-15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each </a:t>
            </a:r>
            <a:r>
              <a:rPr dirty="0" sz="2000" spc="-5">
                <a:latin typeface="Calibri"/>
                <a:cs typeface="Calibri"/>
              </a:rPr>
              <a:t>IoU  threshold (0.5, 0.55, 0.6, …, 0.95) and </a:t>
            </a:r>
            <a:r>
              <a:rPr dirty="0" sz="2000" spc="-25">
                <a:latin typeface="Calibri"/>
                <a:cs typeface="Calibri"/>
              </a:rPr>
              <a:t>take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average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3942750"/>
            <a:ext cx="4813935" cy="2275205"/>
            <a:chOff x="898205" y="3942750"/>
            <a:chExt cx="4813935" cy="227520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6818" y="2054468"/>
            <a:ext cx="4442460" cy="4142740"/>
            <a:chOff x="966818" y="2054468"/>
            <a:chExt cx="4442460" cy="4142740"/>
          </a:xfrm>
        </p:grpSpPr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21" name="object 21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6" name="object 26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31" name="object 31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7" name="object 37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28715" y="1578259"/>
            <a:ext cx="4774565" cy="4394835"/>
            <a:chOff x="1128715" y="1578259"/>
            <a:chExt cx="4774565" cy="4394835"/>
          </a:xfrm>
        </p:grpSpPr>
        <p:sp>
          <p:nvSpPr>
            <p:cNvPr id="41" name="object 41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4" name="object 7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56</a:t>
            </a:fld>
          </a:p>
        </p:txBody>
      </p:sp>
      <p:sp>
        <p:nvSpPr>
          <p:cNvPr id="75" name="object 7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04872" y="4736083"/>
            <a:ext cx="1985010" cy="15100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935997" y="5839967"/>
            <a:ext cx="4119245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615310" y="881086"/>
            <a:ext cx="4488180" cy="124015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55"/>
              </a:spcBef>
            </a:pPr>
            <a:r>
              <a:rPr dirty="0" sz="2400" spc="-5">
                <a:latin typeface="Calibri"/>
                <a:cs typeface="Calibri"/>
              </a:rPr>
              <a:t>Bounding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0">
                <a:latin typeface="Calibri"/>
                <a:cs typeface="Calibri"/>
              </a:rPr>
              <a:t>regression:</a:t>
            </a:r>
            <a:endParaRPr sz="2400">
              <a:latin typeface="Calibri"/>
              <a:cs typeface="Calibri"/>
            </a:endParaRPr>
          </a:p>
          <a:p>
            <a:pPr marL="121285" marR="187325">
              <a:lnSpc>
                <a:spcPct val="1008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15">
                <a:latin typeface="Calibri"/>
                <a:cs typeface="Calibri"/>
              </a:rPr>
              <a:t>“transform” to </a:t>
            </a:r>
            <a:r>
              <a:rPr dirty="0" sz="2400" spc="-10">
                <a:latin typeface="Calibri"/>
                <a:cs typeface="Calibri"/>
              </a:rPr>
              <a:t>correct </a:t>
            </a:r>
            <a:r>
              <a:rPr dirty="0" sz="2400" spc="-5">
                <a:latin typeface="Calibri"/>
                <a:cs typeface="Calibri"/>
              </a:rPr>
              <a:t>the  </a:t>
            </a:r>
            <a:r>
              <a:rPr dirty="0" sz="2400" spc="-20">
                <a:latin typeface="Calibri"/>
                <a:cs typeface="Calibri"/>
              </a:rPr>
              <a:t>RoI: </a:t>
            </a:r>
            <a:r>
              <a:rPr dirty="0" sz="2400">
                <a:latin typeface="Calibri"/>
                <a:cs typeface="Calibri"/>
              </a:rPr>
              <a:t>4 </a:t>
            </a:r>
            <a:r>
              <a:rPr dirty="0" sz="2400" spc="-10">
                <a:latin typeface="Calibri"/>
                <a:cs typeface="Calibri"/>
              </a:rPr>
              <a:t>numbers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baseline="-17361" sz="2400" spc="-60">
                <a:latin typeface="Calibri"/>
                <a:cs typeface="Calibri"/>
              </a:rPr>
              <a:t>y</a:t>
            </a:r>
            <a:r>
              <a:rPr dirty="0" sz="2400" spc="-40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5967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Computer </a:t>
            </a:r>
            <a:r>
              <a:rPr dirty="0"/>
              <a:t>Vision</a:t>
            </a:r>
            <a:r>
              <a:rPr dirty="0" spc="-95"/>
              <a:t> </a:t>
            </a:r>
            <a:r>
              <a:rPr dirty="0" spc="-70"/>
              <a:t>Tasks</a:t>
            </a:r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7086" y="1436623"/>
            <a:ext cx="186308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027" y="1235455"/>
            <a:ext cx="13169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a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15" b="1">
                <a:latin typeface="Calibri"/>
                <a:cs typeface="Calibri"/>
              </a:rPr>
              <a:t>tic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2239" y="1640840"/>
            <a:ext cx="19812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30" b="1">
                <a:latin typeface="Calibri"/>
                <a:cs typeface="Calibri"/>
              </a:rPr>
              <a:t>Segmentation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dirty="0" sz="2700" spc="-20" b="1">
                <a:latin typeface="Calibri"/>
                <a:cs typeface="Calibri"/>
              </a:rPr>
              <a:t>Object  </a:t>
            </a:r>
            <a:r>
              <a:rPr dirty="0" sz="2700" spc="-30" b="1">
                <a:latin typeface="Calibri"/>
                <a:cs typeface="Calibri"/>
              </a:rPr>
              <a:t>D</a:t>
            </a:r>
            <a:r>
              <a:rPr dirty="0" sz="2700" spc="-45" b="1">
                <a:latin typeface="Calibri"/>
                <a:cs typeface="Calibri"/>
              </a:rPr>
              <a:t>et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20" b="1">
                <a:latin typeface="Calibri"/>
                <a:cs typeface="Calibri"/>
              </a:rPr>
              <a:t>c</a:t>
            </a:r>
            <a:r>
              <a:rPr dirty="0" sz="2700" spc="-15" b="1">
                <a:latin typeface="Calibri"/>
                <a:cs typeface="Calibri"/>
              </a:rPr>
              <a:t>tio</a:t>
            </a:r>
            <a:r>
              <a:rPr dirty="0" sz="2700" b="1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Instance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195" b="1">
                <a:latin typeface="Calibri"/>
                <a:cs typeface="Calibri"/>
              </a:rPr>
              <a:t>A</a:t>
            </a:r>
            <a:r>
              <a:rPr dirty="0" sz="2400" b="1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sp>
          <p:nvSpPr>
            <p:cNvPr id="12" name="object 12"/>
            <p:cNvSpPr/>
            <p:nvPr/>
          </p:nvSpPr>
          <p:spPr>
            <a:xfrm>
              <a:off x="9220200" y="2322576"/>
              <a:ext cx="2813304" cy="2420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0" b="1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dirty="0" sz="2400" spc="-50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dirty="0" sz="2400" spc="-5">
                <a:latin typeface="Calibri"/>
                <a:cs typeface="Calibri"/>
              </a:rPr>
              <a:t>,  </a:t>
            </a:r>
            <a:r>
              <a:rPr dirty="0" sz="2400" b="1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3057001" y="2252504"/>
            <a:ext cx="2886075" cy="2438400"/>
            <a:chOff x="3057001" y="2252504"/>
            <a:chExt cx="2886075" cy="2438400"/>
          </a:xfrm>
        </p:grpSpPr>
        <p:sp>
          <p:nvSpPr>
            <p:cNvPr id="26" name="object 26"/>
            <p:cNvSpPr/>
            <p:nvPr/>
          </p:nvSpPr>
          <p:spPr>
            <a:xfrm>
              <a:off x="3066288" y="2261615"/>
              <a:ext cx="2852928" cy="2429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387920" y="5790136"/>
            <a:ext cx="2200275" cy="1009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0">
                <a:latin typeface="Calibri"/>
                <a:cs typeface="Calibri"/>
              </a:rPr>
              <a:t>No spatial</a:t>
            </a:r>
            <a:r>
              <a:rPr dirty="0" sz="2500" spc="-7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  <a:p>
            <a:pPr marL="541655">
              <a:lnSpc>
                <a:spcPct val="100000"/>
              </a:lnSpc>
              <a:spcBef>
                <a:spcPts val="232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3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44351" y="5790136"/>
            <a:ext cx="3794125" cy="1012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0">
                <a:latin typeface="Calibri"/>
                <a:cs typeface="Calibri"/>
              </a:rPr>
              <a:t>No </a:t>
            </a:r>
            <a:r>
              <a:rPr dirty="0" sz="2500" spc="-5">
                <a:latin typeface="Calibri"/>
                <a:cs typeface="Calibri"/>
              </a:rPr>
              <a:t>objects, </a:t>
            </a:r>
            <a:r>
              <a:rPr dirty="0" sz="2500" spc="-10">
                <a:latin typeface="Calibri"/>
                <a:cs typeface="Calibri"/>
              </a:rPr>
              <a:t>just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  <a:p>
            <a:pPr marL="2347595">
              <a:lnSpc>
                <a:spcPct val="100000"/>
              </a:lnSpc>
              <a:spcBef>
                <a:spcPts val="234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6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25201" y="5790136"/>
            <a:ext cx="215646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5">
                <a:latin typeface="Calibri"/>
                <a:cs typeface="Calibri"/>
              </a:rPr>
              <a:t>Multiple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696450" y="6151153"/>
            <a:ext cx="13462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3942750"/>
            <a:ext cx="4813935" cy="2275205"/>
            <a:chOff x="898205" y="3942750"/>
            <a:chExt cx="4813935" cy="227520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6818" y="2054468"/>
            <a:ext cx="4442460" cy="4142740"/>
            <a:chOff x="966818" y="2054468"/>
            <a:chExt cx="4442460" cy="4142740"/>
          </a:xfrm>
        </p:grpSpPr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21" name="object 21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6" name="object 26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31" name="object 31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7" name="object 37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28715" y="1578259"/>
            <a:ext cx="4774565" cy="4394835"/>
            <a:chOff x="1128715" y="1578259"/>
            <a:chExt cx="4774565" cy="4394835"/>
          </a:xfrm>
        </p:grpSpPr>
        <p:sp>
          <p:nvSpPr>
            <p:cNvPr id="41" name="object 41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9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60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04872" y="4736083"/>
            <a:ext cx="1985010" cy="15100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935997" y="5839967"/>
            <a:ext cx="4119245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615310" y="881086"/>
            <a:ext cx="4488180" cy="124015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55"/>
              </a:spcBef>
            </a:pPr>
            <a:r>
              <a:rPr dirty="0" sz="2400" spc="-5">
                <a:latin typeface="Calibri"/>
                <a:cs typeface="Calibri"/>
              </a:rPr>
              <a:t>Bounding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0">
                <a:latin typeface="Calibri"/>
                <a:cs typeface="Calibri"/>
              </a:rPr>
              <a:t>regression:</a:t>
            </a:r>
            <a:endParaRPr sz="2400">
              <a:latin typeface="Calibri"/>
              <a:cs typeface="Calibri"/>
            </a:endParaRPr>
          </a:p>
          <a:p>
            <a:pPr marL="121285" marR="187325">
              <a:lnSpc>
                <a:spcPct val="1008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15">
                <a:latin typeface="Calibri"/>
                <a:cs typeface="Calibri"/>
              </a:rPr>
              <a:t>“transform” to </a:t>
            </a:r>
            <a:r>
              <a:rPr dirty="0" sz="2400" spc="-10">
                <a:latin typeface="Calibri"/>
                <a:cs typeface="Calibri"/>
              </a:rPr>
              <a:t>correct </a:t>
            </a:r>
            <a:r>
              <a:rPr dirty="0" sz="2400" spc="-5">
                <a:latin typeface="Calibri"/>
                <a:cs typeface="Calibri"/>
              </a:rPr>
              <a:t>the  </a:t>
            </a:r>
            <a:r>
              <a:rPr dirty="0" sz="2400" spc="-20">
                <a:latin typeface="Calibri"/>
                <a:cs typeface="Calibri"/>
              </a:rPr>
              <a:t>RoI: </a:t>
            </a:r>
            <a:r>
              <a:rPr dirty="0" sz="2400">
                <a:latin typeface="Calibri"/>
                <a:cs typeface="Calibri"/>
              </a:rPr>
              <a:t>4 </a:t>
            </a:r>
            <a:r>
              <a:rPr dirty="0" sz="2400" spc="-10">
                <a:latin typeface="Calibri"/>
                <a:cs typeface="Calibri"/>
              </a:rPr>
              <a:t>numbers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baseline="-17361" sz="2400" spc="-60">
                <a:latin typeface="Calibri"/>
                <a:cs typeface="Calibri"/>
              </a:rPr>
              <a:t>y</a:t>
            </a:r>
            <a:r>
              <a:rPr dirty="0" sz="2400" spc="-40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130400" y="2445003"/>
            <a:ext cx="345694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CC0000"/>
                </a:solidFill>
                <a:latin typeface="Calibri"/>
                <a:cs typeface="Calibri"/>
              </a:rPr>
              <a:t>Problem</a:t>
            </a:r>
            <a:r>
              <a:rPr dirty="0" sz="2800" spc="-10">
                <a:solidFill>
                  <a:srgbClr val="CC0000"/>
                </a:solidFill>
                <a:latin typeface="Calibri"/>
                <a:cs typeface="Calibri"/>
              </a:rPr>
              <a:t>: </a:t>
            </a:r>
            <a:r>
              <a:rPr dirty="0" sz="2800" spc="-35">
                <a:solidFill>
                  <a:srgbClr val="CC0000"/>
                </a:solidFill>
                <a:latin typeface="Calibri"/>
                <a:cs typeface="Calibri"/>
              </a:rPr>
              <a:t>Very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slow!  Need </a:t>
            </a:r>
            <a:r>
              <a:rPr dirty="0" sz="2800" spc="-15">
                <a:solidFill>
                  <a:srgbClr val="CC0000"/>
                </a:solidFill>
                <a:latin typeface="Calibri"/>
                <a:cs typeface="Calibri"/>
              </a:rPr>
              <a:t>to </a:t>
            </a:r>
            <a:r>
              <a:rPr dirty="0" sz="2800">
                <a:solidFill>
                  <a:srgbClr val="CC0000"/>
                </a:solidFill>
                <a:latin typeface="Calibri"/>
                <a:cs typeface="Calibri"/>
              </a:rPr>
              <a:t>do ~2k</a:t>
            </a:r>
            <a:r>
              <a:rPr dirty="0" sz="2800" spc="-5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CC0000"/>
                </a:solidFill>
                <a:latin typeface="Calibri"/>
                <a:cs typeface="Calibri"/>
              </a:rPr>
              <a:t>forward 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passes </a:t>
            </a:r>
            <a:r>
              <a:rPr dirty="0" sz="2800" spc="-25">
                <a:solidFill>
                  <a:srgbClr val="CC0000"/>
                </a:solidFill>
                <a:latin typeface="Calibri"/>
                <a:cs typeface="Calibri"/>
              </a:rPr>
              <a:t>for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each</a:t>
            </a:r>
            <a:r>
              <a:rPr dirty="0" sz="280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CC0000"/>
                </a:solidFill>
                <a:latin typeface="Calibri"/>
                <a:cs typeface="Calibri"/>
              </a:rPr>
              <a:t>image!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419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R-CNN: </a:t>
            </a:r>
            <a:r>
              <a:rPr dirty="0" spc="-10"/>
              <a:t>Region-Based</a:t>
            </a:r>
            <a:r>
              <a:rPr dirty="0" spc="-80"/>
              <a:t> </a:t>
            </a:r>
            <a:r>
              <a:rPr dirty="0" spc="-5"/>
              <a:t>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205" y="3942750"/>
            <a:ext cx="4813935" cy="2275205"/>
            <a:chOff x="898205" y="3942750"/>
            <a:chExt cx="4813935" cy="2275205"/>
          </a:xfrm>
        </p:grpSpPr>
        <p:sp>
          <p:nvSpPr>
            <p:cNvPr id="4" name="object 4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5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67034" y="3949100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2207" y="4590287"/>
              <a:ext cx="4803648" cy="1621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4555" y="4590475"/>
              <a:ext cx="4801235" cy="1621155"/>
            </a:xfrm>
            <a:custGeom>
              <a:avLst/>
              <a:gdLst/>
              <a:ahLst/>
              <a:cxnLst/>
              <a:rect l="l" t="t" r="r" b="b"/>
              <a:pathLst>
                <a:path w="4801235" h="1621154">
                  <a:moveTo>
                    <a:pt x="0" y="1621071"/>
                  </a:moveTo>
                  <a:lnTo>
                    <a:pt x="1498334" y="0"/>
                  </a:lnTo>
                  <a:lnTo>
                    <a:pt x="4800766" y="0"/>
                  </a:lnTo>
                  <a:lnTo>
                    <a:pt x="3302433" y="1621071"/>
                  </a:lnTo>
                  <a:lnTo>
                    <a:pt x="0" y="1621071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7320" y="5031232"/>
            <a:ext cx="8064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 </a:t>
            </a:r>
            <a:r>
              <a:rPr dirty="0" sz="2500">
                <a:latin typeface="Calibri"/>
                <a:cs typeface="Calibri"/>
              </a:rPr>
              <a:t>i</a:t>
            </a:r>
            <a:r>
              <a:rPr dirty="0" sz="2500" spc="-15">
                <a:latin typeface="Calibri"/>
                <a:cs typeface="Calibri"/>
              </a:rPr>
              <a:t>m</a:t>
            </a:r>
            <a:r>
              <a:rPr dirty="0" sz="2500" spc="-1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g</a:t>
            </a:r>
            <a:r>
              <a:rPr dirty="0" sz="250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6818" y="2054468"/>
            <a:ext cx="4442460" cy="4142740"/>
            <a:chOff x="966818" y="2054468"/>
            <a:chExt cx="4442460" cy="4142740"/>
          </a:xfrm>
        </p:grpSpPr>
        <p:sp>
          <p:nvSpPr>
            <p:cNvPr id="10" name="object 10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2428151" y="0"/>
                  </a:moveTo>
                  <a:lnTo>
                    <a:pt x="960150" y="0"/>
                  </a:lnTo>
                  <a:lnTo>
                    <a:pt x="0" y="1038799"/>
                  </a:lnTo>
                  <a:lnTo>
                    <a:pt x="1468001" y="1038799"/>
                  </a:lnTo>
                  <a:lnTo>
                    <a:pt x="242815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0740" y="4677190"/>
              <a:ext cx="2428240" cy="1038860"/>
            </a:xfrm>
            <a:custGeom>
              <a:avLst/>
              <a:gdLst/>
              <a:ahLst/>
              <a:cxnLst/>
              <a:rect l="l" t="t" r="r" b="b"/>
              <a:pathLst>
                <a:path w="2428240" h="1038860">
                  <a:moveTo>
                    <a:pt x="0" y="1038799"/>
                  </a:moveTo>
                  <a:lnTo>
                    <a:pt x="960150" y="0"/>
                  </a:lnTo>
                  <a:lnTo>
                    <a:pt x="2428151" y="0"/>
                  </a:lnTo>
                  <a:lnTo>
                    <a:pt x="1468001" y="1038799"/>
                  </a:lnTo>
                  <a:lnTo>
                    <a:pt x="0" y="103879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1163849" y="0"/>
                  </a:moveTo>
                  <a:lnTo>
                    <a:pt x="396199" y="0"/>
                  </a:lnTo>
                  <a:lnTo>
                    <a:pt x="0" y="428652"/>
                  </a:lnTo>
                  <a:lnTo>
                    <a:pt x="767651" y="428652"/>
                  </a:lnTo>
                  <a:lnTo>
                    <a:pt x="116384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8977" y="4696287"/>
              <a:ext cx="1163955" cy="429259"/>
            </a:xfrm>
            <a:custGeom>
              <a:avLst/>
              <a:gdLst/>
              <a:ahLst/>
              <a:cxnLst/>
              <a:rect l="l" t="t" r="r" b="b"/>
              <a:pathLst>
                <a:path w="1163954" h="429260">
                  <a:moveTo>
                    <a:pt x="0" y="428652"/>
                  </a:moveTo>
                  <a:lnTo>
                    <a:pt x="396199" y="0"/>
                  </a:lnTo>
                  <a:lnTo>
                    <a:pt x="1163850" y="0"/>
                  </a:lnTo>
                  <a:lnTo>
                    <a:pt x="767651" y="428652"/>
                  </a:lnTo>
                  <a:lnTo>
                    <a:pt x="0" y="428652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1129555" y="0"/>
                  </a:moveTo>
                  <a:lnTo>
                    <a:pt x="616341" y="0"/>
                  </a:lnTo>
                  <a:lnTo>
                    <a:pt x="0" y="666826"/>
                  </a:lnTo>
                  <a:lnTo>
                    <a:pt x="513215" y="666826"/>
                  </a:lnTo>
                  <a:lnTo>
                    <a:pt x="1129555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3168" y="5523893"/>
              <a:ext cx="1129665" cy="667385"/>
            </a:xfrm>
            <a:custGeom>
              <a:avLst/>
              <a:gdLst/>
              <a:ahLst/>
              <a:cxnLst/>
              <a:rect l="l" t="t" r="r" b="b"/>
              <a:pathLst>
                <a:path w="1129664" h="667385">
                  <a:moveTo>
                    <a:pt x="0" y="666826"/>
                  </a:moveTo>
                  <a:lnTo>
                    <a:pt x="616340" y="0"/>
                  </a:lnTo>
                  <a:lnTo>
                    <a:pt x="1129556" y="0"/>
                  </a:lnTo>
                  <a:lnTo>
                    <a:pt x="513215" y="666826"/>
                  </a:lnTo>
                  <a:lnTo>
                    <a:pt x="0" y="66682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50711" y="206081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01879" y="206081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2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01879" y="206081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05777" y="2687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51645" y="1672653"/>
            <a:ext cx="1411605" cy="1724660"/>
            <a:chOff x="4251645" y="1672653"/>
            <a:chExt cx="1411605" cy="1724660"/>
          </a:xfrm>
        </p:grpSpPr>
        <p:sp>
          <p:nvSpPr>
            <p:cNvPr id="21" name="object 21"/>
            <p:cNvSpPr/>
            <p:nvPr/>
          </p:nvSpPr>
          <p:spPr>
            <a:xfrm>
              <a:off x="5306825" y="1679003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9" y="0"/>
                  </a:moveTo>
                  <a:lnTo>
                    <a:pt x="0" y="349610"/>
                  </a:lnTo>
                  <a:lnTo>
                    <a:pt x="0" y="1711507"/>
                  </a:lnTo>
                  <a:lnTo>
                    <a:pt x="349609" y="1361899"/>
                  </a:lnTo>
                  <a:lnTo>
                    <a:pt x="349609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57995" y="1679003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4" h="349885">
                  <a:moveTo>
                    <a:pt x="1398440" y="0"/>
                  </a:moveTo>
                  <a:lnTo>
                    <a:pt x="349610" y="0"/>
                  </a:lnTo>
                  <a:lnTo>
                    <a:pt x="0" y="349610"/>
                  </a:lnTo>
                  <a:lnTo>
                    <a:pt x="1048830" y="349610"/>
                  </a:lnTo>
                  <a:lnTo>
                    <a:pt x="139844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57995" y="1679003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4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4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4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461893" y="2306828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6411" y="2584758"/>
            <a:ext cx="1411605" cy="1724660"/>
            <a:chOff x="1066411" y="2584758"/>
            <a:chExt cx="1411605" cy="1724660"/>
          </a:xfrm>
        </p:grpSpPr>
        <p:sp>
          <p:nvSpPr>
            <p:cNvPr id="26" name="object 26"/>
            <p:cNvSpPr/>
            <p:nvPr/>
          </p:nvSpPr>
          <p:spPr>
            <a:xfrm>
              <a:off x="2121593" y="2591108"/>
              <a:ext cx="349885" cy="1711960"/>
            </a:xfrm>
            <a:custGeom>
              <a:avLst/>
              <a:gdLst/>
              <a:ahLst/>
              <a:cxnLst/>
              <a:rect l="l" t="t" r="r" b="b"/>
              <a:pathLst>
                <a:path w="349885" h="1711960">
                  <a:moveTo>
                    <a:pt x="349608" y="0"/>
                  </a:moveTo>
                  <a:lnTo>
                    <a:pt x="0" y="349610"/>
                  </a:lnTo>
                  <a:lnTo>
                    <a:pt x="0" y="1711509"/>
                  </a:lnTo>
                  <a:lnTo>
                    <a:pt x="349608" y="1361899"/>
                  </a:lnTo>
                  <a:lnTo>
                    <a:pt x="349608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2761" y="2591108"/>
              <a:ext cx="1398905" cy="349885"/>
            </a:xfrm>
            <a:custGeom>
              <a:avLst/>
              <a:gdLst/>
              <a:ahLst/>
              <a:cxnLst/>
              <a:rect l="l" t="t" r="r" b="b"/>
              <a:pathLst>
                <a:path w="1398905" h="349885">
                  <a:moveTo>
                    <a:pt x="1398439" y="0"/>
                  </a:moveTo>
                  <a:lnTo>
                    <a:pt x="349611" y="0"/>
                  </a:lnTo>
                  <a:lnTo>
                    <a:pt x="0" y="349610"/>
                  </a:lnTo>
                  <a:lnTo>
                    <a:pt x="1048831" y="349610"/>
                  </a:lnTo>
                  <a:lnTo>
                    <a:pt x="139843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2761" y="2591108"/>
              <a:ext cx="1398905" cy="1711960"/>
            </a:xfrm>
            <a:custGeom>
              <a:avLst/>
              <a:gdLst/>
              <a:ahLst/>
              <a:cxnLst/>
              <a:rect l="l" t="t" r="r" b="b"/>
              <a:pathLst>
                <a:path w="1398905" h="1711960">
                  <a:moveTo>
                    <a:pt x="0" y="349610"/>
                  </a:moveTo>
                  <a:lnTo>
                    <a:pt x="349610" y="0"/>
                  </a:lnTo>
                  <a:lnTo>
                    <a:pt x="1398440" y="0"/>
                  </a:lnTo>
                  <a:lnTo>
                    <a:pt x="1398440" y="1361900"/>
                  </a:lnTo>
                  <a:lnTo>
                    <a:pt x="1048831" y="1711509"/>
                  </a:lnTo>
                  <a:lnTo>
                    <a:pt x="0" y="1711509"/>
                  </a:lnTo>
                  <a:lnTo>
                    <a:pt x="0" y="349610"/>
                  </a:lnTo>
                  <a:close/>
                </a:path>
                <a:path w="1398905" h="1711960">
                  <a:moveTo>
                    <a:pt x="0" y="349610"/>
                  </a:moveTo>
                  <a:lnTo>
                    <a:pt x="1048831" y="349610"/>
                  </a:lnTo>
                  <a:lnTo>
                    <a:pt x="1398440" y="0"/>
                  </a:lnTo>
                </a:path>
                <a:path w="1398905" h="1711960">
                  <a:moveTo>
                    <a:pt x="1048831" y="349610"/>
                  </a:moveTo>
                  <a:lnTo>
                    <a:pt x="1048831" y="1711509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276659" y="3218179"/>
            <a:ext cx="6407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6520" marR="5080" indent="-8445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  </a:t>
            </a:r>
            <a:r>
              <a:rPr dirty="0" sz="2400" spc="-1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8511" y="3620241"/>
            <a:ext cx="3964304" cy="1196975"/>
            <a:chOff x="1298511" y="3620241"/>
            <a:chExt cx="3964304" cy="1196975"/>
          </a:xfrm>
        </p:grpSpPr>
        <p:sp>
          <p:nvSpPr>
            <p:cNvPr id="31" name="object 31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04861" y="4556523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69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788443" y="0"/>
                  </a:moveTo>
                  <a:lnTo>
                    <a:pt x="234741" y="0"/>
                  </a:lnTo>
                  <a:lnTo>
                    <a:pt x="0" y="253970"/>
                  </a:lnTo>
                  <a:lnTo>
                    <a:pt x="553703" y="253970"/>
                  </a:lnTo>
                  <a:lnTo>
                    <a:pt x="788443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67828" y="3626591"/>
              <a:ext cx="788670" cy="254000"/>
            </a:xfrm>
            <a:custGeom>
              <a:avLst/>
              <a:gdLst/>
              <a:ahLst/>
              <a:cxnLst/>
              <a:rect l="l" t="t" r="r" b="b"/>
              <a:pathLst>
                <a:path w="788670" h="254000">
                  <a:moveTo>
                    <a:pt x="0" y="253970"/>
                  </a:moveTo>
                  <a:lnTo>
                    <a:pt x="234741" y="0"/>
                  </a:lnTo>
                  <a:lnTo>
                    <a:pt x="788444" y="0"/>
                  </a:lnTo>
                  <a:lnTo>
                    <a:pt x="553702" y="253970"/>
                  </a:lnTo>
                  <a:lnTo>
                    <a:pt x="0" y="25397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716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90776" y="2465186"/>
            <a:ext cx="258445" cy="324485"/>
            <a:chOff x="1590776" y="2465186"/>
            <a:chExt cx="258445" cy="324485"/>
          </a:xfrm>
        </p:grpSpPr>
        <p:sp>
          <p:nvSpPr>
            <p:cNvPr id="37" name="object 37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97126" y="2471536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7005">
              <a:lnSpc>
                <a:spcPts val="282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13195" y="1578259"/>
            <a:ext cx="5590540" cy="4394835"/>
            <a:chOff x="313195" y="1578259"/>
            <a:chExt cx="5590540" cy="4394835"/>
          </a:xfrm>
        </p:grpSpPr>
        <p:sp>
          <p:nvSpPr>
            <p:cNvPr id="41" name="object 41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19"/>
                  </a:lnTo>
                  <a:lnTo>
                    <a:pt x="183909" y="1026719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4910" y="4844503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7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05489" y="4329330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122607" y="0"/>
                  </a:moveTo>
                  <a:lnTo>
                    <a:pt x="0" y="122607"/>
                  </a:lnTo>
                  <a:lnTo>
                    <a:pt x="61302" y="122607"/>
                  </a:lnTo>
                  <a:lnTo>
                    <a:pt x="61302" y="1026720"/>
                  </a:lnTo>
                  <a:lnTo>
                    <a:pt x="183908" y="1026720"/>
                  </a:lnTo>
                  <a:lnTo>
                    <a:pt x="183908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38711" y="4274325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4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7"/>
                  </a:lnTo>
                  <a:lnTo>
                    <a:pt x="245214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9338" y="1966424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38711" y="3795857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4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122607" y="0"/>
                  </a:moveTo>
                  <a:lnTo>
                    <a:pt x="0" y="122607"/>
                  </a:lnTo>
                  <a:lnTo>
                    <a:pt x="61304" y="122607"/>
                  </a:lnTo>
                  <a:lnTo>
                    <a:pt x="61304" y="1026720"/>
                  </a:lnTo>
                  <a:lnTo>
                    <a:pt x="183909" y="1026720"/>
                  </a:lnTo>
                  <a:lnTo>
                    <a:pt x="183909" y="122607"/>
                  </a:lnTo>
                  <a:lnTo>
                    <a:pt x="245212" y="122607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02595" y="3919048"/>
              <a:ext cx="245745" cy="1026794"/>
            </a:xfrm>
            <a:custGeom>
              <a:avLst/>
              <a:gdLst/>
              <a:ahLst/>
              <a:cxnLst/>
              <a:rect l="l" t="t" r="r" b="b"/>
              <a:pathLst>
                <a:path w="245745" h="1026795">
                  <a:moveTo>
                    <a:pt x="0" y="122606"/>
                  </a:moveTo>
                  <a:lnTo>
                    <a:pt x="122607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1026720"/>
                  </a:lnTo>
                  <a:lnTo>
                    <a:pt x="61303" y="1026720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5" y="0"/>
                  </a:moveTo>
                  <a:lnTo>
                    <a:pt x="0" y="122605"/>
                  </a:lnTo>
                  <a:lnTo>
                    <a:pt x="61302" y="122605"/>
                  </a:lnTo>
                  <a:lnTo>
                    <a:pt x="61302" y="311577"/>
                  </a:lnTo>
                  <a:lnTo>
                    <a:pt x="183908" y="311577"/>
                  </a:lnTo>
                  <a:lnTo>
                    <a:pt x="183908" y="122605"/>
                  </a:lnTo>
                  <a:lnTo>
                    <a:pt x="245212" y="122605"/>
                  </a:lnTo>
                  <a:lnTo>
                    <a:pt x="12260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53918" y="1584609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122607" y="0"/>
                  </a:moveTo>
                  <a:lnTo>
                    <a:pt x="0" y="122605"/>
                  </a:lnTo>
                  <a:lnTo>
                    <a:pt x="61304" y="122605"/>
                  </a:lnTo>
                  <a:lnTo>
                    <a:pt x="61304" y="311577"/>
                  </a:lnTo>
                  <a:lnTo>
                    <a:pt x="183909" y="311577"/>
                  </a:lnTo>
                  <a:lnTo>
                    <a:pt x="183909" y="122605"/>
                  </a:lnTo>
                  <a:lnTo>
                    <a:pt x="245212" y="122605"/>
                  </a:lnTo>
                  <a:lnTo>
                    <a:pt x="122607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02595" y="3427571"/>
              <a:ext cx="245745" cy="311785"/>
            </a:xfrm>
            <a:custGeom>
              <a:avLst/>
              <a:gdLst/>
              <a:ahLst/>
              <a:cxnLst/>
              <a:rect l="l" t="t" r="r" b="b"/>
              <a:pathLst>
                <a:path w="245745" h="311785">
                  <a:moveTo>
                    <a:pt x="0" y="122606"/>
                  </a:moveTo>
                  <a:lnTo>
                    <a:pt x="122606" y="0"/>
                  </a:lnTo>
                  <a:lnTo>
                    <a:pt x="245213" y="122606"/>
                  </a:lnTo>
                  <a:lnTo>
                    <a:pt x="183909" y="122606"/>
                  </a:lnTo>
                  <a:lnTo>
                    <a:pt x="183909" y="311578"/>
                  </a:lnTo>
                  <a:lnTo>
                    <a:pt x="61303" y="311578"/>
                  </a:lnTo>
                  <a:lnTo>
                    <a:pt x="61303" y="122606"/>
                  </a:lnTo>
                  <a:lnTo>
                    <a:pt x="0" y="122606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78343" y="4806403"/>
              <a:ext cx="4324985" cy="1167130"/>
            </a:xfrm>
            <a:custGeom>
              <a:avLst/>
              <a:gdLst/>
              <a:ahLst/>
              <a:cxnLst/>
              <a:rect l="l" t="t" r="r" b="b"/>
              <a:pathLst>
                <a:path w="4324985" h="1167129">
                  <a:moveTo>
                    <a:pt x="4324858" y="47523"/>
                  </a:moveTo>
                  <a:lnTo>
                    <a:pt x="4323435" y="38112"/>
                  </a:lnTo>
                  <a:lnTo>
                    <a:pt x="4323435" y="28575"/>
                  </a:lnTo>
                  <a:lnTo>
                    <a:pt x="3478263" y="28575"/>
                  </a:lnTo>
                  <a:lnTo>
                    <a:pt x="3478263" y="0"/>
                  </a:lnTo>
                  <a:lnTo>
                    <a:pt x="3402063" y="38100"/>
                  </a:lnTo>
                  <a:lnTo>
                    <a:pt x="3478263" y="76200"/>
                  </a:lnTo>
                  <a:lnTo>
                    <a:pt x="3478263" y="47625"/>
                  </a:lnTo>
                  <a:lnTo>
                    <a:pt x="4197172" y="47625"/>
                  </a:lnTo>
                  <a:lnTo>
                    <a:pt x="1714271" y="424230"/>
                  </a:lnTo>
                  <a:lnTo>
                    <a:pt x="1709978" y="395986"/>
                  </a:lnTo>
                  <a:lnTo>
                    <a:pt x="1640357" y="445071"/>
                  </a:lnTo>
                  <a:lnTo>
                    <a:pt x="1721408" y="471322"/>
                  </a:lnTo>
                  <a:lnTo>
                    <a:pt x="1717421" y="444969"/>
                  </a:lnTo>
                  <a:lnTo>
                    <a:pt x="1717128" y="443064"/>
                  </a:lnTo>
                  <a:lnTo>
                    <a:pt x="4130395" y="77025"/>
                  </a:lnTo>
                  <a:lnTo>
                    <a:pt x="71437" y="1120546"/>
                  </a:lnTo>
                  <a:lnTo>
                    <a:pt x="64325" y="1092860"/>
                  </a:lnTo>
                  <a:lnTo>
                    <a:pt x="0" y="1148740"/>
                  </a:lnTo>
                  <a:lnTo>
                    <a:pt x="83286" y="1166660"/>
                  </a:lnTo>
                  <a:lnTo>
                    <a:pt x="76987" y="1142149"/>
                  </a:lnTo>
                  <a:lnTo>
                    <a:pt x="76174" y="1138986"/>
                  </a:lnTo>
                  <a:lnTo>
                    <a:pt x="4291165" y="55359"/>
                  </a:lnTo>
                  <a:lnTo>
                    <a:pt x="4290479" y="52743"/>
                  </a:lnTo>
                  <a:lnTo>
                    <a:pt x="4324858" y="4752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77693" y="1642685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1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2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477693" y="1642684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60320" y="2029851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5"/>
                  </a:lnTo>
                  <a:lnTo>
                    <a:pt x="43289" y="129866"/>
                  </a:lnTo>
                  <a:lnTo>
                    <a:pt x="177054" y="263631"/>
                  </a:lnTo>
                  <a:lnTo>
                    <a:pt x="263631" y="177054"/>
                  </a:lnTo>
                  <a:lnTo>
                    <a:pt x="129866" y="43289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60320" y="2029850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60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73155" y="0"/>
                  </a:moveTo>
                  <a:lnTo>
                    <a:pt x="0" y="0"/>
                  </a:lnTo>
                  <a:lnTo>
                    <a:pt x="0" y="173154"/>
                  </a:lnTo>
                  <a:lnTo>
                    <a:pt x="43288" y="129865"/>
                  </a:lnTo>
                  <a:lnTo>
                    <a:pt x="177054" y="263631"/>
                  </a:lnTo>
                  <a:lnTo>
                    <a:pt x="263631" y="177053"/>
                  </a:lnTo>
                  <a:lnTo>
                    <a:pt x="129866" y="43287"/>
                  </a:lnTo>
                  <a:lnTo>
                    <a:pt x="17315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35065" y="2529787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73154"/>
                  </a:moveTo>
                  <a:lnTo>
                    <a:pt x="0" y="0"/>
                  </a:lnTo>
                  <a:lnTo>
                    <a:pt x="173154" y="0"/>
                  </a:lnTo>
                  <a:lnTo>
                    <a:pt x="129866" y="43288"/>
                  </a:lnTo>
                  <a:lnTo>
                    <a:pt x="263631" y="177054"/>
                  </a:lnTo>
                  <a:lnTo>
                    <a:pt x="177054" y="263631"/>
                  </a:lnTo>
                  <a:lnTo>
                    <a:pt x="43288" y="129866"/>
                  </a:lnTo>
                  <a:lnTo>
                    <a:pt x="0" y="1731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13195" y="3376736"/>
              <a:ext cx="630555" cy="1473835"/>
            </a:xfrm>
            <a:custGeom>
              <a:avLst/>
              <a:gdLst/>
              <a:ahLst/>
              <a:cxnLst/>
              <a:rect l="l" t="t" r="r" b="b"/>
              <a:pathLst>
                <a:path w="630555" h="1473835">
                  <a:moveTo>
                    <a:pt x="302066" y="1371713"/>
                  </a:moveTo>
                  <a:lnTo>
                    <a:pt x="282183" y="1473462"/>
                  </a:lnTo>
                  <a:lnTo>
                    <a:pt x="608049" y="1383042"/>
                  </a:lnTo>
                  <a:lnTo>
                    <a:pt x="349457" y="1383042"/>
                  </a:lnTo>
                  <a:lnTo>
                    <a:pt x="302066" y="1371713"/>
                  </a:lnTo>
                  <a:close/>
                </a:path>
                <a:path w="630555" h="1473835">
                  <a:moveTo>
                    <a:pt x="321426" y="1272641"/>
                  </a:moveTo>
                  <a:lnTo>
                    <a:pt x="302066" y="1371713"/>
                  </a:lnTo>
                  <a:lnTo>
                    <a:pt x="349457" y="1383042"/>
                  </a:lnTo>
                  <a:lnTo>
                    <a:pt x="373079" y="1284226"/>
                  </a:lnTo>
                  <a:lnTo>
                    <a:pt x="355191" y="1279950"/>
                  </a:lnTo>
                  <a:lnTo>
                    <a:pt x="336931" y="1279950"/>
                  </a:lnTo>
                  <a:lnTo>
                    <a:pt x="321426" y="1272641"/>
                  </a:lnTo>
                  <a:close/>
                </a:path>
                <a:path w="630555" h="1473835">
                  <a:moveTo>
                    <a:pt x="340639" y="1174320"/>
                  </a:moveTo>
                  <a:lnTo>
                    <a:pt x="322173" y="1268815"/>
                  </a:lnTo>
                  <a:lnTo>
                    <a:pt x="328463" y="1273561"/>
                  </a:lnTo>
                  <a:lnTo>
                    <a:pt x="373079" y="1284226"/>
                  </a:lnTo>
                  <a:lnTo>
                    <a:pt x="349457" y="1383042"/>
                  </a:lnTo>
                  <a:lnTo>
                    <a:pt x="608049" y="1383042"/>
                  </a:lnTo>
                  <a:lnTo>
                    <a:pt x="610553" y="1382348"/>
                  </a:lnTo>
                  <a:lnTo>
                    <a:pt x="340639" y="1174320"/>
                  </a:lnTo>
                  <a:close/>
                </a:path>
                <a:path w="630555" h="1473835">
                  <a:moveTo>
                    <a:pt x="321880" y="106178"/>
                  </a:moveTo>
                  <a:lnTo>
                    <a:pt x="261210" y="135589"/>
                  </a:lnTo>
                  <a:lnTo>
                    <a:pt x="218690" y="172204"/>
                  </a:lnTo>
                  <a:lnTo>
                    <a:pt x="179200" y="213909"/>
                  </a:lnTo>
                  <a:lnTo>
                    <a:pt x="126126" y="285299"/>
                  </a:lnTo>
                  <a:lnTo>
                    <a:pt x="95220" y="338415"/>
                  </a:lnTo>
                  <a:lnTo>
                    <a:pt x="68164" y="395608"/>
                  </a:lnTo>
                  <a:lnTo>
                    <a:pt x="45207" y="456617"/>
                  </a:lnTo>
                  <a:lnTo>
                    <a:pt x="26739" y="520713"/>
                  </a:lnTo>
                  <a:lnTo>
                    <a:pt x="12643" y="589059"/>
                  </a:lnTo>
                  <a:lnTo>
                    <a:pt x="3718" y="658392"/>
                  </a:lnTo>
                  <a:lnTo>
                    <a:pt x="0" y="727269"/>
                  </a:lnTo>
                  <a:lnTo>
                    <a:pt x="33" y="761411"/>
                  </a:lnTo>
                  <a:lnTo>
                    <a:pt x="7398" y="862092"/>
                  </a:lnTo>
                  <a:lnTo>
                    <a:pt x="18178" y="927280"/>
                  </a:lnTo>
                  <a:lnTo>
                    <a:pt x="33444" y="990481"/>
                  </a:lnTo>
                  <a:lnTo>
                    <a:pt x="53037" y="1051319"/>
                  </a:lnTo>
                  <a:lnTo>
                    <a:pt x="76811" y="1109417"/>
                  </a:lnTo>
                  <a:lnTo>
                    <a:pt x="104632" y="1164389"/>
                  </a:lnTo>
                  <a:lnTo>
                    <a:pt x="136381" y="1215843"/>
                  </a:lnTo>
                  <a:lnTo>
                    <a:pt x="171573" y="1262862"/>
                  </a:lnTo>
                  <a:lnTo>
                    <a:pt x="211243" y="1306455"/>
                  </a:lnTo>
                  <a:lnTo>
                    <a:pt x="254141" y="1344759"/>
                  </a:lnTo>
                  <a:lnTo>
                    <a:pt x="302066" y="1371713"/>
                  </a:lnTo>
                  <a:lnTo>
                    <a:pt x="321426" y="1272641"/>
                  </a:lnTo>
                  <a:lnTo>
                    <a:pt x="318146" y="1271094"/>
                  </a:lnTo>
                  <a:lnTo>
                    <a:pt x="321728" y="1271094"/>
                  </a:lnTo>
                  <a:lnTo>
                    <a:pt x="322173" y="1268815"/>
                  </a:lnTo>
                  <a:lnTo>
                    <a:pt x="318801" y="1266271"/>
                  </a:lnTo>
                  <a:lnTo>
                    <a:pt x="318670" y="1266271"/>
                  </a:lnTo>
                  <a:lnTo>
                    <a:pt x="316462" y="1264507"/>
                  </a:lnTo>
                  <a:lnTo>
                    <a:pt x="301039" y="1251360"/>
                  </a:lnTo>
                  <a:lnTo>
                    <a:pt x="298896" y="1249547"/>
                  </a:lnTo>
                  <a:lnTo>
                    <a:pt x="283829" y="1235252"/>
                  </a:lnTo>
                  <a:lnTo>
                    <a:pt x="281869" y="1233406"/>
                  </a:lnTo>
                  <a:lnTo>
                    <a:pt x="267202" y="1217984"/>
                  </a:lnTo>
                  <a:lnTo>
                    <a:pt x="265412" y="1216115"/>
                  </a:lnTo>
                  <a:lnTo>
                    <a:pt x="251999" y="1200533"/>
                  </a:lnTo>
                  <a:lnTo>
                    <a:pt x="251828" y="1200533"/>
                  </a:lnTo>
                  <a:lnTo>
                    <a:pt x="249557" y="1197714"/>
                  </a:lnTo>
                  <a:lnTo>
                    <a:pt x="249718" y="1197714"/>
                  </a:lnTo>
                  <a:lnTo>
                    <a:pt x="221904" y="1160551"/>
                  </a:lnTo>
                  <a:lnTo>
                    <a:pt x="221649" y="1160551"/>
                  </a:lnTo>
                  <a:lnTo>
                    <a:pt x="219087" y="1156788"/>
                  </a:lnTo>
                  <a:lnTo>
                    <a:pt x="219327" y="1156788"/>
                  </a:lnTo>
                  <a:lnTo>
                    <a:pt x="194528" y="1116597"/>
                  </a:lnTo>
                  <a:lnTo>
                    <a:pt x="194316" y="1116597"/>
                  </a:lnTo>
                  <a:lnTo>
                    <a:pt x="192222" y="1112861"/>
                  </a:lnTo>
                  <a:lnTo>
                    <a:pt x="192425" y="1112861"/>
                  </a:lnTo>
                  <a:lnTo>
                    <a:pt x="170254" y="1069054"/>
                  </a:lnTo>
                  <a:lnTo>
                    <a:pt x="170071" y="1069054"/>
                  </a:lnTo>
                  <a:lnTo>
                    <a:pt x="168381" y="1065354"/>
                  </a:lnTo>
                  <a:lnTo>
                    <a:pt x="168558" y="1065354"/>
                  </a:lnTo>
                  <a:lnTo>
                    <a:pt x="149309" y="1018316"/>
                  </a:lnTo>
                  <a:lnTo>
                    <a:pt x="149147" y="1018316"/>
                  </a:lnTo>
                  <a:lnTo>
                    <a:pt x="147808" y="1014648"/>
                  </a:lnTo>
                  <a:lnTo>
                    <a:pt x="147966" y="1014648"/>
                  </a:lnTo>
                  <a:lnTo>
                    <a:pt x="131907" y="964785"/>
                  </a:lnTo>
                  <a:lnTo>
                    <a:pt x="131759" y="964785"/>
                  </a:lnTo>
                  <a:lnTo>
                    <a:pt x="130733" y="961141"/>
                  </a:lnTo>
                  <a:lnTo>
                    <a:pt x="130879" y="961141"/>
                  </a:lnTo>
                  <a:lnTo>
                    <a:pt x="118253" y="908870"/>
                  </a:lnTo>
                  <a:lnTo>
                    <a:pt x="118114" y="908870"/>
                  </a:lnTo>
                  <a:lnTo>
                    <a:pt x="117375" y="905231"/>
                  </a:lnTo>
                  <a:lnTo>
                    <a:pt x="117512" y="905231"/>
                  </a:lnTo>
                  <a:lnTo>
                    <a:pt x="108540" y="850978"/>
                  </a:lnTo>
                  <a:lnTo>
                    <a:pt x="108405" y="850978"/>
                  </a:lnTo>
                  <a:lnTo>
                    <a:pt x="107937" y="847331"/>
                  </a:lnTo>
                  <a:lnTo>
                    <a:pt x="108070" y="847331"/>
                  </a:lnTo>
                  <a:lnTo>
                    <a:pt x="102866" y="790591"/>
                  </a:lnTo>
                  <a:lnTo>
                    <a:pt x="102703" y="789217"/>
                  </a:lnTo>
                  <a:lnTo>
                    <a:pt x="102689" y="787844"/>
                  </a:lnTo>
                  <a:lnTo>
                    <a:pt x="101703" y="761411"/>
                  </a:lnTo>
                  <a:lnTo>
                    <a:pt x="101632" y="760392"/>
                  </a:lnTo>
                  <a:lnTo>
                    <a:pt x="101568" y="729950"/>
                  </a:lnTo>
                  <a:lnTo>
                    <a:pt x="102657" y="699315"/>
                  </a:lnTo>
                  <a:lnTo>
                    <a:pt x="102723" y="697452"/>
                  </a:lnTo>
                  <a:lnTo>
                    <a:pt x="104850" y="668536"/>
                  </a:lnTo>
                  <a:lnTo>
                    <a:pt x="104900" y="667602"/>
                  </a:lnTo>
                  <a:lnTo>
                    <a:pt x="105020" y="666663"/>
                  </a:lnTo>
                  <a:lnTo>
                    <a:pt x="108202" y="637663"/>
                  </a:lnTo>
                  <a:lnTo>
                    <a:pt x="108408" y="635779"/>
                  </a:lnTo>
                  <a:lnTo>
                    <a:pt x="112733" y="606739"/>
                  </a:lnTo>
                  <a:lnTo>
                    <a:pt x="113012" y="604851"/>
                  </a:lnTo>
                  <a:lnTo>
                    <a:pt x="118390" y="576205"/>
                  </a:lnTo>
                  <a:lnTo>
                    <a:pt x="118744" y="574305"/>
                  </a:lnTo>
                  <a:lnTo>
                    <a:pt x="124864" y="547425"/>
                  </a:lnTo>
                  <a:lnTo>
                    <a:pt x="125509" y="544572"/>
                  </a:lnTo>
                  <a:lnTo>
                    <a:pt x="141174" y="490510"/>
                  </a:lnTo>
                  <a:lnTo>
                    <a:pt x="141008" y="490510"/>
                  </a:lnTo>
                  <a:lnTo>
                    <a:pt x="142277" y="486684"/>
                  </a:lnTo>
                  <a:lnTo>
                    <a:pt x="142448" y="486684"/>
                  </a:lnTo>
                  <a:lnTo>
                    <a:pt x="161079" y="437172"/>
                  </a:lnTo>
                  <a:lnTo>
                    <a:pt x="160897" y="437172"/>
                  </a:lnTo>
                  <a:lnTo>
                    <a:pt x="162521" y="433339"/>
                  </a:lnTo>
                  <a:lnTo>
                    <a:pt x="162710" y="433339"/>
                  </a:lnTo>
                  <a:lnTo>
                    <a:pt x="184327" y="387643"/>
                  </a:lnTo>
                  <a:lnTo>
                    <a:pt x="184124" y="387643"/>
                  </a:lnTo>
                  <a:lnTo>
                    <a:pt x="186137" y="383818"/>
                  </a:lnTo>
                  <a:lnTo>
                    <a:pt x="186349" y="383818"/>
                  </a:lnTo>
                  <a:lnTo>
                    <a:pt x="210595" y="342149"/>
                  </a:lnTo>
                  <a:lnTo>
                    <a:pt x="210363" y="342149"/>
                  </a:lnTo>
                  <a:lnTo>
                    <a:pt x="212805" y="338350"/>
                  </a:lnTo>
                  <a:lnTo>
                    <a:pt x="213051" y="338350"/>
                  </a:lnTo>
                  <a:lnTo>
                    <a:pt x="240207" y="299980"/>
                  </a:lnTo>
                  <a:lnTo>
                    <a:pt x="240057" y="299980"/>
                  </a:lnTo>
                  <a:lnTo>
                    <a:pt x="242201" y="297163"/>
                  </a:lnTo>
                  <a:lnTo>
                    <a:pt x="242361" y="297163"/>
                  </a:lnTo>
                  <a:lnTo>
                    <a:pt x="255557" y="281029"/>
                  </a:lnTo>
                  <a:lnTo>
                    <a:pt x="257070" y="279179"/>
                  </a:lnTo>
                  <a:lnTo>
                    <a:pt x="271536" y="263218"/>
                  </a:lnTo>
                  <a:lnTo>
                    <a:pt x="273178" y="261397"/>
                  </a:lnTo>
                  <a:lnTo>
                    <a:pt x="288020" y="246570"/>
                  </a:lnTo>
                  <a:lnTo>
                    <a:pt x="289796" y="244786"/>
                  </a:lnTo>
                  <a:lnTo>
                    <a:pt x="304968" y="231105"/>
                  </a:lnTo>
                  <a:lnTo>
                    <a:pt x="306881" y="229369"/>
                  </a:lnTo>
                  <a:lnTo>
                    <a:pt x="322339" y="216842"/>
                  </a:lnTo>
                  <a:lnTo>
                    <a:pt x="324393" y="215165"/>
                  </a:lnTo>
                  <a:lnTo>
                    <a:pt x="331155" y="210320"/>
                  </a:lnTo>
                  <a:lnTo>
                    <a:pt x="325150" y="210320"/>
                  </a:lnTo>
                  <a:lnTo>
                    <a:pt x="335686" y="205324"/>
                  </a:lnTo>
                  <a:lnTo>
                    <a:pt x="321880" y="106178"/>
                  </a:lnTo>
                  <a:close/>
                </a:path>
                <a:path w="630555" h="1473835">
                  <a:moveTo>
                    <a:pt x="321568" y="1271912"/>
                  </a:moveTo>
                  <a:lnTo>
                    <a:pt x="321426" y="1272641"/>
                  </a:lnTo>
                  <a:lnTo>
                    <a:pt x="336931" y="1279950"/>
                  </a:lnTo>
                  <a:lnTo>
                    <a:pt x="328463" y="1273561"/>
                  </a:lnTo>
                  <a:lnTo>
                    <a:pt x="321568" y="1271912"/>
                  </a:lnTo>
                  <a:close/>
                </a:path>
                <a:path w="630555" h="1473835">
                  <a:moveTo>
                    <a:pt x="328463" y="1273561"/>
                  </a:moveTo>
                  <a:lnTo>
                    <a:pt x="336931" y="1279950"/>
                  </a:lnTo>
                  <a:lnTo>
                    <a:pt x="355191" y="1279950"/>
                  </a:lnTo>
                  <a:lnTo>
                    <a:pt x="328463" y="1273561"/>
                  </a:lnTo>
                  <a:close/>
                </a:path>
                <a:path w="630555" h="1473835">
                  <a:moveTo>
                    <a:pt x="322173" y="1268815"/>
                  </a:moveTo>
                  <a:lnTo>
                    <a:pt x="321568" y="1271912"/>
                  </a:lnTo>
                  <a:lnTo>
                    <a:pt x="328463" y="1273561"/>
                  </a:lnTo>
                  <a:lnTo>
                    <a:pt x="322173" y="1268815"/>
                  </a:lnTo>
                  <a:close/>
                </a:path>
                <a:path w="630555" h="1473835">
                  <a:moveTo>
                    <a:pt x="318146" y="1271094"/>
                  </a:moveTo>
                  <a:lnTo>
                    <a:pt x="321426" y="1272641"/>
                  </a:lnTo>
                  <a:lnTo>
                    <a:pt x="321568" y="1271912"/>
                  </a:lnTo>
                  <a:lnTo>
                    <a:pt x="318146" y="1271094"/>
                  </a:lnTo>
                  <a:close/>
                </a:path>
                <a:path w="630555" h="1473835">
                  <a:moveTo>
                    <a:pt x="321728" y="1271094"/>
                  </a:moveTo>
                  <a:lnTo>
                    <a:pt x="318146" y="1271094"/>
                  </a:lnTo>
                  <a:lnTo>
                    <a:pt x="321568" y="1271912"/>
                  </a:lnTo>
                  <a:lnTo>
                    <a:pt x="321728" y="1271094"/>
                  </a:lnTo>
                  <a:close/>
                </a:path>
                <a:path w="630555" h="1473835">
                  <a:moveTo>
                    <a:pt x="316462" y="1264507"/>
                  </a:moveTo>
                  <a:lnTo>
                    <a:pt x="318670" y="1266271"/>
                  </a:lnTo>
                  <a:lnTo>
                    <a:pt x="317592" y="1265359"/>
                  </a:lnTo>
                  <a:lnTo>
                    <a:pt x="316462" y="1264507"/>
                  </a:lnTo>
                  <a:close/>
                </a:path>
                <a:path w="630555" h="1473835">
                  <a:moveTo>
                    <a:pt x="317592" y="1265359"/>
                  </a:moveTo>
                  <a:lnTo>
                    <a:pt x="318670" y="1266271"/>
                  </a:lnTo>
                  <a:lnTo>
                    <a:pt x="318801" y="1266271"/>
                  </a:lnTo>
                  <a:lnTo>
                    <a:pt x="317592" y="1265359"/>
                  </a:lnTo>
                  <a:close/>
                </a:path>
                <a:path w="630555" h="1473835">
                  <a:moveTo>
                    <a:pt x="316584" y="1264507"/>
                  </a:moveTo>
                  <a:lnTo>
                    <a:pt x="317592" y="1265359"/>
                  </a:lnTo>
                  <a:lnTo>
                    <a:pt x="316584" y="1264507"/>
                  </a:lnTo>
                  <a:close/>
                </a:path>
                <a:path w="630555" h="1473835">
                  <a:moveTo>
                    <a:pt x="298896" y="1249547"/>
                  </a:moveTo>
                  <a:lnTo>
                    <a:pt x="300927" y="1251360"/>
                  </a:lnTo>
                  <a:lnTo>
                    <a:pt x="299944" y="1250434"/>
                  </a:lnTo>
                  <a:lnTo>
                    <a:pt x="298896" y="1249547"/>
                  </a:lnTo>
                  <a:close/>
                </a:path>
                <a:path w="630555" h="1473835">
                  <a:moveTo>
                    <a:pt x="299944" y="1250434"/>
                  </a:moveTo>
                  <a:lnTo>
                    <a:pt x="300927" y="1251360"/>
                  </a:lnTo>
                  <a:lnTo>
                    <a:pt x="299944" y="1250434"/>
                  </a:lnTo>
                  <a:close/>
                </a:path>
                <a:path w="630555" h="1473835">
                  <a:moveTo>
                    <a:pt x="299003" y="1249547"/>
                  </a:moveTo>
                  <a:lnTo>
                    <a:pt x="299944" y="1250434"/>
                  </a:lnTo>
                  <a:lnTo>
                    <a:pt x="299003" y="1249547"/>
                  </a:lnTo>
                  <a:close/>
                </a:path>
                <a:path w="630555" h="1473835">
                  <a:moveTo>
                    <a:pt x="281869" y="1233406"/>
                  </a:moveTo>
                  <a:lnTo>
                    <a:pt x="283731" y="1235252"/>
                  </a:lnTo>
                  <a:lnTo>
                    <a:pt x="282830" y="1234311"/>
                  </a:lnTo>
                  <a:lnTo>
                    <a:pt x="281869" y="1233406"/>
                  </a:lnTo>
                  <a:close/>
                </a:path>
                <a:path w="630555" h="1473835">
                  <a:moveTo>
                    <a:pt x="282830" y="1234311"/>
                  </a:moveTo>
                  <a:lnTo>
                    <a:pt x="283731" y="1235252"/>
                  </a:lnTo>
                  <a:lnTo>
                    <a:pt x="282830" y="1234311"/>
                  </a:lnTo>
                  <a:close/>
                </a:path>
                <a:path w="630555" h="1473835">
                  <a:moveTo>
                    <a:pt x="281963" y="1233406"/>
                  </a:moveTo>
                  <a:lnTo>
                    <a:pt x="282830" y="1234311"/>
                  </a:lnTo>
                  <a:lnTo>
                    <a:pt x="281963" y="1233406"/>
                  </a:lnTo>
                  <a:close/>
                </a:path>
                <a:path w="630555" h="1473835">
                  <a:moveTo>
                    <a:pt x="265412" y="1216115"/>
                  </a:moveTo>
                  <a:lnTo>
                    <a:pt x="267114" y="1217984"/>
                  </a:lnTo>
                  <a:lnTo>
                    <a:pt x="266279" y="1217020"/>
                  </a:lnTo>
                  <a:lnTo>
                    <a:pt x="265412" y="1216115"/>
                  </a:lnTo>
                  <a:close/>
                </a:path>
                <a:path w="630555" h="1473835">
                  <a:moveTo>
                    <a:pt x="266279" y="1217020"/>
                  </a:moveTo>
                  <a:lnTo>
                    <a:pt x="267114" y="1217984"/>
                  </a:lnTo>
                  <a:lnTo>
                    <a:pt x="266279" y="1217020"/>
                  </a:lnTo>
                  <a:close/>
                </a:path>
                <a:path w="630555" h="1473835">
                  <a:moveTo>
                    <a:pt x="265495" y="1216115"/>
                  </a:moveTo>
                  <a:lnTo>
                    <a:pt x="266279" y="1217020"/>
                  </a:lnTo>
                  <a:lnTo>
                    <a:pt x="265495" y="1216115"/>
                  </a:lnTo>
                  <a:close/>
                </a:path>
                <a:path w="630555" h="1473835">
                  <a:moveTo>
                    <a:pt x="249557" y="1197714"/>
                  </a:moveTo>
                  <a:lnTo>
                    <a:pt x="251828" y="1200533"/>
                  </a:lnTo>
                  <a:lnTo>
                    <a:pt x="250744" y="1199084"/>
                  </a:lnTo>
                  <a:lnTo>
                    <a:pt x="249557" y="1197714"/>
                  </a:lnTo>
                  <a:close/>
                </a:path>
                <a:path w="630555" h="1473835">
                  <a:moveTo>
                    <a:pt x="250744" y="1199084"/>
                  </a:moveTo>
                  <a:lnTo>
                    <a:pt x="251828" y="1200533"/>
                  </a:lnTo>
                  <a:lnTo>
                    <a:pt x="251999" y="1200533"/>
                  </a:lnTo>
                  <a:lnTo>
                    <a:pt x="250744" y="1199084"/>
                  </a:lnTo>
                  <a:close/>
                </a:path>
                <a:path w="630555" h="1473835">
                  <a:moveTo>
                    <a:pt x="249718" y="1197714"/>
                  </a:moveTo>
                  <a:lnTo>
                    <a:pt x="249557" y="1197714"/>
                  </a:lnTo>
                  <a:lnTo>
                    <a:pt x="250744" y="1199084"/>
                  </a:lnTo>
                  <a:lnTo>
                    <a:pt x="249718" y="1197714"/>
                  </a:lnTo>
                  <a:close/>
                </a:path>
                <a:path w="630555" h="1473835">
                  <a:moveTo>
                    <a:pt x="219087" y="1156788"/>
                  </a:moveTo>
                  <a:lnTo>
                    <a:pt x="221649" y="1160551"/>
                  </a:lnTo>
                  <a:lnTo>
                    <a:pt x="220454" y="1158614"/>
                  </a:lnTo>
                  <a:lnTo>
                    <a:pt x="219087" y="1156788"/>
                  </a:lnTo>
                  <a:close/>
                </a:path>
                <a:path w="630555" h="1473835">
                  <a:moveTo>
                    <a:pt x="220454" y="1158614"/>
                  </a:moveTo>
                  <a:lnTo>
                    <a:pt x="221649" y="1160551"/>
                  </a:lnTo>
                  <a:lnTo>
                    <a:pt x="221904" y="1160551"/>
                  </a:lnTo>
                  <a:lnTo>
                    <a:pt x="220454" y="1158614"/>
                  </a:lnTo>
                  <a:close/>
                </a:path>
                <a:path w="630555" h="1473835">
                  <a:moveTo>
                    <a:pt x="219327" y="1156788"/>
                  </a:moveTo>
                  <a:lnTo>
                    <a:pt x="219087" y="1156788"/>
                  </a:lnTo>
                  <a:lnTo>
                    <a:pt x="220454" y="1158614"/>
                  </a:lnTo>
                  <a:lnTo>
                    <a:pt x="219327" y="1156788"/>
                  </a:lnTo>
                  <a:close/>
                </a:path>
                <a:path w="630555" h="1473835">
                  <a:moveTo>
                    <a:pt x="192222" y="1112861"/>
                  </a:moveTo>
                  <a:lnTo>
                    <a:pt x="194316" y="1116597"/>
                  </a:lnTo>
                  <a:lnTo>
                    <a:pt x="193348" y="1114686"/>
                  </a:lnTo>
                  <a:lnTo>
                    <a:pt x="192222" y="1112861"/>
                  </a:lnTo>
                  <a:close/>
                </a:path>
                <a:path w="630555" h="1473835">
                  <a:moveTo>
                    <a:pt x="193348" y="1114686"/>
                  </a:moveTo>
                  <a:lnTo>
                    <a:pt x="194316" y="1116597"/>
                  </a:lnTo>
                  <a:lnTo>
                    <a:pt x="194528" y="1116597"/>
                  </a:lnTo>
                  <a:lnTo>
                    <a:pt x="193348" y="1114686"/>
                  </a:lnTo>
                  <a:close/>
                </a:path>
                <a:path w="630555" h="1473835">
                  <a:moveTo>
                    <a:pt x="192425" y="1112861"/>
                  </a:moveTo>
                  <a:lnTo>
                    <a:pt x="192222" y="1112861"/>
                  </a:lnTo>
                  <a:lnTo>
                    <a:pt x="193348" y="1114686"/>
                  </a:lnTo>
                  <a:lnTo>
                    <a:pt x="192425" y="1112861"/>
                  </a:lnTo>
                  <a:close/>
                </a:path>
                <a:path w="630555" h="1473835">
                  <a:moveTo>
                    <a:pt x="168381" y="1065354"/>
                  </a:moveTo>
                  <a:lnTo>
                    <a:pt x="170071" y="1069054"/>
                  </a:lnTo>
                  <a:lnTo>
                    <a:pt x="169302" y="1067173"/>
                  </a:lnTo>
                  <a:lnTo>
                    <a:pt x="168381" y="1065354"/>
                  </a:lnTo>
                  <a:close/>
                </a:path>
                <a:path w="630555" h="1473835">
                  <a:moveTo>
                    <a:pt x="169302" y="1067173"/>
                  </a:moveTo>
                  <a:lnTo>
                    <a:pt x="170071" y="1069054"/>
                  </a:lnTo>
                  <a:lnTo>
                    <a:pt x="170254" y="1069054"/>
                  </a:lnTo>
                  <a:lnTo>
                    <a:pt x="169302" y="1067173"/>
                  </a:lnTo>
                  <a:close/>
                </a:path>
                <a:path w="630555" h="1473835">
                  <a:moveTo>
                    <a:pt x="168558" y="1065354"/>
                  </a:moveTo>
                  <a:lnTo>
                    <a:pt x="168381" y="1065354"/>
                  </a:lnTo>
                  <a:lnTo>
                    <a:pt x="169302" y="1067173"/>
                  </a:lnTo>
                  <a:lnTo>
                    <a:pt x="168558" y="1065354"/>
                  </a:lnTo>
                  <a:close/>
                </a:path>
                <a:path w="630555" h="1473835">
                  <a:moveTo>
                    <a:pt x="147808" y="1014648"/>
                  </a:moveTo>
                  <a:lnTo>
                    <a:pt x="149147" y="1018316"/>
                  </a:lnTo>
                  <a:lnTo>
                    <a:pt x="148547" y="1016454"/>
                  </a:lnTo>
                  <a:lnTo>
                    <a:pt x="147808" y="1014648"/>
                  </a:lnTo>
                  <a:close/>
                </a:path>
                <a:path w="630555" h="1473835">
                  <a:moveTo>
                    <a:pt x="148547" y="1016454"/>
                  </a:moveTo>
                  <a:lnTo>
                    <a:pt x="149147" y="1018316"/>
                  </a:lnTo>
                  <a:lnTo>
                    <a:pt x="149309" y="1018316"/>
                  </a:lnTo>
                  <a:lnTo>
                    <a:pt x="148547" y="1016454"/>
                  </a:lnTo>
                  <a:close/>
                </a:path>
                <a:path w="630555" h="1473835">
                  <a:moveTo>
                    <a:pt x="147966" y="1014648"/>
                  </a:moveTo>
                  <a:lnTo>
                    <a:pt x="147808" y="1014648"/>
                  </a:lnTo>
                  <a:lnTo>
                    <a:pt x="148547" y="1016454"/>
                  </a:lnTo>
                  <a:lnTo>
                    <a:pt x="147966" y="1014648"/>
                  </a:lnTo>
                  <a:close/>
                </a:path>
                <a:path w="630555" h="1473835">
                  <a:moveTo>
                    <a:pt x="130733" y="961141"/>
                  </a:moveTo>
                  <a:lnTo>
                    <a:pt x="131759" y="964785"/>
                  </a:lnTo>
                  <a:lnTo>
                    <a:pt x="131315" y="962946"/>
                  </a:lnTo>
                  <a:lnTo>
                    <a:pt x="130733" y="961141"/>
                  </a:lnTo>
                  <a:close/>
                </a:path>
                <a:path w="630555" h="1473835">
                  <a:moveTo>
                    <a:pt x="131315" y="962946"/>
                  </a:moveTo>
                  <a:lnTo>
                    <a:pt x="131759" y="964785"/>
                  </a:lnTo>
                  <a:lnTo>
                    <a:pt x="131907" y="964785"/>
                  </a:lnTo>
                  <a:lnTo>
                    <a:pt x="131315" y="962946"/>
                  </a:lnTo>
                  <a:close/>
                </a:path>
                <a:path w="630555" h="1473835">
                  <a:moveTo>
                    <a:pt x="130879" y="961141"/>
                  </a:moveTo>
                  <a:lnTo>
                    <a:pt x="130733" y="961141"/>
                  </a:lnTo>
                  <a:lnTo>
                    <a:pt x="131315" y="962946"/>
                  </a:lnTo>
                  <a:lnTo>
                    <a:pt x="130879" y="961141"/>
                  </a:lnTo>
                  <a:close/>
                </a:path>
                <a:path w="630555" h="1473835">
                  <a:moveTo>
                    <a:pt x="117375" y="905231"/>
                  </a:moveTo>
                  <a:lnTo>
                    <a:pt x="118114" y="908870"/>
                  </a:lnTo>
                  <a:lnTo>
                    <a:pt x="117811" y="907039"/>
                  </a:lnTo>
                  <a:lnTo>
                    <a:pt x="117375" y="905231"/>
                  </a:lnTo>
                  <a:close/>
                </a:path>
                <a:path w="630555" h="1473835">
                  <a:moveTo>
                    <a:pt x="117811" y="907039"/>
                  </a:moveTo>
                  <a:lnTo>
                    <a:pt x="118114" y="908870"/>
                  </a:lnTo>
                  <a:lnTo>
                    <a:pt x="118253" y="908870"/>
                  </a:lnTo>
                  <a:lnTo>
                    <a:pt x="117811" y="907039"/>
                  </a:lnTo>
                  <a:close/>
                </a:path>
                <a:path w="630555" h="1473835">
                  <a:moveTo>
                    <a:pt x="117512" y="905231"/>
                  </a:moveTo>
                  <a:lnTo>
                    <a:pt x="117375" y="905231"/>
                  </a:lnTo>
                  <a:lnTo>
                    <a:pt x="117811" y="907039"/>
                  </a:lnTo>
                  <a:lnTo>
                    <a:pt x="117512" y="905231"/>
                  </a:lnTo>
                  <a:close/>
                </a:path>
                <a:path w="630555" h="1473835">
                  <a:moveTo>
                    <a:pt x="107937" y="847331"/>
                  </a:moveTo>
                  <a:lnTo>
                    <a:pt x="108405" y="850978"/>
                  </a:lnTo>
                  <a:lnTo>
                    <a:pt x="108237" y="849146"/>
                  </a:lnTo>
                  <a:lnTo>
                    <a:pt x="107937" y="847331"/>
                  </a:lnTo>
                  <a:close/>
                </a:path>
                <a:path w="630555" h="1473835">
                  <a:moveTo>
                    <a:pt x="108237" y="849146"/>
                  </a:moveTo>
                  <a:lnTo>
                    <a:pt x="108405" y="850978"/>
                  </a:lnTo>
                  <a:lnTo>
                    <a:pt x="108540" y="850978"/>
                  </a:lnTo>
                  <a:lnTo>
                    <a:pt x="108237" y="849146"/>
                  </a:lnTo>
                  <a:close/>
                </a:path>
                <a:path w="630555" h="1473835">
                  <a:moveTo>
                    <a:pt x="108070" y="847331"/>
                  </a:moveTo>
                  <a:lnTo>
                    <a:pt x="107937" y="847331"/>
                  </a:lnTo>
                  <a:lnTo>
                    <a:pt x="108237" y="849146"/>
                  </a:lnTo>
                  <a:lnTo>
                    <a:pt x="108070" y="847331"/>
                  </a:lnTo>
                  <a:close/>
                </a:path>
                <a:path w="630555" h="1473835">
                  <a:moveTo>
                    <a:pt x="102614" y="787844"/>
                  </a:moveTo>
                  <a:lnTo>
                    <a:pt x="102791" y="790591"/>
                  </a:lnTo>
                  <a:lnTo>
                    <a:pt x="102740" y="789217"/>
                  </a:lnTo>
                  <a:lnTo>
                    <a:pt x="102614" y="787844"/>
                  </a:lnTo>
                  <a:close/>
                </a:path>
                <a:path w="630555" h="1473835">
                  <a:moveTo>
                    <a:pt x="102740" y="789217"/>
                  </a:moveTo>
                  <a:lnTo>
                    <a:pt x="102791" y="790591"/>
                  </a:lnTo>
                  <a:lnTo>
                    <a:pt x="102740" y="789217"/>
                  </a:lnTo>
                  <a:close/>
                </a:path>
                <a:path w="630555" h="1473835">
                  <a:moveTo>
                    <a:pt x="102689" y="787844"/>
                  </a:moveTo>
                  <a:lnTo>
                    <a:pt x="102740" y="789217"/>
                  </a:lnTo>
                  <a:lnTo>
                    <a:pt x="102689" y="787844"/>
                  </a:lnTo>
                  <a:close/>
                </a:path>
                <a:path w="630555" h="1473835">
                  <a:moveTo>
                    <a:pt x="101631" y="759467"/>
                  </a:moveTo>
                  <a:lnTo>
                    <a:pt x="101632" y="760392"/>
                  </a:lnTo>
                  <a:lnTo>
                    <a:pt x="101631" y="759467"/>
                  </a:lnTo>
                  <a:close/>
                </a:path>
                <a:path w="630555" h="1473835">
                  <a:moveTo>
                    <a:pt x="101630" y="758548"/>
                  </a:moveTo>
                  <a:lnTo>
                    <a:pt x="101631" y="759467"/>
                  </a:lnTo>
                  <a:lnTo>
                    <a:pt x="101630" y="758548"/>
                  </a:lnTo>
                  <a:close/>
                </a:path>
                <a:path w="630555" h="1473835">
                  <a:moveTo>
                    <a:pt x="101601" y="729024"/>
                  </a:moveTo>
                  <a:lnTo>
                    <a:pt x="101568" y="729950"/>
                  </a:lnTo>
                  <a:lnTo>
                    <a:pt x="101601" y="729024"/>
                  </a:lnTo>
                  <a:close/>
                </a:path>
                <a:path w="630555" h="1473835">
                  <a:moveTo>
                    <a:pt x="101634" y="728097"/>
                  </a:moveTo>
                  <a:lnTo>
                    <a:pt x="101601" y="729024"/>
                  </a:lnTo>
                  <a:lnTo>
                    <a:pt x="101634" y="728097"/>
                  </a:lnTo>
                  <a:close/>
                </a:path>
                <a:path w="630555" h="1473835">
                  <a:moveTo>
                    <a:pt x="102690" y="698381"/>
                  </a:moveTo>
                  <a:lnTo>
                    <a:pt x="102622" y="699315"/>
                  </a:lnTo>
                  <a:lnTo>
                    <a:pt x="102690" y="698381"/>
                  </a:lnTo>
                  <a:close/>
                </a:path>
                <a:path w="630555" h="1473835">
                  <a:moveTo>
                    <a:pt x="102757" y="697452"/>
                  </a:moveTo>
                  <a:lnTo>
                    <a:pt x="102690" y="698381"/>
                  </a:lnTo>
                  <a:lnTo>
                    <a:pt x="102757" y="697452"/>
                  </a:lnTo>
                  <a:close/>
                </a:path>
                <a:path w="630555" h="1473835">
                  <a:moveTo>
                    <a:pt x="104985" y="666663"/>
                  </a:moveTo>
                  <a:lnTo>
                    <a:pt x="104815" y="668536"/>
                  </a:lnTo>
                  <a:lnTo>
                    <a:pt x="104917" y="667602"/>
                  </a:lnTo>
                  <a:lnTo>
                    <a:pt x="104985" y="666663"/>
                  </a:lnTo>
                  <a:close/>
                </a:path>
                <a:path w="630555" h="1473835">
                  <a:moveTo>
                    <a:pt x="104917" y="667602"/>
                  </a:moveTo>
                  <a:lnTo>
                    <a:pt x="104815" y="668536"/>
                  </a:lnTo>
                  <a:lnTo>
                    <a:pt x="104917" y="667602"/>
                  </a:lnTo>
                  <a:close/>
                </a:path>
                <a:path w="630555" h="1473835">
                  <a:moveTo>
                    <a:pt x="105020" y="666663"/>
                  </a:moveTo>
                  <a:lnTo>
                    <a:pt x="104917" y="667602"/>
                  </a:lnTo>
                  <a:lnTo>
                    <a:pt x="105020" y="666663"/>
                  </a:lnTo>
                  <a:close/>
                </a:path>
                <a:path w="630555" h="1473835">
                  <a:moveTo>
                    <a:pt x="108408" y="635779"/>
                  </a:moveTo>
                  <a:lnTo>
                    <a:pt x="108166" y="637663"/>
                  </a:lnTo>
                  <a:lnTo>
                    <a:pt x="108305" y="636723"/>
                  </a:lnTo>
                  <a:lnTo>
                    <a:pt x="108408" y="635779"/>
                  </a:lnTo>
                  <a:close/>
                </a:path>
                <a:path w="630555" h="1473835">
                  <a:moveTo>
                    <a:pt x="108305" y="636723"/>
                  </a:moveTo>
                  <a:lnTo>
                    <a:pt x="108166" y="637663"/>
                  </a:lnTo>
                  <a:lnTo>
                    <a:pt x="108305" y="636723"/>
                  </a:lnTo>
                  <a:close/>
                </a:path>
                <a:path w="630555" h="1473835">
                  <a:moveTo>
                    <a:pt x="108444" y="635779"/>
                  </a:moveTo>
                  <a:lnTo>
                    <a:pt x="108305" y="636723"/>
                  </a:lnTo>
                  <a:lnTo>
                    <a:pt x="108444" y="635779"/>
                  </a:lnTo>
                  <a:close/>
                </a:path>
                <a:path w="630555" h="1473835">
                  <a:moveTo>
                    <a:pt x="113012" y="604851"/>
                  </a:moveTo>
                  <a:lnTo>
                    <a:pt x="112697" y="606739"/>
                  </a:lnTo>
                  <a:lnTo>
                    <a:pt x="112872" y="605800"/>
                  </a:lnTo>
                  <a:lnTo>
                    <a:pt x="113012" y="604851"/>
                  </a:lnTo>
                  <a:close/>
                </a:path>
                <a:path w="630555" h="1473835">
                  <a:moveTo>
                    <a:pt x="112872" y="605800"/>
                  </a:moveTo>
                  <a:lnTo>
                    <a:pt x="112697" y="606739"/>
                  </a:lnTo>
                  <a:lnTo>
                    <a:pt x="112872" y="605800"/>
                  </a:lnTo>
                  <a:close/>
                </a:path>
                <a:path w="630555" h="1473835">
                  <a:moveTo>
                    <a:pt x="113049" y="604851"/>
                  </a:moveTo>
                  <a:lnTo>
                    <a:pt x="112872" y="605800"/>
                  </a:lnTo>
                  <a:lnTo>
                    <a:pt x="113049" y="604851"/>
                  </a:lnTo>
                  <a:close/>
                </a:path>
                <a:path w="630555" h="1473835">
                  <a:moveTo>
                    <a:pt x="118744" y="574305"/>
                  </a:moveTo>
                  <a:lnTo>
                    <a:pt x="118352" y="576205"/>
                  </a:lnTo>
                  <a:lnTo>
                    <a:pt x="118566" y="575261"/>
                  </a:lnTo>
                  <a:lnTo>
                    <a:pt x="118744" y="574305"/>
                  </a:lnTo>
                  <a:close/>
                </a:path>
                <a:path w="630555" h="1473835">
                  <a:moveTo>
                    <a:pt x="118566" y="575261"/>
                  </a:moveTo>
                  <a:lnTo>
                    <a:pt x="118352" y="576205"/>
                  </a:lnTo>
                  <a:lnTo>
                    <a:pt x="118566" y="575261"/>
                  </a:lnTo>
                  <a:close/>
                </a:path>
                <a:path w="630555" h="1473835">
                  <a:moveTo>
                    <a:pt x="118782" y="574305"/>
                  </a:moveTo>
                  <a:lnTo>
                    <a:pt x="118566" y="575261"/>
                  </a:lnTo>
                  <a:lnTo>
                    <a:pt x="118782" y="574305"/>
                  </a:lnTo>
                  <a:close/>
                </a:path>
                <a:path w="630555" h="1473835">
                  <a:moveTo>
                    <a:pt x="125509" y="544572"/>
                  </a:moveTo>
                  <a:lnTo>
                    <a:pt x="124776" y="547425"/>
                  </a:lnTo>
                  <a:lnTo>
                    <a:pt x="125184" y="546007"/>
                  </a:lnTo>
                  <a:lnTo>
                    <a:pt x="125509" y="544572"/>
                  </a:lnTo>
                  <a:close/>
                </a:path>
                <a:path w="630555" h="1473835">
                  <a:moveTo>
                    <a:pt x="125184" y="546007"/>
                  </a:moveTo>
                  <a:lnTo>
                    <a:pt x="124776" y="547425"/>
                  </a:lnTo>
                  <a:lnTo>
                    <a:pt x="125184" y="546007"/>
                  </a:lnTo>
                  <a:close/>
                </a:path>
                <a:path w="630555" h="1473835">
                  <a:moveTo>
                    <a:pt x="125598" y="544572"/>
                  </a:moveTo>
                  <a:lnTo>
                    <a:pt x="125184" y="546007"/>
                  </a:lnTo>
                  <a:lnTo>
                    <a:pt x="125598" y="544572"/>
                  </a:lnTo>
                  <a:close/>
                </a:path>
                <a:path w="630555" h="1473835">
                  <a:moveTo>
                    <a:pt x="142277" y="486684"/>
                  </a:moveTo>
                  <a:lnTo>
                    <a:pt x="141008" y="490510"/>
                  </a:lnTo>
                  <a:lnTo>
                    <a:pt x="141719" y="488621"/>
                  </a:lnTo>
                  <a:lnTo>
                    <a:pt x="142277" y="486684"/>
                  </a:lnTo>
                  <a:close/>
                </a:path>
                <a:path w="630555" h="1473835">
                  <a:moveTo>
                    <a:pt x="141719" y="488621"/>
                  </a:moveTo>
                  <a:lnTo>
                    <a:pt x="141008" y="490510"/>
                  </a:lnTo>
                  <a:lnTo>
                    <a:pt x="141174" y="490510"/>
                  </a:lnTo>
                  <a:lnTo>
                    <a:pt x="141719" y="488621"/>
                  </a:lnTo>
                  <a:close/>
                </a:path>
                <a:path w="630555" h="1473835">
                  <a:moveTo>
                    <a:pt x="142448" y="486684"/>
                  </a:moveTo>
                  <a:lnTo>
                    <a:pt x="142277" y="486684"/>
                  </a:lnTo>
                  <a:lnTo>
                    <a:pt x="141719" y="488621"/>
                  </a:lnTo>
                  <a:lnTo>
                    <a:pt x="142448" y="486684"/>
                  </a:lnTo>
                  <a:close/>
                </a:path>
                <a:path w="630555" h="1473835">
                  <a:moveTo>
                    <a:pt x="162521" y="433339"/>
                  </a:moveTo>
                  <a:lnTo>
                    <a:pt x="160897" y="437172"/>
                  </a:lnTo>
                  <a:lnTo>
                    <a:pt x="161787" y="435290"/>
                  </a:lnTo>
                  <a:lnTo>
                    <a:pt x="162521" y="433339"/>
                  </a:lnTo>
                  <a:close/>
                </a:path>
                <a:path w="630555" h="1473835">
                  <a:moveTo>
                    <a:pt x="161787" y="435290"/>
                  </a:moveTo>
                  <a:lnTo>
                    <a:pt x="160897" y="437172"/>
                  </a:lnTo>
                  <a:lnTo>
                    <a:pt x="161079" y="437172"/>
                  </a:lnTo>
                  <a:lnTo>
                    <a:pt x="161787" y="435290"/>
                  </a:lnTo>
                  <a:close/>
                </a:path>
                <a:path w="630555" h="1473835">
                  <a:moveTo>
                    <a:pt x="162710" y="433339"/>
                  </a:moveTo>
                  <a:lnTo>
                    <a:pt x="162521" y="433339"/>
                  </a:lnTo>
                  <a:lnTo>
                    <a:pt x="161787" y="435290"/>
                  </a:lnTo>
                  <a:lnTo>
                    <a:pt x="162710" y="433339"/>
                  </a:lnTo>
                  <a:close/>
                </a:path>
                <a:path w="630555" h="1473835">
                  <a:moveTo>
                    <a:pt x="186137" y="383818"/>
                  </a:moveTo>
                  <a:lnTo>
                    <a:pt x="184124" y="387643"/>
                  </a:lnTo>
                  <a:lnTo>
                    <a:pt x="185211" y="385774"/>
                  </a:lnTo>
                  <a:lnTo>
                    <a:pt x="186137" y="383818"/>
                  </a:lnTo>
                  <a:close/>
                </a:path>
                <a:path w="630555" h="1473835">
                  <a:moveTo>
                    <a:pt x="185211" y="385774"/>
                  </a:moveTo>
                  <a:lnTo>
                    <a:pt x="184124" y="387643"/>
                  </a:lnTo>
                  <a:lnTo>
                    <a:pt x="184327" y="387643"/>
                  </a:lnTo>
                  <a:lnTo>
                    <a:pt x="185211" y="385774"/>
                  </a:lnTo>
                  <a:close/>
                </a:path>
                <a:path w="630555" h="1473835">
                  <a:moveTo>
                    <a:pt x="186349" y="383818"/>
                  </a:moveTo>
                  <a:lnTo>
                    <a:pt x="186137" y="383818"/>
                  </a:lnTo>
                  <a:lnTo>
                    <a:pt x="185211" y="385774"/>
                  </a:lnTo>
                  <a:lnTo>
                    <a:pt x="186349" y="383818"/>
                  </a:lnTo>
                  <a:close/>
                </a:path>
                <a:path w="630555" h="1473835">
                  <a:moveTo>
                    <a:pt x="212805" y="338350"/>
                  </a:moveTo>
                  <a:lnTo>
                    <a:pt x="210363" y="342149"/>
                  </a:lnTo>
                  <a:lnTo>
                    <a:pt x="211669" y="340303"/>
                  </a:lnTo>
                  <a:lnTo>
                    <a:pt x="212805" y="338350"/>
                  </a:lnTo>
                  <a:close/>
                </a:path>
                <a:path w="630555" h="1473835">
                  <a:moveTo>
                    <a:pt x="211669" y="340303"/>
                  </a:moveTo>
                  <a:lnTo>
                    <a:pt x="210363" y="342149"/>
                  </a:lnTo>
                  <a:lnTo>
                    <a:pt x="210595" y="342149"/>
                  </a:lnTo>
                  <a:lnTo>
                    <a:pt x="211669" y="340303"/>
                  </a:lnTo>
                  <a:close/>
                </a:path>
                <a:path w="630555" h="1473835">
                  <a:moveTo>
                    <a:pt x="213051" y="338350"/>
                  </a:moveTo>
                  <a:lnTo>
                    <a:pt x="212805" y="338350"/>
                  </a:lnTo>
                  <a:lnTo>
                    <a:pt x="211669" y="340303"/>
                  </a:lnTo>
                  <a:lnTo>
                    <a:pt x="213051" y="338350"/>
                  </a:lnTo>
                  <a:close/>
                </a:path>
                <a:path w="630555" h="1473835">
                  <a:moveTo>
                    <a:pt x="588119" y="94778"/>
                  </a:moveTo>
                  <a:lnTo>
                    <a:pt x="365615" y="94778"/>
                  </a:lnTo>
                  <a:lnTo>
                    <a:pt x="391240" y="193094"/>
                  </a:lnTo>
                  <a:lnTo>
                    <a:pt x="335989" y="207495"/>
                  </a:lnTo>
                  <a:lnTo>
                    <a:pt x="349133" y="301886"/>
                  </a:lnTo>
                  <a:lnTo>
                    <a:pt x="630000" y="108903"/>
                  </a:lnTo>
                  <a:lnTo>
                    <a:pt x="588119" y="94778"/>
                  </a:lnTo>
                  <a:close/>
                </a:path>
                <a:path w="630555" h="1473835">
                  <a:moveTo>
                    <a:pt x="242201" y="297163"/>
                  </a:moveTo>
                  <a:lnTo>
                    <a:pt x="240057" y="299980"/>
                  </a:lnTo>
                  <a:lnTo>
                    <a:pt x="241173" y="298615"/>
                  </a:lnTo>
                  <a:lnTo>
                    <a:pt x="242201" y="297163"/>
                  </a:lnTo>
                  <a:close/>
                </a:path>
                <a:path w="630555" h="1473835">
                  <a:moveTo>
                    <a:pt x="241173" y="298615"/>
                  </a:moveTo>
                  <a:lnTo>
                    <a:pt x="240057" y="299980"/>
                  </a:lnTo>
                  <a:lnTo>
                    <a:pt x="240207" y="299980"/>
                  </a:lnTo>
                  <a:lnTo>
                    <a:pt x="241173" y="298615"/>
                  </a:lnTo>
                  <a:close/>
                </a:path>
                <a:path w="630555" h="1473835">
                  <a:moveTo>
                    <a:pt x="242361" y="297163"/>
                  </a:moveTo>
                  <a:lnTo>
                    <a:pt x="242201" y="297163"/>
                  </a:lnTo>
                  <a:lnTo>
                    <a:pt x="241173" y="298615"/>
                  </a:lnTo>
                  <a:lnTo>
                    <a:pt x="242361" y="297163"/>
                  </a:lnTo>
                  <a:close/>
                </a:path>
                <a:path w="630555" h="1473835">
                  <a:moveTo>
                    <a:pt x="257070" y="279179"/>
                  </a:moveTo>
                  <a:lnTo>
                    <a:pt x="255482" y="281029"/>
                  </a:lnTo>
                  <a:lnTo>
                    <a:pt x="256292" y="280130"/>
                  </a:lnTo>
                  <a:lnTo>
                    <a:pt x="257070" y="279179"/>
                  </a:lnTo>
                  <a:close/>
                </a:path>
                <a:path w="630555" h="1473835">
                  <a:moveTo>
                    <a:pt x="256292" y="280130"/>
                  </a:moveTo>
                  <a:lnTo>
                    <a:pt x="255482" y="281029"/>
                  </a:lnTo>
                  <a:lnTo>
                    <a:pt x="256292" y="280130"/>
                  </a:lnTo>
                  <a:close/>
                </a:path>
                <a:path w="630555" h="1473835">
                  <a:moveTo>
                    <a:pt x="257150" y="279179"/>
                  </a:moveTo>
                  <a:lnTo>
                    <a:pt x="256292" y="280130"/>
                  </a:lnTo>
                  <a:lnTo>
                    <a:pt x="257150" y="279179"/>
                  </a:lnTo>
                  <a:close/>
                </a:path>
                <a:path w="630555" h="1473835">
                  <a:moveTo>
                    <a:pt x="273178" y="261397"/>
                  </a:moveTo>
                  <a:lnTo>
                    <a:pt x="271453" y="263218"/>
                  </a:lnTo>
                  <a:lnTo>
                    <a:pt x="272336" y="262331"/>
                  </a:lnTo>
                  <a:lnTo>
                    <a:pt x="273178" y="261397"/>
                  </a:lnTo>
                  <a:close/>
                </a:path>
                <a:path w="630555" h="1473835">
                  <a:moveTo>
                    <a:pt x="272336" y="262331"/>
                  </a:moveTo>
                  <a:lnTo>
                    <a:pt x="271453" y="263218"/>
                  </a:lnTo>
                  <a:lnTo>
                    <a:pt x="272336" y="262331"/>
                  </a:lnTo>
                  <a:close/>
                </a:path>
                <a:path w="630555" h="1473835">
                  <a:moveTo>
                    <a:pt x="273265" y="261397"/>
                  </a:moveTo>
                  <a:lnTo>
                    <a:pt x="272336" y="262331"/>
                  </a:lnTo>
                  <a:lnTo>
                    <a:pt x="273265" y="261397"/>
                  </a:lnTo>
                  <a:close/>
                </a:path>
                <a:path w="630555" h="1473835">
                  <a:moveTo>
                    <a:pt x="289796" y="244786"/>
                  </a:moveTo>
                  <a:lnTo>
                    <a:pt x="287928" y="246570"/>
                  </a:lnTo>
                  <a:lnTo>
                    <a:pt x="288879" y="245707"/>
                  </a:lnTo>
                  <a:lnTo>
                    <a:pt x="289796" y="244786"/>
                  </a:lnTo>
                  <a:close/>
                </a:path>
                <a:path w="630555" h="1473835">
                  <a:moveTo>
                    <a:pt x="288879" y="245707"/>
                  </a:moveTo>
                  <a:lnTo>
                    <a:pt x="287928" y="246570"/>
                  </a:lnTo>
                  <a:lnTo>
                    <a:pt x="288879" y="245707"/>
                  </a:lnTo>
                  <a:close/>
                </a:path>
                <a:path w="630555" h="1473835">
                  <a:moveTo>
                    <a:pt x="289894" y="244786"/>
                  </a:moveTo>
                  <a:lnTo>
                    <a:pt x="288879" y="245707"/>
                  </a:lnTo>
                  <a:lnTo>
                    <a:pt x="289894" y="244786"/>
                  </a:lnTo>
                  <a:close/>
                </a:path>
                <a:path w="630555" h="1473835">
                  <a:moveTo>
                    <a:pt x="306881" y="229369"/>
                  </a:moveTo>
                  <a:lnTo>
                    <a:pt x="304864" y="231105"/>
                  </a:lnTo>
                  <a:lnTo>
                    <a:pt x="305901" y="230259"/>
                  </a:lnTo>
                  <a:lnTo>
                    <a:pt x="306881" y="229369"/>
                  </a:lnTo>
                  <a:close/>
                </a:path>
                <a:path w="630555" h="1473835">
                  <a:moveTo>
                    <a:pt x="305901" y="230259"/>
                  </a:moveTo>
                  <a:lnTo>
                    <a:pt x="304864" y="231105"/>
                  </a:lnTo>
                  <a:lnTo>
                    <a:pt x="305901" y="230259"/>
                  </a:lnTo>
                  <a:close/>
                </a:path>
                <a:path w="630555" h="1473835">
                  <a:moveTo>
                    <a:pt x="306991" y="229369"/>
                  </a:moveTo>
                  <a:lnTo>
                    <a:pt x="305901" y="230259"/>
                  </a:lnTo>
                  <a:lnTo>
                    <a:pt x="306991" y="229369"/>
                  </a:lnTo>
                  <a:close/>
                </a:path>
                <a:path w="630555" h="1473835">
                  <a:moveTo>
                    <a:pt x="324393" y="215165"/>
                  </a:moveTo>
                  <a:lnTo>
                    <a:pt x="322220" y="216842"/>
                  </a:lnTo>
                  <a:lnTo>
                    <a:pt x="323341" y="216024"/>
                  </a:lnTo>
                  <a:lnTo>
                    <a:pt x="324393" y="215165"/>
                  </a:lnTo>
                  <a:close/>
                </a:path>
                <a:path w="630555" h="1473835">
                  <a:moveTo>
                    <a:pt x="323341" y="216024"/>
                  </a:moveTo>
                  <a:lnTo>
                    <a:pt x="322220" y="216842"/>
                  </a:lnTo>
                  <a:lnTo>
                    <a:pt x="323341" y="216024"/>
                  </a:lnTo>
                  <a:close/>
                </a:path>
                <a:path w="630555" h="1473835">
                  <a:moveTo>
                    <a:pt x="324517" y="215165"/>
                  </a:moveTo>
                  <a:lnTo>
                    <a:pt x="323341" y="216024"/>
                  </a:lnTo>
                  <a:lnTo>
                    <a:pt x="324517" y="215165"/>
                  </a:lnTo>
                  <a:close/>
                </a:path>
                <a:path w="630555" h="1473835">
                  <a:moveTo>
                    <a:pt x="335686" y="205324"/>
                  </a:moveTo>
                  <a:lnTo>
                    <a:pt x="325150" y="210320"/>
                  </a:lnTo>
                  <a:lnTo>
                    <a:pt x="334490" y="207886"/>
                  </a:lnTo>
                  <a:lnTo>
                    <a:pt x="335900" y="206857"/>
                  </a:lnTo>
                  <a:lnTo>
                    <a:pt x="335686" y="205324"/>
                  </a:lnTo>
                  <a:close/>
                </a:path>
                <a:path w="630555" h="1473835">
                  <a:moveTo>
                    <a:pt x="334490" y="207886"/>
                  </a:moveTo>
                  <a:lnTo>
                    <a:pt x="325150" y="210320"/>
                  </a:lnTo>
                  <a:lnTo>
                    <a:pt x="331155" y="210320"/>
                  </a:lnTo>
                  <a:lnTo>
                    <a:pt x="334490" y="207886"/>
                  </a:lnTo>
                  <a:close/>
                </a:path>
                <a:path w="630555" h="1473835">
                  <a:moveTo>
                    <a:pt x="335900" y="206857"/>
                  </a:moveTo>
                  <a:lnTo>
                    <a:pt x="334490" y="207886"/>
                  </a:lnTo>
                  <a:lnTo>
                    <a:pt x="335989" y="207495"/>
                  </a:lnTo>
                  <a:lnTo>
                    <a:pt x="335900" y="206857"/>
                  </a:lnTo>
                  <a:close/>
                </a:path>
                <a:path w="630555" h="1473835">
                  <a:moveTo>
                    <a:pt x="356329" y="202194"/>
                  </a:moveTo>
                  <a:lnTo>
                    <a:pt x="342289" y="202194"/>
                  </a:lnTo>
                  <a:lnTo>
                    <a:pt x="335900" y="206857"/>
                  </a:lnTo>
                  <a:lnTo>
                    <a:pt x="335989" y="207495"/>
                  </a:lnTo>
                  <a:lnTo>
                    <a:pt x="356329" y="202194"/>
                  </a:lnTo>
                  <a:close/>
                </a:path>
                <a:path w="630555" h="1473835">
                  <a:moveTo>
                    <a:pt x="342289" y="202194"/>
                  </a:moveTo>
                  <a:lnTo>
                    <a:pt x="335686" y="205324"/>
                  </a:lnTo>
                  <a:lnTo>
                    <a:pt x="335900" y="206857"/>
                  </a:lnTo>
                  <a:lnTo>
                    <a:pt x="342289" y="202194"/>
                  </a:lnTo>
                  <a:close/>
                </a:path>
                <a:path w="630555" h="1473835">
                  <a:moveTo>
                    <a:pt x="365615" y="94778"/>
                  </a:moveTo>
                  <a:lnTo>
                    <a:pt x="321880" y="106178"/>
                  </a:lnTo>
                  <a:lnTo>
                    <a:pt x="335686" y="205324"/>
                  </a:lnTo>
                  <a:lnTo>
                    <a:pt x="342289" y="202194"/>
                  </a:lnTo>
                  <a:lnTo>
                    <a:pt x="356329" y="202194"/>
                  </a:lnTo>
                  <a:lnTo>
                    <a:pt x="391240" y="193094"/>
                  </a:lnTo>
                  <a:lnTo>
                    <a:pt x="365615" y="94778"/>
                  </a:lnTo>
                  <a:close/>
                </a:path>
                <a:path w="630555" h="1473835">
                  <a:moveTo>
                    <a:pt x="307093" y="0"/>
                  </a:moveTo>
                  <a:lnTo>
                    <a:pt x="321880" y="106178"/>
                  </a:lnTo>
                  <a:lnTo>
                    <a:pt x="365615" y="94778"/>
                  </a:lnTo>
                  <a:lnTo>
                    <a:pt x="588119" y="94778"/>
                  </a:lnTo>
                  <a:lnTo>
                    <a:pt x="307093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2800"/>
              </a:lnSpc>
            </a:pPr>
            <a:r>
              <a:rPr dirty="0" sz="2500" spc="-5">
                <a:latin typeface="Calibri"/>
                <a:cs typeface="Calibri"/>
              </a:rPr>
              <a:t>Class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61</a:t>
            </a:fld>
          </a:p>
        </p:txBody>
      </p:sp>
      <p:sp>
        <p:nvSpPr>
          <p:cNvPr id="78" name="object 7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328578" y="2194052"/>
            <a:ext cx="2386965" cy="2110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3213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5">
                <a:latin typeface="Calibri"/>
                <a:cs typeface="Calibri"/>
              </a:rPr>
              <a:t>Forward </a:t>
            </a:r>
            <a:r>
              <a:rPr dirty="0" sz="2400" spc="-5">
                <a:latin typeface="Calibri"/>
                <a:cs typeface="Calibri"/>
              </a:rPr>
              <a:t>each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through  </a:t>
            </a: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  <a:p>
            <a:pPr marL="12700" marR="152400">
              <a:lnSpc>
                <a:spcPct val="100800"/>
              </a:lnSpc>
              <a:spcBef>
                <a:spcPts val="1945"/>
              </a:spcBef>
            </a:pPr>
            <a:r>
              <a:rPr dirty="0" sz="2400" spc="-20">
                <a:latin typeface="Calibri"/>
                <a:cs typeface="Calibri"/>
              </a:rPr>
              <a:t>Warped </a:t>
            </a:r>
            <a:r>
              <a:rPr dirty="0" sz="2400" spc="-10">
                <a:latin typeface="Calibri"/>
                <a:cs typeface="Calibri"/>
              </a:rPr>
              <a:t>image  regions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904872" y="4736083"/>
            <a:ext cx="1985010" cy="15100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(~2k)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935997" y="5839967"/>
            <a:ext cx="4119245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88265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 </a:t>
            </a:r>
            <a:r>
              <a:rPr dirty="0" sz="1100" spc="-20">
                <a:latin typeface="Calibri"/>
                <a:cs typeface="Calibri"/>
              </a:rPr>
              <a:t>semantic segmentation”, CVPR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Ross </a:t>
            </a:r>
            <a:r>
              <a:rPr dirty="0" sz="1100" spc="-15">
                <a:latin typeface="Calibri"/>
                <a:cs typeface="Calibri"/>
              </a:rPr>
              <a:t>Girshick, </a:t>
            </a:r>
            <a:r>
              <a:rPr dirty="0" sz="1100" spc="-20">
                <a:latin typeface="Calibri"/>
                <a:cs typeface="Calibri"/>
              </a:rPr>
              <a:t>2015; </a:t>
            </a:r>
            <a:r>
              <a:rPr dirty="0" u="sng" sz="11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. 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028065">
              <a:lnSpc>
                <a:spcPct val="100000"/>
              </a:lnSpc>
              <a:spcBef>
                <a:spcPts val="185"/>
              </a:spcBef>
            </a:pPr>
            <a:r>
              <a:rPr dirty="0" sz="2400" spc="-5">
                <a:latin typeface="Calibri"/>
                <a:cs typeface="Calibri"/>
              </a:rPr>
              <a:t>Classify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10">
                <a:latin typeface="Calibri"/>
                <a:cs typeface="Calibri"/>
              </a:rPr>
              <a:t> 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615310" y="881086"/>
            <a:ext cx="4488180" cy="124015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55"/>
              </a:spcBef>
            </a:pPr>
            <a:r>
              <a:rPr dirty="0" sz="2400" spc="-5">
                <a:latin typeface="Calibri"/>
                <a:cs typeface="Calibri"/>
              </a:rPr>
              <a:t>Bounding </a:t>
            </a:r>
            <a:r>
              <a:rPr dirty="0" sz="2400" spc="-20">
                <a:latin typeface="Calibri"/>
                <a:cs typeface="Calibri"/>
              </a:rPr>
              <a:t>box </a:t>
            </a:r>
            <a:r>
              <a:rPr dirty="0" sz="2400" spc="-10">
                <a:latin typeface="Calibri"/>
                <a:cs typeface="Calibri"/>
              </a:rPr>
              <a:t>regression:</a:t>
            </a:r>
            <a:endParaRPr sz="2400">
              <a:latin typeface="Calibri"/>
              <a:cs typeface="Calibri"/>
            </a:endParaRPr>
          </a:p>
          <a:p>
            <a:pPr marL="121285" marR="187325">
              <a:lnSpc>
                <a:spcPct val="1008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Predict </a:t>
            </a:r>
            <a:r>
              <a:rPr dirty="0" sz="2400" spc="-15">
                <a:latin typeface="Calibri"/>
                <a:cs typeface="Calibri"/>
              </a:rPr>
              <a:t>“transform” to </a:t>
            </a:r>
            <a:r>
              <a:rPr dirty="0" sz="2400" spc="-10">
                <a:latin typeface="Calibri"/>
                <a:cs typeface="Calibri"/>
              </a:rPr>
              <a:t>correct </a:t>
            </a:r>
            <a:r>
              <a:rPr dirty="0" sz="2400" spc="-5">
                <a:latin typeface="Calibri"/>
                <a:cs typeface="Calibri"/>
              </a:rPr>
              <a:t>the  </a:t>
            </a:r>
            <a:r>
              <a:rPr dirty="0" sz="2400" spc="-20">
                <a:latin typeface="Calibri"/>
                <a:cs typeface="Calibri"/>
              </a:rPr>
              <a:t>RoI: </a:t>
            </a:r>
            <a:r>
              <a:rPr dirty="0" sz="2400">
                <a:latin typeface="Calibri"/>
                <a:cs typeface="Calibri"/>
              </a:rPr>
              <a:t>4 </a:t>
            </a:r>
            <a:r>
              <a:rPr dirty="0" sz="2400" spc="-10">
                <a:latin typeface="Calibri"/>
                <a:cs typeface="Calibri"/>
              </a:rPr>
              <a:t>numbers </a:t>
            </a:r>
            <a:r>
              <a:rPr dirty="0" sz="2400" spc="-5">
                <a:latin typeface="Calibri"/>
                <a:cs typeface="Calibri"/>
              </a:rPr>
              <a:t>(t</a:t>
            </a:r>
            <a:r>
              <a:rPr dirty="0" baseline="-17361" sz="2400" spc="-7">
                <a:latin typeface="Calibri"/>
                <a:cs typeface="Calibri"/>
              </a:rPr>
              <a:t>x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40">
                <a:latin typeface="Calibri"/>
                <a:cs typeface="Calibri"/>
              </a:rPr>
              <a:t>t</a:t>
            </a:r>
            <a:r>
              <a:rPr dirty="0" baseline="-17361" sz="2400" spc="-60">
                <a:latin typeface="Calibri"/>
                <a:cs typeface="Calibri"/>
              </a:rPr>
              <a:t>y</a:t>
            </a:r>
            <a:r>
              <a:rPr dirty="0" sz="2400" spc="-40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t</a:t>
            </a:r>
            <a:r>
              <a:rPr dirty="0" baseline="-17361" sz="2400" spc="-7">
                <a:latin typeface="Calibri"/>
                <a:cs typeface="Calibri"/>
              </a:rPr>
              <a:t>h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</a:t>
            </a:r>
            <a:r>
              <a:rPr dirty="0" baseline="-17361" sz="2400">
                <a:latin typeface="Calibri"/>
                <a:cs typeface="Calibri"/>
              </a:rPr>
              <a:t>w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581430" y="15549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0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1605">
              <a:lnSpc>
                <a:spcPts val="2810"/>
              </a:lnSpc>
            </a:pPr>
            <a:r>
              <a:rPr dirty="0" sz="2500" spc="-20">
                <a:latin typeface="Calibri"/>
                <a:cs typeface="Calibri"/>
              </a:rPr>
              <a:t>Bbox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130400" y="2445003"/>
            <a:ext cx="345694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CC0000"/>
                </a:solidFill>
                <a:latin typeface="Calibri"/>
                <a:cs typeface="Calibri"/>
              </a:rPr>
              <a:t>Problem</a:t>
            </a:r>
            <a:r>
              <a:rPr dirty="0" sz="2800" spc="-10">
                <a:solidFill>
                  <a:srgbClr val="CC0000"/>
                </a:solidFill>
                <a:latin typeface="Calibri"/>
                <a:cs typeface="Calibri"/>
              </a:rPr>
              <a:t>: </a:t>
            </a:r>
            <a:r>
              <a:rPr dirty="0" sz="2800" spc="-35">
                <a:solidFill>
                  <a:srgbClr val="CC0000"/>
                </a:solidFill>
                <a:latin typeface="Calibri"/>
                <a:cs typeface="Calibri"/>
              </a:rPr>
              <a:t>Very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slow!  Need </a:t>
            </a:r>
            <a:r>
              <a:rPr dirty="0" sz="2800" spc="-15">
                <a:solidFill>
                  <a:srgbClr val="CC0000"/>
                </a:solidFill>
                <a:latin typeface="Calibri"/>
                <a:cs typeface="Calibri"/>
              </a:rPr>
              <a:t>to </a:t>
            </a:r>
            <a:r>
              <a:rPr dirty="0" sz="2800">
                <a:solidFill>
                  <a:srgbClr val="CC0000"/>
                </a:solidFill>
                <a:latin typeface="Calibri"/>
                <a:cs typeface="Calibri"/>
              </a:rPr>
              <a:t>do ~2k</a:t>
            </a:r>
            <a:r>
              <a:rPr dirty="0" sz="2800" spc="-5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CC0000"/>
                </a:solidFill>
                <a:latin typeface="Calibri"/>
                <a:cs typeface="Calibri"/>
              </a:rPr>
              <a:t>forward 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passes </a:t>
            </a:r>
            <a:r>
              <a:rPr dirty="0" sz="2800" spc="-25">
                <a:solidFill>
                  <a:srgbClr val="CC0000"/>
                </a:solidFill>
                <a:latin typeface="Calibri"/>
                <a:cs typeface="Calibri"/>
              </a:rPr>
              <a:t>for </a:t>
            </a:r>
            <a:r>
              <a:rPr dirty="0" sz="2800" spc="-5">
                <a:solidFill>
                  <a:srgbClr val="CC0000"/>
                </a:solidFill>
                <a:latin typeface="Calibri"/>
                <a:cs typeface="Calibri"/>
              </a:rPr>
              <a:t>each</a:t>
            </a:r>
            <a:r>
              <a:rPr dirty="0" sz="280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CC0000"/>
                </a:solidFill>
                <a:latin typeface="Calibri"/>
                <a:cs typeface="Calibri"/>
              </a:rPr>
              <a:t>image!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325782" y="4112259"/>
            <a:ext cx="272986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70AD47"/>
                </a:solidFill>
                <a:latin typeface="Calibri"/>
                <a:cs typeface="Calibri"/>
              </a:rPr>
              <a:t>Solution</a:t>
            </a:r>
            <a:r>
              <a:rPr dirty="0" sz="2800" spc="-5">
                <a:solidFill>
                  <a:srgbClr val="70AD47"/>
                </a:solidFill>
                <a:latin typeface="Calibri"/>
                <a:cs typeface="Calibri"/>
              </a:rPr>
              <a:t>: </a:t>
            </a:r>
            <a:r>
              <a:rPr dirty="0" sz="2800">
                <a:solidFill>
                  <a:srgbClr val="70AD47"/>
                </a:solidFill>
                <a:latin typeface="Calibri"/>
                <a:cs typeface="Calibri"/>
              </a:rPr>
              <a:t>Run</a:t>
            </a:r>
            <a:r>
              <a:rPr dirty="0" sz="2800" spc="-65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70AD47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2800" spc="-20">
                <a:solidFill>
                  <a:srgbClr val="70AD47"/>
                </a:solidFill>
                <a:latin typeface="Calibri"/>
                <a:cs typeface="Calibri"/>
              </a:rPr>
              <a:t>*before*</a:t>
            </a:r>
            <a:r>
              <a:rPr dirty="0" sz="2800" spc="-3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70AD47"/>
                </a:solidFill>
                <a:latin typeface="Calibri"/>
                <a:cs typeface="Calibri"/>
              </a:rPr>
              <a:t>warping!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3" name="object 3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9" name="object 9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0" name="object 20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5" name="object 25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0" name="object 30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8" name="object 38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61</a:t>
            </a:fld>
          </a:p>
        </p:txBody>
      </p:sp>
      <p:sp>
        <p:nvSpPr>
          <p:cNvPr id="59" name="object 5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8720404" y="1041908"/>
            <a:ext cx="2469515" cy="11290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 b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 b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 b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 b="0">
                <a:latin typeface="Calibri"/>
                <a:cs typeface="Calibri"/>
              </a:rPr>
              <a:t>Process </a:t>
            </a:r>
            <a:r>
              <a:rPr dirty="0" sz="2400" spc="-5" b="0">
                <a:latin typeface="Calibri"/>
                <a:cs typeface="Calibri"/>
              </a:rPr>
              <a:t>each</a:t>
            </a:r>
            <a:r>
              <a:rPr dirty="0" sz="2400" spc="-100" b="0">
                <a:latin typeface="Calibri"/>
                <a:cs typeface="Calibri"/>
              </a:rPr>
              <a:t> </a:t>
            </a:r>
            <a:r>
              <a:rPr dirty="0" sz="2400" spc="-10" b="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4606973"/>
            <a:ext cx="4678045" cy="1556385"/>
            <a:chOff x="1057588" y="4606973"/>
            <a:chExt cx="4678045" cy="1556385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4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3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9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9"/>
                  </a:lnTo>
                  <a:lnTo>
                    <a:pt x="0" y="154341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4790033" y="5680964"/>
            <a:ext cx="15036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61</a:t>
            </a:fld>
          </a:p>
        </p:txBody>
      </p:sp>
      <p:sp>
        <p:nvSpPr>
          <p:cNvPr id="65" name="object 6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20051" y="6216396"/>
            <a:ext cx="45313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104696" y="3294720"/>
            <a:ext cx="2727325" cy="790575"/>
            <a:chOff x="2104696" y="3294720"/>
            <a:chExt cx="2727325" cy="790575"/>
          </a:xfrm>
        </p:grpSpPr>
        <p:sp>
          <p:nvSpPr>
            <p:cNvPr id="67" name="object 67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811550" y="3112963"/>
            <a:ext cx="2328545" cy="1499235"/>
          </a:xfrm>
          <a:prstGeom prst="rect">
            <a:avLst/>
          </a:prstGeom>
        </p:spPr>
        <p:txBody>
          <a:bodyPr wrap="square" lIns="0" tIns="181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98425" marR="5080">
              <a:lnSpc>
                <a:spcPct val="100000"/>
              </a:lnSpc>
              <a:spcBef>
                <a:spcPts val="1390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64</a:t>
            </a:fld>
          </a:p>
        </p:txBody>
      </p:sp>
      <p:sp>
        <p:nvSpPr>
          <p:cNvPr id="77" name="object 7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104696" y="3294720"/>
            <a:ext cx="2727325" cy="790575"/>
            <a:chOff x="2104696" y="3294720"/>
            <a:chExt cx="2727325" cy="790575"/>
          </a:xfrm>
        </p:grpSpPr>
        <p:sp>
          <p:nvSpPr>
            <p:cNvPr id="67" name="object 67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6" y="0"/>
                  </a:moveTo>
                  <a:lnTo>
                    <a:pt x="270103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3" y="0"/>
                  </a:lnTo>
                  <a:lnTo>
                    <a:pt x="753426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091491" y="3534759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091491" y="3534759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4811550" y="3112963"/>
            <a:ext cx="2328545" cy="1499235"/>
          </a:xfrm>
          <a:prstGeom prst="rect">
            <a:avLst/>
          </a:prstGeom>
        </p:spPr>
        <p:txBody>
          <a:bodyPr wrap="square" lIns="0" tIns="181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98425" marR="5080">
              <a:lnSpc>
                <a:spcPct val="100000"/>
              </a:lnSpc>
              <a:spcBef>
                <a:spcPts val="1390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995404" y="0"/>
                </a:moveTo>
                <a:lnTo>
                  <a:pt x="995404" y="76200"/>
                </a:lnTo>
                <a:lnTo>
                  <a:pt x="1052554" y="47625"/>
                </a:lnTo>
                <a:lnTo>
                  <a:pt x="1008104" y="47625"/>
                </a:lnTo>
                <a:lnTo>
                  <a:pt x="1008104" y="28575"/>
                </a:lnTo>
                <a:lnTo>
                  <a:pt x="1052554" y="28575"/>
                </a:lnTo>
                <a:lnTo>
                  <a:pt x="995404" y="0"/>
                </a:lnTo>
                <a:close/>
              </a:path>
              <a:path w="1071880" h="76200">
                <a:moveTo>
                  <a:pt x="99540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995404" y="47625"/>
                </a:lnTo>
                <a:lnTo>
                  <a:pt x="995404" y="28575"/>
                </a:lnTo>
                <a:close/>
              </a:path>
              <a:path w="1071880" h="76200">
                <a:moveTo>
                  <a:pt x="1052554" y="28575"/>
                </a:moveTo>
                <a:lnTo>
                  <a:pt x="1008104" y="28575"/>
                </a:lnTo>
                <a:lnTo>
                  <a:pt x="1008104" y="47625"/>
                </a:lnTo>
                <a:lnTo>
                  <a:pt x="1052554" y="47625"/>
                </a:lnTo>
                <a:lnTo>
                  <a:pt x="1071604" y="38100"/>
                </a:lnTo>
                <a:lnTo>
                  <a:pt x="1052554" y="28575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4" name="object 8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64</a:t>
            </a:fld>
          </a:p>
        </p:txBody>
      </p:sp>
      <p:sp>
        <p:nvSpPr>
          <p:cNvPr id="85" name="object 8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583240" y="2980152"/>
            <a:ext cx="3248660" cy="1104900"/>
            <a:chOff x="1583240" y="2980152"/>
            <a:chExt cx="3248660" cy="1104900"/>
          </a:xfrm>
        </p:grpSpPr>
        <p:sp>
          <p:nvSpPr>
            <p:cNvPr id="67" name="object 67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88479" y="378193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88479" y="378193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091491" y="3534759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091491" y="3534759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03459" y="3040128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03459" y="3040128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0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1052554" y="28575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995404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995404" y="47625"/>
                  </a:lnTo>
                  <a:lnTo>
                    <a:pt x="995404" y="28575"/>
                  </a:lnTo>
                  <a:close/>
                </a:path>
                <a:path w="1071880" h="76200">
                  <a:moveTo>
                    <a:pt x="1052554" y="28575"/>
                  </a:moveTo>
                  <a:lnTo>
                    <a:pt x="1008104" y="28575"/>
                  </a:lnTo>
                  <a:lnTo>
                    <a:pt x="1008104" y="47625"/>
                  </a:lnTo>
                  <a:lnTo>
                    <a:pt x="1052554" y="47625"/>
                  </a:lnTo>
                  <a:lnTo>
                    <a:pt x="1071604" y="38100"/>
                  </a:lnTo>
                  <a:lnTo>
                    <a:pt x="1052554" y="28575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4740203" y="2672588"/>
            <a:ext cx="2752725" cy="19392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" marR="5080" indent="-71755">
              <a:lnSpc>
                <a:spcPct val="133300"/>
              </a:lnSpc>
              <a:spcBef>
                <a:spcPts val="100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ct val="100000"/>
              </a:lnSpc>
              <a:spcBef>
                <a:spcPts val="1385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96" name="object 9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64</a:t>
            </a:fld>
          </a:p>
        </p:txBody>
      </p:sp>
      <p:sp>
        <p:nvSpPr>
          <p:cNvPr id="97" name="object 9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583240" y="2980152"/>
            <a:ext cx="3248660" cy="1104900"/>
            <a:chOff x="1583240" y="2980152"/>
            <a:chExt cx="3248660" cy="1104900"/>
          </a:xfrm>
        </p:grpSpPr>
        <p:sp>
          <p:nvSpPr>
            <p:cNvPr id="67" name="object 67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47624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995404" y="47624"/>
                  </a:lnTo>
                  <a:close/>
                </a:path>
                <a:path w="1071880" h="76200">
                  <a:moveTo>
                    <a:pt x="995404" y="28574"/>
                  </a:moveTo>
                  <a:lnTo>
                    <a:pt x="995404" y="47624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995404" y="28574"/>
                  </a:lnTo>
                  <a:close/>
                </a:path>
                <a:path w="1071880" h="76200">
                  <a:moveTo>
                    <a:pt x="995404" y="0"/>
                  </a:moveTo>
                  <a:lnTo>
                    <a:pt x="995404" y="28574"/>
                  </a:lnTo>
                  <a:lnTo>
                    <a:pt x="1008104" y="28575"/>
                  </a:lnTo>
                  <a:lnTo>
                    <a:pt x="1008104" y="47625"/>
                  </a:lnTo>
                  <a:lnTo>
                    <a:pt x="1052556" y="47623"/>
                  </a:lnTo>
                  <a:lnTo>
                    <a:pt x="1071604" y="38100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0" y="28573"/>
                  </a:moveTo>
                  <a:lnTo>
                    <a:pt x="0" y="47623"/>
                  </a:lnTo>
                  <a:lnTo>
                    <a:pt x="995404" y="47624"/>
                  </a:lnTo>
                  <a:lnTo>
                    <a:pt x="99540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4740203" y="2108199"/>
            <a:ext cx="2752725" cy="2503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  <a:p>
            <a:pPr marL="83820" marR="5080" indent="-71755">
              <a:lnSpc>
                <a:spcPct val="133300"/>
              </a:lnSpc>
              <a:spcBef>
                <a:spcPts val="1445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ct val="100000"/>
              </a:lnSpc>
              <a:spcBef>
                <a:spcPts val="1385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578954" y="2117327"/>
            <a:ext cx="519430" cy="661670"/>
            <a:chOff x="2578954" y="2117327"/>
            <a:chExt cx="519430" cy="661670"/>
          </a:xfrm>
        </p:grpSpPr>
        <p:sp>
          <p:nvSpPr>
            <p:cNvPr id="94" name="object 94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100" name="object 100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106" name="object 106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2679388" y="2780838"/>
            <a:ext cx="1743710" cy="321310"/>
            <a:chOff x="2679388" y="2780838"/>
            <a:chExt cx="1743710" cy="321310"/>
          </a:xfrm>
        </p:grpSpPr>
        <p:sp>
          <p:nvSpPr>
            <p:cNvPr id="111" name="object 111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414311" y="278718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3414311" y="278718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9" name="object 1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20" name="object 1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64</a:t>
            </a:fld>
          </a:p>
        </p:txBody>
      </p:sp>
      <p:sp>
        <p:nvSpPr>
          <p:cNvPr id="121" name="object 1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3892" y="4400257"/>
            <a:ext cx="3482340" cy="1645285"/>
            <a:chOff x="8313892" y="4400257"/>
            <a:chExt cx="3482340" cy="1645285"/>
          </a:xfrm>
        </p:grpSpPr>
        <p:sp>
          <p:nvSpPr>
            <p:cNvPr id="4" name="object 4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3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95576" y="4405020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18655" y="4864344"/>
              <a:ext cx="3472489" cy="11758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18655" y="4864344"/>
              <a:ext cx="3472815" cy="1176020"/>
            </a:xfrm>
            <a:custGeom>
              <a:avLst/>
              <a:gdLst/>
              <a:ahLst/>
              <a:cxnLst/>
              <a:rect l="l" t="t" r="r" b="b"/>
              <a:pathLst>
                <a:path w="3472815" h="1176020">
                  <a:moveTo>
                    <a:pt x="0" y="1175869"/>
                  </a:moveTo>
                  <a:lnTo>
                    <a:pt x="1086843" y="0"/>
                  </a:lnTo>
                  <a:lnTo>
                    <a:pt x="3472490" y="0"/>
                  </a:lnTo>
                  <a:lnTo>
                    <a:pt x="2385646" y="1175869"/>
                  </a:lnTo>
                  <a:lnTo>
                    <a:pt x="0" y="117586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02306" y="5179180"/>
            <a:ext cx="59944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Input  </a:t>
            </a:r>
            <a:r>
              <a:rPr dirty="0" sz="1800" spc="15">
                <a:latin typeface="Calibri"/>
                <a:cs typeface="Calibri"/>
              </a:rPr>
              <a:t>i</a:t>
            </a:r>
            <a:r>
              <a:rPr dirty="0" sz="1800" spc="5">
                <a:latin typeface="Calibri"/>
                <a:cs typeface="Calibri"/>
              </a:rPr>
              <a:t>ma</a:t>
            </a:r>
            <a:r>
              <a:rPr dirty="0" sz="1800" spc="15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9011" y="3031472"/>
            <a:ext cx="3206750" cy="2995295"/>
            <a:chOff x="8369011" y="3031472"/>
            <a:chExt cx="3206750" cy="2995295"/>
          </a:xfrm>
        </p:grpSpPr>
        <p:sp>
          <p:nvSpPr>
            <p:cNvPr id="10" name="object 10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1754618" y="0"/>
                  </a:moveTo>
                  <a:lnTo>
                    <a:pt x="696258" y="0"/>
                  </a:lnTo>
                  <a:lnTo>
                    <a:pt x="0" y="753291"/>
                  </a:lnTo>
                  <a:lnTo>
                    <a:pt x="1058358" y="753291"/>
                  </a:lnTo>
                  <a:lnTo>
                    <a:pt x="175461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80082" y="4928650"/>
              <a:ext cx="1755139" cy="753745"/>
            </a:xfrm>
            <a:custGeom>
              <a:avLst/>
              <a:gdLst/>
              <a:ahLst/>
              <a:cxnLst/>
              <a:rect l="l" t="t" r="r" b="b"/>
              <a:pathLst>
                <a:path w="1755140" h="753745">
                  <a:moveTo>
                    <a:pt x="0" y="753291"/>
                  </a:moveTo>
                  <a:lnTo>
                    <a:pt x="696259" y="0"/>
                  </a:lnTo>
                  <a:lnTo>
                    <a:pt x="1754618" y="0"/>
                  </a:lnTo>
                  <a:lnTo>
                    <a:pt x="1058358" y="753291"/>
                  </a:lnTo>
                  <a:lnTo>
                    <a:pt x="0" y="753291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835969" y="0"/>
                  </a:moveTo>
                  <a:lnTo>
                    <a:pt x="288692" y="0"/>
                  </a:lnTo>
                  <a:lnTo>
                    <a:pt x="0" y="312339"/>
                  </a:lnTo>
                  <a:lnTo>
                    <a:pt x="547277" y="312339"/>
                  </a:lnTo>
                  <a:lnTo>
                    <a:pt x="835969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34700" y="4947023"/>
              <a:ext cx="836294" cy="312420"/>
            </a:xfrm>
            <a:custGeom>
              <a:avLst/>
              <a:gdLst/>
              <a:ahLst/>
              <a:cxnLst/>
              <a:rect l="l" t="t" r="r" b="b"/>
              <a:pathLst>
                <a:path w="836295" h="312420">
                  <a:moveTo>
                    <a:pt x="0" y="312340"/>
                  </a:moveTo>
                  <a:lnTo>
                    <a:pt x="288692" y="0"/>
                  </a:lnTo>
                  <a:lnTo>
                    <a:pt x="835969" y="0"/>
                  </a:lnTo>
                  <a:lnTo>
                    <a:pt x="547277" y="312340"/>
                  </a:lnTo>
                  <a:lnTo>
                    <a:pt x="0" y="312340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817596" y="0"/>
                  </a:moveTo>
                  <a:lnTo>
                    <a:pt x="441529" y="0"/>
                  </a:lnTo>
                  <a:lnTo>
                    <a:pt x="0" y="477697"/>
                  </a:lnTo>
                  <a:lnTo>
                    <a:pt x="376067" y="477697"/>
                  </a:lnTo>
                  <a:lnTo>
                    <a:pt x="8175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73774" y="5544144"/>
              <a:ext cx="817880" cy="478155"/>
            </a:xfrm>
            <a:custGeom>
              <a:avLst/>
              <a:gdLst/>
              <a:ahLst/>
              <a:cxnLst/>
              <a:rect l="l" t="t" r="r" b="b"/>
              <a:pathLst>
                <a:path w="817879" h="478154">
                  <a:moveTo>
                    <a:pt x="0" y="477697"/>
                  </a:moveTo>
                  <a:lnTo>
                    <a:pt x="441530" y="0"/>
                  </a:lnTo>
                  <a:lnTo>
                    <a:pt x="817596" y="0"/>
                  </a:lnTo>
                  <a:lnTo>
                    <a:pt x="376066" y="477697"/>
                  </a:lnTo>
                  <a:lnTo>
                    <a:pt x="0" y="477697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07529" y="3036234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49644" y="3036234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29">
                  <a:moveTo>
                    <a:pt x="1010512" y="0"/>
                  </a:moveTo>
                  <a:lnTo>
                    <a:pt x="252628" y="0"/>
                  </a:lnTo>
                  <a:lnTo>
                    <a:pt x="0" y="252628"/>
                  </a:lnTo>
                  <a:lnTo>
                    <a:pt x="757885" y="252628"/>
                  </a:lnTo>
                  <a:lnTo>
                    <a:pt x="101051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49644" y="3036234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674557" y="3484012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739123" y="2755878"/>
            <a:ext cx="1020444" cy="1250315"/>
            <a:chOff x="10739123" y="2755878"/>
            <a:chExt cx="1020444" cy="1250315"/>
          </a:xfrm>
        </p:grpSpPr>
        <p:sp>
          <p:nvSpPr>
            <p:cNvPr id="21" name="object 21"/>
            <p:cNvSpPr/>
            <p:nvPr/>
          </p:nvSpPr>
          <p:spPr>
            <a:xfrm>
              <a:off x="11501772" y="2760640"/>
              <a:ext cx="252729" cy="1240790"/>
            </a:xfrm>
            <a:custGeom>
              <a:avLst/>
              <a:gdLst/>
              <a:ahLst/>
              <a:cxnLst/>
              <a:rect l="l" t="t" r="r" b="b"/>
              <a:pathLst>
                <a:path w="252729" h="1240789">
                  <a:moveTo>
                    <a:pt x="252627" y="0"/>
                  </a:moveTo>
                  <a:lnTo>
                    <a:pt x="0" y="252628"/>
                  </a:lnTo>
                  <a:lnTo>
                    <a:pt x="0" y="1240175"/>
                  </a:lnTo>
                  <a:lnTo>
                    <a:pt x="252627" y="987548"/>
                  </a:lnTo>
                  <a:lnTo>
                    <a:pt x="252627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743886" y="2760640"/>
              <a:ext cx="1010919" cy="252729"/>
            </a:xfrm>
            <a:custGeom>
              <a:avLst/>
              <a:gdLst/>
              <a:ahLst/>
              <a:cxnLst/>
              <a:rect l="l" t="t" r="r" b="b"/>
              <a:pathLst>
                <a:path w="1010920" h="252730">
                  <a:moveTo>
                    <a:pt x="1010513" y="0"/>
                  </a:moveTo>
                  <a:lnTo>
                    <a:pt x="252629" y="0"/>
                  </a:lnTo>
                  <a:lnTo>
                    <a:pt x="0" y="252628"/>
                  </a:lnTo>
                  <a:lnTo>
                    <a:pt x="757886" y="252628"/>
                  </a:lnTo>
                  <a:lnTo>
                    <a:pt x="101051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43886" y="2760640"/>
              <a:ext cx="1010919" cy="1240790"/>
            </a:xfrm>
            <a:custGeom>
              <a:avLst/>
              <a:gdLst/>
              <a:ahLst/>
              <a:cxnLst/>
              <a:rect l="l" t="t" r="r" b="b"/>
              <a:pathLst>
                <a:path w="1010920" h="1240789">
                  <a:moveTo>
                    <a:pt x="0" y="252628"/>
                  </a:moveTo>
                  <a:lnTo>
                    <a:pt x="252628" y="0"/>
                  </a:lnTo>
                  <a:lnTo>
                    <a:pt x="1010513" y="0"/>
                  </a:lnTo>
                  <a:lnTo>
                    <a:pt x="1010513" y="987547"/>
                  </a:lnTo>
                  <a:lnTo>
                    <a:pt x="757885" y="1240175"/>
                  </a:lnTo>
                  <a:lnTo>
                    <a:pt x="0" y="1240175"/>
                  </a:lnTo>
                  <a:lnTo>
                    <a:pt x="0" y="252628"/>
                  </a:lnTo>
                  <a:close/>
                </a:path>
                <a:path w="1010920" h="1240789">
                  <a:moveTo>
                    <a:pt x="0" y="252628"/>
                  </a:moveTo>
                  <a:lnTo>
                    <a:pt x="757885" y="252628"/>
                  </a:lnTo>
                  <a:lnTo>
                    <a:pt x="1010513" y="0"/>
                  </a:lnTo>
                </a:path>
                <a:path w="1010920" h="1240789">
                  <a:moveTo>
                    <a:pt x="757885" y="252628"/>
                  </a:moveTo>
                  <a:lnTo>
                    <a:pt x="757885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872500" y="3207828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3317" y="3417304"/>
            <a:ext cx="1029335" cy="1250315"/>
            <a:chOff x="8433317" y="3417304"/>
            <a:chExt cx="1029335" cy="1250315"/>
          </a:xfrm>
        </p:grpSpPr>
        <p:sp>
          <p:nvSpPr>
            <p:cNvPr id="26" name="object 26"/>
            <p:cNvSpPr/>
            <p:nvPr/>
          </p:nvSpPr>
          <p:spPr>
            <a:xfrm>
              <a:off x="9202854" y="3422067"/>
              <a:ext cx="255270" cy="1240790"/>
            </a:xfrm>
            <a:custGeom>
              <a:avLst/>
              <a:gdLst/>
              <a:ahLst/>
              <a:cxnLst/>
              <a:rect l="l" t="t" r="r" b="b"/>
              <a:pathLst>
                <a:path w="255270" h="1240789">
                  <a:moveTo>
                    <a:pt x="254924" y="0"/>
                  </a:moveTo>
                  <a:lnTo>
                    <a:pt x="0" y="254925"/>
                  </a:lnTo>
                  <a:lnTo>
                    <a:pt x="0" y="1240175"/>
                  </a:lnTo>
                  <a:lnTo>
                    <a:pt x="254924" y="985250"/>
                  </a:lnTo>
                  <a:lnTo>
                    <a:pt x="25492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38079" y="3422067"/>
              <a:ext cx="1019810" cy="255270"/>
            </a:xfrm>
            <a:custGeom>
              <a:avLst/>
              <a:gdLst/>
              <a:ahLst/>
              <a:cxnLst/>
              <a:rect l="l" t="t" r="r" b="b"/>
              <a:pathLst>
                <a:path w="1019809" h="255270">
                  <a:moveTo>
                    <a:pt x="1019699" y="0"/>
                  </a:moveTo>
                  <a:lnTo>
                    <a:pt x="254924" y="0"/>
                  </a:lnTo>
                  <a:lnTo>
                    <a:pt x="0" y="254925"/>
                  </a:lnTo>
                  <a:lnTo>
                    <a:pt x="764774" y="254925"/>
                  </a:lnTo>
                  <a:lnTo>
                    <a:pt x="10196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438079" y="3422067"/>
              <a:ext cx="1019810" cy="1240790"/>
            </a:xfrm>
            <a:custGeom>
              <a:avLst/>
              <a:gdLst/>
              <a:ahLst/>
              <a:cxnLst/>
              <a:rect l="l" t="t" r="r" b="b"/>
              <a:pathLst>
                <a:path w="1019809" h="1240789">
                  <a:moveTo>
                    <a:pt x="0" y="254924"/>
                  </a:moveTo>
                  <a:lnTo>
                    <a:pt x="254924" y="0"/>
                  </a:lnTo>
                  <a:lnTo>
                    <a:pt x="1019699" y="0"/>
                  </a:lnTo>
                  <a:lnTo>
                    <a:pt x="1019699" y="985250"/>
                  </a:lnTo>
                  <a:lnTo>
                    <a:pt x="764774" y="1240175"/>
                  </a:lnTo>
                  <a:lnTo>
                    <a:pt x="0" y="1240175"/>
                  </a:lnTo>
                  <a:lnTo>
                    <a:pt x="0" y="254924"/>
                  </a:lnTo>
                  <a:close/>
                </a:path>
                <a:path w="1019809" h="1240789">
                  <a:moveTo>
                    <a:pt x="0" y="254924"/>
                  </a:moveTo>
                  <a:lnTo>
                    <a:pt x="764774" y="254924"/>
                  </a:lnTo>
                  <a:lnTo>
                    <a:pt x="1019699" y="0"/>
                  </a:lnTo>
                </a:path>
                <a:path w="1019809" h="1240789">
                  <a:moveTo>
                    <a:pt x="764774" y="254924"/>
                  </a:moveTo>
                  <a:lnTo>
                    <a:pt x="764774" y="1240175"/>
                  </a:lnTo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68477" y="3867596"/>
            <a:ext cx="483870" cy="556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5725" marR="5080" indent="-73660">
              <a:lnSpc>
                <a:spcPct val="102800"/>
              </a:lnSpc>
              <a:spcBef>
                <a:spcPts val="75"/>
              </a:spcBef>
            </a:pPr>
            <a:r>
              <a:rPr dirty="0" sz="1700" spc="25">
                <a:latin typeface="Calibri"/>
                <a:cs typeface="Calibri"/>
              </a:rPr>
              <a:t>C</a:t>
            </a:r>
            <a:r>
              <a:rPr dirty="0" sz="1700" spc="40">
                <a:latin typeface="Calibri"/>
                <a:cs typeface="Calibri"/>
              </a:rPr>
              <a:t>on</a:t>
            </a:r>
            <a:r>
              <a:rPr dirty="0" sz="1700" spc="10">
                <a:latin typeface="Calibri"/>
                <a:cs typeface="Calibri"/>
              </a:rPr>
              <a:t>v  </a:t>
            </a:r>
            <a:r>
              <a:rPr dirty="0" sz="1700">
                <a:latin typeface="Calibri"/>
                <a:cs typeface="Calibri"/>
              </a:rPr>
              <a:t>Net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07860" y="4170596"/>
            <a:ext cx="2867025" cy="864235"/>
            <a:chOff x="8607860" y="4170596"/>
            <a:chExt cx="2867025" cy="864235"/>
          </a:xfrm>
        </p:grpSpPr>
        <p:sp>
          <p:nvSpPr>
            <p:cNvPr id="31" name="object 31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2623" y="4845972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569561" y="0"/>
                  </a:moveTo>
                  <a:lnTo>
                    <a:pt x="169819" y="0"/>
                  </a:lnTo>
                  <a:lnTo>
                    <a:pt x="0" y="183729"/>
                  </a:lnTo>
                  <a:lnTo>
                    <a:pt x="399742" y="183729"/>
                  </a:lnTo>
                  <a:lnTo>
                    <a:pt x="569561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0056" y="4175358"/>
              <a:ext cx="569595" cy="184150"/>
            </a:xfrm>
            <a:custGeom>
              <a:avLst/>
              <a:gdLst/>
              <a:ahLst/>
              <a:cxnLst/>
              <a:rect l="l" t="t" r="r" b="b"/>
              <a:pathLst>
                <a:path w="569595" h="184150">
                  <a:moveTo>
                    <a:pt x="0" y="183729"/>
                  </a:moveTo>
                  <a:lnTo>
                    <a:pt x="169818" y="0"/>
                  </a:lnTo>
                  <a:lnTo>
                    <a:pt x="569561" y="0"/>
                  </a:lnTo>
                  <a:lnTo>
                    <a:pt x="399742" y="183729"/>
                  </a:lnTo>
                  <a:lnTo>
                    <a:pt x="0" y="183729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205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19318" y="3334795"/>
            <a:ext cx="183729" cy="229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6839">
              <a:lnSpc>
                <a:spcPts val="2065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478273" y="2691742"/>
            <a:ext cx="2950210" cy="3105150"/>
            <a:chOff x="8478273" y="2691742"/>
            <a:chExt cx="2950210" cy="3105150"/>
          </a:xfrm>
        </p:grpSpPr>
        <p:sp>
          <p:nvSpPr>
            <p:cNvPr id="39" name="object 39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91864" y="0"/>
                  </a:moveTo>
                  <a:lnTo>
                    <a:pt x="0" y="91865"/>
                  </a:lnTo>
                  <a:lnTo>
                    <a:pt x="45932" y="91865"/>
                  </a:lnTo>
                  <a:lnTo>
                    <a:pt x="45932" y="744104"/>
                  </a:lnTo>
                  <a:lnTo>
                    <a:pt x="137796" y="744104"/>
                  </a:lnTo>
                  <a:lnTo>
                    <a:pt x="137796" y="91865"/>
                  </a:lnTo>
                  <a:lnTo>
                    <a:pt x="183729" y="91865"/>
                  </a:lnTo>
                  <a:lnTo>
                    <a:pt x="91864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50420" y="5048074"/>
              <a:ext cx="184150" cy="744220"/>
            </a:xfrm>
            <a:custGeom>
              <a:avLst/>
              <a:gdLst/>
              <a:ahLst/>
              <a:cxnLst/>
              <a:rect l="l" t="t" r="r" b="b"/>
              <a:pathLst>
                <a:path w="184150" h="744220">
                  <a:moveTo>
                    <a:pt x="0" y="91864"/>
                  </a:moveTo>
                  <a:lnTo>
                    <a:pt x="91865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44105"/>
                  </a:lnTo>
                  <a:lnTo>
                    <a:pt x="45932" y="744105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755013" y="4676022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5"/>
                  </a:lnTo>
                  <a:lnTo>
                    <a:pt x="45933" y="91865"/>
                  </a:lnTo>
                  <a:lnTo>
                    <a:pt x="45933" y="734918"/>
                  </a:lnTo>
                  <a:lnTo>
                    <a:pt x="137797" y="734918"/>
                  </a:lnTo>
                  <a:lnTo>
                    <a:pt x="137797" y="91865"/>
                  </a:lnTo>
                  <a:lnTo>
                    <a:pt x="183729" y="91865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788492" y="4643869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21696" y="2967336"/>
              <a:ext cx="183729" cy="2296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783898" y="4290189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91865" y="0"/>
                  </a:moveTo>
                  <a:lnTo>
                    <a:pt x="0" y="91864"/>
                  </a:lnTo>
                  <a:lnTo>
                    <a:pt x="45932" y="91864"/>
                  </a:lnTo>
                  <a:lnTo>
                    <a:pt x="45932" y="734918"/>
                  </a:lnTo>
                  <a:lnTo>
                    <a:pt x="137797" y="734918"/>
                  </a:lnTo>
                  <a:lnTo>
                    <a:pt x="137797" y="91864"/>
                  </a:lnTo>
                  <a:lnTo>
                    <a:pt x="183729" y="91864"/>
                  </a:lnTo>
                  <a:lnTo>
                    <a:pt x="91865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065413" y="4386648"/>
              <a:ext cx="184150" cy="735330"/>
            </a:xfrm>
            <a:custGeom>
              <a:avLst/>
              <a:gdLst/>
              <a:ahLst/>
              <a:cxnLst/>
              <a:rect l="l" t="t" r="r" b="b"/>
              <a:pathLst>
                <a:path w="184150" h="735329">
                  <a:moveTo>
                    <a:pt x="0" y="91864"/>
                  </a:moveTo>
                  <a:lnTo>
                    <a:pt x="91864" y="0"/>
                  </a:lnTo>
                  <a:lnTo>
                    <a:pt x="183729" y="91864"/>
                  </a:lnTo>
                  <a:lnTo>
                    <a:pt x="137797" y="91864"/>
                  </a:lnTo>
                  <a:lnTo>
                    <a:pt x="137797" y="734918"/>
                  </a:lnTo>
                  <a:lnTo>
                    <a:pt x="45932" y="734918"/>
                  </a:lnTo>
                  <a:lnTo>
                    <a:pt x="45932" y="91864"/>
                  </a:lnTo>
                  <a:lnTo>
                    <a:pt x="0" y="91864"/>
                  </a:lnTo>
                  <a:close/>
                </a:path>
              </a:pathLst>
            </a:custGeom>
            <a:ln w="9186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244550" y="2691742"/>
              <a:ext cx="183729" cy="2296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060820" y="4023782"/>
              <a:ext cx="192916" cy="229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96147" y="2727067"/>
              <a:ext cx="199883" cy="199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436889" y="3007121"/>
              <a:ext cx="199883" cy="199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78273" y="3368748"/>
              <a:ext cx="199883" cy="199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08579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2710">
              <a:lnSpc>
                <a:spcPts val="2060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2005"/>
              </a:lnSpc>
            </a:pPr>
            <a:r>
              <a:rPr dirty="0" sz="180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20404" y="1041908"/>
            <a:ext cx="2469515" cy="112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“Slow”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R-CNN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00800"/>
              </a:lnSpc>
            </a:pPr>
            <a:r>
              <a:rPr dirty="0" sz="2400" spc="-10">
                <a:latin typeface="Calibri"/>
                <a:cs typeface="Calibri"/>
              </a:rPr>
              <a:t>Process </a:t>
            </a:r>
            <a:r>
              <a:rPr dirty="0" sz="2400" spc="-5">
                <a:latin typeface="Calibri"/>
                <a:cs typeface="Calibri"/>
              </a:rPr>
              <a:t>each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region  independently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59" name="object 59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583240" y="2980152"/>
            <a:ext cx="3248660" cy="1104900"/>
            <a:chOff x="1583240" y="2980152"/>
            <a:chExt cx="3248660" cy="1104900"/>
          </a:xfrm>
        </p:grpSpPr>
        <p:sp>
          <p:nvSpPr>
            <p:cNvPr id="67" name="object 67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47624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995404" y="47624"/>
                  </a:lnTo>
                  <a:close/>
                </a:path>
                <a:path w="1071880" h="76200">
                  <a:moveTo>
                    <a:pt x="995404" y="28574"/>
                  </a:moveTo>
                  <a:lnTo>
                    <a:pt x="995404" y="47624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995404" y="28574"/>
                  </a:lnTo>
                  <a:close/>
                </a:path>
                <a:path w="1071880" h="76200">
                  <a:moveTo>
                    <a:pt x="995404" y="0"/>
                  </a:moveTo>
                  <a:lnTo>
                    <a:pt x="995404" y="28574"/>
                  </a:lnTo>
                  <a:lnTo>
                    <a:pt x="1008104" y="28575"/>
                  </a:lnTo>
                  <a:lnTo>
                    <a:pt x="1008104" y="47625"/>
                  </a:lnTo>
                  <a:lnTo>
                    <a:pt x="1052556" y="47623"/>
                  </a:lnTo>
                  <a:lnTo>
                    <a:pt x="1071604" y="38100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0" y="28573"/>
                  </a:moveTo>
                  <a:lnTo>
                    <a:pt x="0" y="47623"/>
                  </a:lnTo>
                  <a:lnTo>
                    <a:pt x="995404" y="47624"/>
                  </a:lnTo>
                  <a:lnTo>
                    <a:pt x="99540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4740203" y="2108199"/>
            <a:ext cx="2752725" cy="2503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  <a:p>
            <a:pPr marL="83820" marR="5080" indent="-71755">
              <a:lnSpc>
                <a:spcPct val="133300"/>
              </a:lnSpc>
              <a:spcBef>
                <a:spcPts val="1445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ct val="100000"/>
              </a:lnSpc>
              <a:spcBef>
                <a:spcPts val="1385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578954" y="2117327"/>
            <a:ext cx="519430" cy="661670"/>
            <a:chOff x="2578954" y="2117327"/>
            <a:chExt cx="519430" cy="661670"/>
          </a:xfrm>
        </p:grpSpPr>
        <p:sp>
          <p:nvSpPr>
            <p:cNvPr id="94" name="object 94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100" name="object 100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106" name="object 106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2673182" y="1779130"/>
            <a:ext cx="1751330" cy="1323340"/>
            <a:chOff x="2673182" y="1779130"/>
            <a:chExt cx="1751330" cy="1323340"/>
          </a:xfrm>
        </p:grpSpPr>
        <p:sp>
          <p:nvSpPr>
            <p:cNvPr id="111" name="object 111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700" y="296652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2" name="object 1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3" name="object 1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64</a:t>
            </a:fld>
          </a:p>
        </p:txBody>
      </p:sp>
      <p:sp>
        <p:nvSpPr>
          <p:cNvPr id="134" name="object 1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0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5040871" y="980947"/>
            <a:ext cx="2590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240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4" name="object 4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83240" y="2980152"/>
            <a:ext cx="3248660" cy="1104900"/>
            <a:chOff x="1583240" y="2980152"/>
            <a:chExt cx="3248660" cy="1104900"/>
          </a:xfrm>
        </p:grpSpPr>
        <p:sp>
          <p:nvSpPr>
            <p:cNvPr id="12" name="object 12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47624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995404" y="47624"/>
                  </a:lnTo>
                  <a:close/>
                </a:path>
                <a:path w="1071880" h="76200">
                  <a:moveTo>
                    <a:pt x="995404" y="28574"/>
                  </a:moveTo>
                  <a:lnTo>
                    <a:pt x="995404" y="47624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995404" y="28574"/>
                  </a:lnTo>
                  <a:close/>
                </a:path>
                <a:path w="1071880" h="76200">
                  <a:moveTo>
                    <a:pt x="995404" y="0"/>
                  </a:moveTo>
                  <a:lnTo>
                    <a:pt x="995404" y="28574"/>
                  </a:lnTo>
                  <a:lnTo>
                    <a:pt x="1008104" y="28575"/>
                  </a:lnTo>
                  <a:lnTo>
                    <a:pt x="1008104" y="47625"/>
                  </a:lnTo>
                  <a:lnTo>
                    <a:pt x="1052556" y="47623"/>
                  </a:lnTo>
                  <a:lnTo>
                    <a:pt x="1071604" y="38100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0" y="28573"/>
                  </a:moveTo>
                  <a:lnTo>
                    <a:pt x="0" y="47623"/>
                  </a:lnTo>
                  <a:lnTo>
                    <a:pt x="995404" y="47624"/>
                  </a:lnTo>
                  <a:lnTo>
                    <a:pt x="99540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740203" y="2108199"/>
            <a:ext cx="2752725" cy="2503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  <a:p>
            <a:pPr marL="83820" marR="5080" indent="-71755">
              <a:lnSpc>
                <a:spcPct val="133300"/>
              </a:lnSpc>
              <a:spcBef>
                <a:spcPts val="1445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ct val="100000"/>
              </a:lnSpc>
              <a:spcBef>
                <a:spcPts val="1385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578954" y="2117327"/>
            <a:ext cx="519430" cy="661670"/>
            <a:chOff x="2578954" y="2117327"/>
            <a:chExt cx="519430" cy="661670"/>
          </a:xfrm>
        </p:grpSpPr>
        <p:sp>
          <p:nvSpPr>
            <p:cNvPr id="39" name="object 39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45" name="object 45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51" name="object 51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673182" y="1779130"/>
            <a:ext cx="5135245" cy="3335020"/>
            <a:chOff x="2673182" y="1779130"/>
            <a:chExt cx="5135245" cy="3335020"/>
          </a:xfrm>
        </p:grpSpPr>
        <p:sp>
          <p:nvSpPr>
            <p:cNvPr id="56" name="object 56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700" y="296652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767935" y="1982495"/>
              <a:ext cx="3040380" cy="3131185"/>
            </a:xfrm>
            <a:custGeom>
              <a:avLst/>
              <a:gdLst/>
              <a:ahLst/>
              <a:cxnLst/>
              <a:rect l="l" t="t" r="r" b="b"/>
              <a:pathLst>
                <a:path w="3040379" h="3131185">
                  <a:moveTo>
                    <a:pt x="2502865" y="3004070"/>
                  </a:moveTo>
                  <a:lnTo>
                    <a:pt x="453364" y="3004070"/>
                  </a:lnTo>
                  <a:lnTo>
                    <a:pt x="453364" y="2940570"/>
                  </a:lnTo>
                  <a:lnTo>
                    <a:pt x="262864" y="3035820"/>
                  </a:lnTo>
                  <a:lnTo>
                    <a:pt x="453364" y="3131070"/>
                  </a:lnTo>
                  <a:lnTo>
                    <a:pt x="453364" y="3067570"/>
                  </a:lnTo>
                  <a:lnTo>
                    <a:pt x="2502865" y="3067570"/>
                  </a:lnTo>
                  <a:lnTo>
                    <a:pt x="2502865" y="3004070"/>
                  </a:lnTo>
                  <a:close/>
                </a:path>
                <a:path w="3040379" h="3131185">
                  <a:moveTo>
                    <a:pt x="3039922" y="63500"/>
                  </a:moveTo>
                  <a:lnTo>
                    <a:pt x="190500" y="63500"/>
                  </a:lnTo>
                  <a:lnTo>
                    <a:pt x="190500" y="0"/>
                  </a:lnTo>
                  <a:lnTo>
                    <a:pt x="0" y="95250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039922" y="127000"/>
                  </a:lnTo>
                  <a:lnTo>
                    <a:pt x="3039922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656248" y="5476093"/>
            <a:ext cx="360997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overlapping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69</a:t>
            </a:fld>
          </a:p>
        </p:txBody>
      </p:sp>
      <p:sp>
        <p:nvSpPr>
          <p:cNvPr id="83" name="object 8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0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040871" y="980947"/>
            <a:ext cx="2590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240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656248" y="4358132"/>
            <a:ext cx="3502660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0">
                <a:latin typeface="Calibri"/>
                <a:cs typeface="Calibri"/>
              </a:rPr>
              <a:t>Most </a:t>
            </a:r>
            <a:r>
              <a:rPr dirty="0" sz="2400" spc="-5">
                <a:latin typeface="Calibri"/>
                <a:cs typeface="Calibri"/>
              </a:rPr>
              <a:t>of the </a:t>
            </a:r>
            <a:r>
              <a:rPr dirty="0" sz="2400" spc="-15">
                <a:latin typeface="Calibri"/>
                <a:cs typeface="Calibri"/>
              </a:rPr>
              <a:t>computation  </a:t>
            </a:r>
            <a:r>
              <a:rPr dirty="0" sz="2400" spc="-5">
                <a:latin typeface="Calibri"/>
                <a:cs typeface="Calibri"/>
              </a:rPr>
              <a:t>happens in backbone  </a:t>
            </a:r>
            <a:r>
              <a:rPr dirty="0" sz="2400" spc="-10">
                <a:latin typeface="Calibri"/>
                <a:cs typeface="Calibri"/>
              </a:rPr>
              <a:t>network; </a:t>
            </a:r>
            <a:r>
              <a:rPr dirty="0" sz="2400" spc="-5">
                <a:latin typeface="Calibri"/>
                <a:cs typeface="Calibri"/>
              </a:rPr>
              <a:t>this </a:t>
            </a:r>
            <a:r>
              <a:rPr dirty="0" sz="2400" spc="-15">
                <a:latin typeface="Calibri"/>
                <a:cs typeface="Calibri"/>
              </a:rPr>
              <a:t>saves </a:t>
            </a:r>
            <a:r>
              <a:rPr dirty="0" sz="2400" spc="-10">
                <a:latin typeface="Calibri"/>
                <a:cs typeface="Calibri"/>
              </a:rPr>
              <a:t>work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027309" y="1669796"/>
            <a:ext cx="27235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0">
                <a:latin typeface="Calibri"/>
                <a:cs typeface="Calibri"/>
              </a:rPr>
              <a:t>Per-Region </a:t>
            </a:r>
            <a:r>
              <a:rPr dirty="0" sz="2400" spc="-10">
                <a:latin typeface="Calibri"/>
                <a:cs typeface="Calibri"/>
              </a:rPr>
              <a:t>network </a:t>
            </a:r>
            <a:r>
              <a:rPr dirty="0" sz="2400" spc="-5">
                <a:latin typeface="Calibri"/>
                <a:cs typeface="Calibri"/>
              </a:rPr>
              <a:t>is  </a:t>
            </a:r>
            <a:r>
              <a:rPr dirty="0" sz="2400" spc="-10">
                <a:latin typeface="Calibri"/>
                <a:cs typeface="Calibri"/>
              </a:rPr>
              <a:t>relatively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lightweight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490918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Today: </a:t>
            </a:r>
            <a:r>
              <a:rPr dirty="0" spc="-5"/>
              <a:t>Object</a:t>
            </a:r>
            <a:r>
              <a:rPr dirty="0" spc="-20"/>
              <a:t> </a:t>
            </a:r>
            <a:r>
              <a:rPr dirty="0" spc="-10"/>
              <a:t>Detection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7086" y="1436623"/>
            <a:ext cx="186308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5" b="1">
                <a:latin typeface="Calibri"/>
                <a:cs typeface="Calibri"/>
              </a:rPr>
              <a:t>Classification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239" y="1235455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31470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Semantic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9335" y="1311655"/>
            <a:ext cx="13970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222250">
              <a:lnSpc>
                <a:spcPts val="3190"/>
              </a:lnSpc>
              <a:spcBef>
                <a:spcPts val="245"/>
              </a:spcBef>
            </a:pPr>
            <a:r>
              <a:rPr dirty="0" sz="2700" spc="-20" b="1">
                <a:latin typeface="Calibri"/>
                <a:cs typeface="Calibri"/>
              </a:rPr>
              <a:t>Object  </a:t>
            </a:r>
            <a:r>
              <a:rPr dirty="0" sz="2700" spc="-30" b="1">
                <a:latin typeface="Calibri"/>
                <a:cs typeface="Calibri"/>
              </a:rPr>
              <a:t>D</a:t>
            </a:r>
            <a:r>
              <a:rPr dirty="0" sz="2700" spc="-45" b="1">
                <a:latin typeface="Calibri"/>
                <a:cs typeface="Calibri"/>
              </a:rPr>
              <a:t>et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20" b="1">
                <a:latin typeface="Calibri"/>
                <a:cs typeface="Calibri"/>
              </a:rPr>
              <a:t>c</a:t>
            </a:r>
            <a:r>
              <a:rPr dirty="0" sz="2700" spc="-15" b="1">
                <a:latin typeface="Calibri"/>
                <a:cs typeface="Calibri"/>
              </a:rPr>
              <a:t>tio</a:t>
            </a:r>
            <a:r>
              <a:rPr dirty="0" sz="2700" b="1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70463" y="1208023"/>
            <a:ext cx="198120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389255">
              <a:lnSpc>
                <a:spcPts val="3190"/>
              </a:lnSpc>
              <a:spcBef>
                <a:spcPts val="245"/>
              </a:spcBef>
            </a:pPr>
            <a:r>
              <a:rPr dirty="0" sz="2700" spc="-25" b="1">
                <a:latin typeface="Calibri"/>
                <a:cs typeface="Calibri"/>
              </a:rPr>
              <a:t>Instance  </a:t>
            </a:r>
            <a:r>
              <a:rPr dirty="0" sz="2700" spc="-15" b="1">
                <a:latin typeface="Calibri"/>
                <a:cs typeface="Calibri"/>
              </a:rPr>
              <a:t>S</a:t>
            </a:r>
            <a:r>
              <a:rPr dirty="0" sz="2700" spc="-20" b="1">
                <a:latin typeface="Calibri"/>
                <a:cs typeface="Calibri"/>
              </a:rPr>
              <a:t>eg</a:t>
            </a:r>
            <a:r>
              <a:rPr dirty="0" sz="2700" spc="-35" b="1">
                <a:latin typeface="Calibri"/>
                <a:cs typeface="Calibri"/>
              </a:rPr>
              <a:t>m</a:t>
            </a:r>
            <a:r>
              <a:rPr dirty="0" sz="2700" spc="-25" b="1">
                <a:latin typeface="Calibri"/>
                <a:cs typeface="Calibri"/>
              </a:rPr>
              <a:t>e</a:t>
            </a:r>
            <a:r>
              <a:rPr dirty="0" sz="2700" spc="-50" b="1">
                <a:latin typeface="Calibri"/>
                <a:cs typeface="Calibri"/>
              </a:rPr>
              <a:t>n</a:t>
            </a:r>
            <a:r>
              <a:rPr dirty="0" sz="2700" spc="-40" b="1">
                <a:latin typeface="Calibri"/>
                <a:cs typeface="Calibri"/>
              </a:rPr>
              <a:t>t</a:t>
            </a:r>
            <a:r>
              <a:rPr dirty="0" sz="2700" spc="-50" b="1">
                <a:latin typeface="Calibri"/>
                <a:cs typeface="Calibri"/>
              </a:rPr>
              <a:t>a</a:t>
            </a:r>
            <a:r>
              <a:rPr dirty="0" sz="2700" spc="-15" b="1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8760" y="4790947"/>
            <a:ext cx="4991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C</a:t>
            </a:r>
            <a:r>
              <a:rPr dirty="0" sz="2400" spc="-195" b="1">
                <a:latin typeface="Calibri"/>
                <a:cs typeface="Calibri"/>
              </a:rPr>
              <a:t>A</a:t>
            </a:r>
            <a:r>
              <a:rPr dirty="0" sz="2400" b="1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9220200" y="2322576"/>
            <a:ext cx="2813685" cy="2431415"/>
            <a:chOff x="9220200" y="2322576"/>
            <a:chExt cx="2813685" cy="2431415"/>
          </a:xfrm>
        </p:grpSpPr>
        <p:sp>
          <p:nvSpPr>
            <p:cNvPr id="11" name="object 11"/>
            <p:cNvSpPr/>
            <p:nvPr/>
          </p:nvSpPr>
          <p:spPr>
            <a:xfrm>
              <a:off x="9220200" y="2322576"/>
              <a:ext cx="2813304" cy="2420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565561" y="0"/>
                  </a:moveTo>
                  <a:lnTo>
                    <a:pt x="431482" y="16770"/>
                  </a:lnTo>
                  <a:lnTo>
                    <a:pt x="392478" y="50332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lnTo>
                    <a:pt x="204777" y="408278"/>
                  </a:lnTo>
                  <a:lnTo>
                    <a:pt x="307160" y="520136"/>
                  </a:lnTo>
                  <a:lnTo>
                    <a:pt x="241344" y="676737"/>
                  </a:lnTo>
                  <a:lnTo>
                    <a:pt x="82881" y="511750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3" y="838927"/>
                  </a:lnTo>
                  <a:lnTo>
                    <a:pt x="277902" y="819350"/>
                  </a:lnTo>
                  <a:lnTo>
                    <a:pt x="231588" y="1031886"/>
                  </a:lnTo>
                  <a:lnTo>
                    <a:pt x="270592" y="1269577"/>
                  </a:lnTo>
                  <a:lnTo>
                    <a:pt x="221842" y="1403807"/>
                  </a:lnTo>
                  <a:lnTo>
                    <a:pt x="453421" y="1401011"/>
                  </a:lnTo>
                  <a:lnTo>
                    <a:pt x="402234" y="1160526"/>
                  </a:lnTo>
                  <a:lnTo>
                    <a:pt x="477807" y="1087809"/>
                  </a:lnTo>
                  <a:lnTo>
                    <a:pt x="621630" y="1079425"/>
                  </a:lnTo>
                  <a:lnTo>
                    <a:pt x="660634" y="1163321"/>
                  </a:lnTo>
                  <a:lnTo>
                    <a:pt x="536313" y="1387036"/>
                  </a:lnTo>
                  <a:lnTo>
                    <a:pt x="748399" y="1392627"/>
                  </a:lnTo>
                  <a:lnTo>
                    <a:pt x="880031" y="1062643"/>
                  </a:lnTo>
                  <a:lnTo>
                    <a:pt x="838591" y="920028"/>
                  </a:lnTo>
                  <a:lnTo>
                    <a:pt x="940974" y="791389"/>
                  </a:lnTo>
                  <a:lnTo>
                    <a:pt x="894660" y="701903"/>
                  </a:lnTo>
                  <a:lnTo>
                    <a:pt x="880031" y="475392"/>
                  </a:lnTo>
                  <a:lnTo>
                    <a:pt x="850783" y="447431"/>
                  </a:lnTo>
                  <a:lnTo>
                    <a:pt x="882468" y="346753"/>
                  </a:lnTo>
                  <a:lnTo>
                    <a:pt x="816651" y="279638"/>
                  </a:lnTo>
                  <a:lnTo>
                    <a:pt x="794713" y="198549"/>
                  </a:lnTo>
                  <a:lnTo>
                    <a:pt x="806905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68483" y="3335815"/>
              <a:ext cx="941069" cy="1403985"/>
            </a:xfrm>
            <a:custGeom>
              <a:avLst/>
              <a:gdLst/>
              <a:ahLst/>
              <a:cxnLst/>
              <a:rect l="l" t="t" r="r" b="b"/>
              <a:pathLst>
                <a:path w="941070" h="1403985">
                  <a:moveTo>
                    <a:pt x="268156" y="184562"/>
                  </a:moveTo>
                  <a:lnTo>
                    <a:pt x="204777" y="408278"/>
                  </a:lnTo>
                  <a:lnTo>
                    <a:pt x="307161" y="520136"/>
                  </a:lnTo>
                  <a:lnTo>
                    <a:pt x="241345" y="676736"/>
                  </a:lnTo>
                  <a:lnTo>
                    <a:pt x="82881" y="511751"/>
                  </a:lnTo>
                  <a:lnTo>
                    <a:pt x="9756" y="528520"/>
                  </a:lnTo>
                  <a:lnTo>
                    <a:pt x="0" y="763428"/>
                  </a:lnTo>
                  <a:lnTo>
                    <a:pt x="143834" y="838927"/>
                  </a:lnTo>
                  <a:lnTo>
                    <a:pt x="277902" y="819351"/>
                  </a:lnTo>
                  <a:lnTo>
                    <a:pt x="231589" y="1031887"/>
                  </a:lnTo>
                  <a:lnTo>
                    <a:pt x="270593" y="1269578"/>
                  </a:lnTo>
                  <a:lnTo>
                    <a:pt x="221843" y="1403807"/>
                  </a:lnTo>
                  <a:lnTo>
                    <a:pt x="453421" y="1401012"/>
                  </a:lnTo>
                  <a:lnTo>
                    <a:pt x="402235" y="1160526"/>
                  </a:lnTo>
                  <a:lnTo>
                    <a:pt x="477807" y="1087810"/>
                  </a:lnTo>
                  <a:lnTo>
                    <a:pt x="621631" y="1079425"/>
                  </a:lnTo>
                  <a:lnTo>
                    <a:pt x="660635" y="1163322"/>
                  </a:lnTo>
                  <a:lnTo>
                    <a:pt x="536313" y="1387037"/>
                  </a:lnTo>
                  <a:lnTo>
                    <a:pt x="748400" y="1392627"/>
                  </a:lnTo>
                  <a:lnTo>
                    <a:pt x="880032" y="1062644"/>
                  </a:lnTo>
                  <a:lnTo>
                    <a:pt x="838591" y="920029"/>
                  </a:lnTo>
                  <a:lnTo>
                    <a:pt x="940975" y="791389"/>
                  </a:lnTo>
                  <a:lnTo>
                    <a:pt x="894661" y="701903"/>
                  </a:lnTo>
                  <a:lnTo>
                    <a:pt x="880032" y="475392"/>
                  </a:lnTo>
                  <a:lnTo>
                    <a:pt x="850784" y="447431"/>
                  </a:lnTo>
                  <a:lnTo>
                    <a:pt x="882468" y="346753"/>
                  </a:lnTo>
                  <a:lnTo>
                    <a:pt x="816652" y="279638"/>
                  </a:lnTo>
                  <a:lnTo>
                    <a:pt x="794714" y="198549"/>
                  </a:lnTo>
                  <a:lnTo>
                    <a:pt x="806906" y="86691"/>
                  </a:lnTo>
                  <a:lnTo>
                    <a:pt x="726451" y="25166"/>
                  </a:lnTo>
                  <a:lnTo>
                    <a:pt x="670391" y="72704"/>
                  </a:lnTo>
                  <a:lnTo>
                    <a:pt x="565561" y="0"/>
                  </a:lnTo>
                  <a:lnTo>
                    <a:pt x="431483" y="16769"/>
                  </a:lnTo>
                  <a:lnTo>
                    <a:pt x="392479" y="50333"/>
                  </a:lnTo>
                  <a:lnTo>
                    <a:pt x="268156" y="30756"/>
                  </a:lnTo>
                  <a:lnTo>
                    <a:pt x="234025" y="125832"/>
                  </a:lnTo>
                  <a:lnTo>
                    <a:pt x="268156" y="184562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239297" y="0"/>
                  </a:moveTo>
                  <a:lnTo>
                    <a:pt x="140013" y="71201"/>
                  </a:lnTo>
                  <a:lnTo>
                    <a:pt x="68740" y="541735"/>
                  </a:lnTo>
                  <a:lnTo>
                    <a:pt x="119647" y="606747"/>
                  </a:lnTo>
                  <a:lnTo>
                    <a:pt x="76372" y="674853"/>
                  </a:lnTo>
                  <a:lnTo>
                    <a:pt x="40730" y="777007"/>
                  </a:lnTo>
                  <a:lnTo>
                    <a:pt x="50918" y="848208"/>
                  </a:lnTo>
                  <a:lnTo>
                    <a:pt x="0" y="1009173"/>
                  </a:lnTo>
                  <a:lnTo>
                    <a:pt x="137469" y="987502"/>
                  </a:lnTo>
                  <a:lnTo>
                    <a:pt x="127292" y="835818"/>
                  </a:lnTo>
                  <a:lnTo>
                    <a:pt x="157834" y="814148"/>
                  </a:lnTo>
                  <a:lnTo>
                    <a:pt x="290215" y="838913"/>
                  </a:lnTo>
                  <a:lnTo>
                    <a:pt x="201109" y="1043221"/>
                  </a:lnTo>
                  <a:lnTo>
                    <a:pt x="277483" y="1092749"/>
                  </a:lnTo>
                  <a:lnTo>
                    <a:pt x="397132" y="1061797"/>
                  </a:lnTo>
                  <a:lnTo>
                    <a:pt x="361490" y="950361"/>
                  </a:lnTo>
                  <a:lnTo>
                    <a:pt x="417497" y="857490"/>
                  </a:lnTo>
                  <a:lnTo>
                    <a:pt x="417497" y="693417"/>
                  </a:lnTo>
                  <a:lnTo>
                    <a:pt x="488772" y="547922"/>
                  </a:lnTo>
                  <a:lnTo>
                    <a:pt x="488772" y="343615"/>
                  </a:lnTo>
                  <a:lnTo>
                    <a:pt x="496415" y="188837"/>
                  </a:lnTo>
                  <a:lnTo>
                    <a:pt x="422586" y="133120"/>
                  </a:lnTo>
                  <a:lnTo>
                    <a:pt x="381855" y="34060"/>
                  </a:lnTo>
                  <a:lnTo>
                    <a:pt x="23929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32911" y="3508151"/>
              <a:ext cx="496570" cy="1092835"/>
            </a:xfrm>
            <a:custGeom>
              <a:avLst/>
              <a:gdLst/>
              <a:ahLst/>
              <a:cxnLst/>
              <a:rect l="l" t="t" r="r" b="b"/>
              <a:pathLst>
                <a:path w="496570" h="1092835">
                  <a:moveTo>
                    <a:pt x="68740" y="541734"/>
                  </a:moveTo>
                  <a:lnTo>
                    <a:pt x="140014" y="71200"/>
                  </a:lnTo>
                  <a:lnTo>
                    <a:pt x="239297" y="0"/>
                  </a:lnTo>
                  <a:lnTo>
                    <a:pt x="381856" y="34059"/>
                  </a:lnTo>
                  <a:lnTo>
                    <a:pt x="422587" y="133119"/>
                  </a:lnTo>
                  <a:lnTo>
                    <a:pt x="496416" y="188837"/>
                  </a:lnTo>
                  <a:lnTo>
                    <a:pt x="488772" y="343614"/>
                  </a:lnTo>
                  <a:lnTo>
                    <a:pt x="488772" y="547922"/>
                  </a:lnTo>
                  <a:lnTo>
                    <a:pt x="417498" y="693417"/>
                  </a:lnTo>
                  <a:lnTo>
                    <a:pt x="417498" y="857489"/>
                  </a:lnTo>
                  <a:lnTo>
                    <a:pt x="361490" y="950361"/>
                  </a:lnTo>
                  <a:lnTo>
                    <a:pt x="397132" y="1061797"/>
                  </a:lnTo>
                  <a:lnTo>
                    <a:pt x="277484" y="1092750"/>
                  </a:lnTo>
                  <a:lnTo>
                    <a:pt x="201110" y="1043220"/>
                  </a:lnTo>
                  <a:lnTo>
                    <a:pt x="290216" y="838912"/>
                  </a:lnTo>
                  <a:lnTo>
                    <a:pt x="157835" y="814148"/>
                  </a:lnTo>
                  <a:lnTo>
                    <a:pt x="127292" y="835818"/>
                  </a:lnTo>
                  <a:lnTo>
                    <a:pt x="137469" y="987502"/>
                  </a:lnTo>
                  <a:lnTo>
                    <a:pt x="0" y="1009173"/>
                  </a:lnTo>
                  <a:lnTo>
                    <a:pt x="50919" y="848207"/>
                  </a:lnTo>
                  <a:lnTo>
                    <a:pt x="40731" y="777007"/>
                  </a:lnTo>
                  <a:lnTo>
                    <a:pt x="76373" y="674853"/>
                  </a:lnTo>
                  <a:lnTo>
                    <a:pt x="119648" y="606746"/>
                  </a:lnTo>
                  <a:lnTo>
                    <a:pt x="68740" y="54173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117104" y="0"/>
                  </a:moveTo>
                  <a:lnTo>
                    <a:pt x="117104" y="77388"/>
                  </a:lnTo>
                  <a:lnTo>
                    <a:pt x="43275" y="272415"/>
                  </a:lnTo>
                  <a:lnTo>
                    <a:pt x="86550" y="727464"/>
                  </a:lnTo>
                  <a:lnTo>
                    <a:pt x="48364" y="758430"/>
                  </a:lnTo>
                  <a:lnTo>
                    <a:pt x="0" y="866772"/>
                  </a:lnTo>
                  <a:lnTo>
                    <a:pt x="101827" y="872959"/>
                  </a:lnTo>
                  <a:lnTo>
                    <a:pt x="66184" y="928677"/>
                  </a:lnTo>
                  <a:lnTo>
                    <a:pt x="117104" y="953442"/>
                  </a:lnTo>
                  <a:lnTo>
                    <a:pt x="224020" y="947254"/>
                  </a:lnTo>
                  <a:lnTo>
                    <a:pt x="259662" y="950348"/>
                  </a:lnTo>
                  <a:lnTo>
                    <a:pt x="356401" y="913207"/>
                  </a:lnTo>
                  <a:lnTo>
                    <a:pt x="338580" y="780088"/>
                  </a:lnTo>
                  <a:lnTo>
                    <a:pt x="389488" y="585076"/>
                  </a:lnTo>
                  <a:lnTo>
                    <a:pt x="422587" y="371473"/>
                  </a:lnTo>
                  <a:lnTo>
                    <a:pt x="348758" y="105248"/>
                  </a:lnTo>
                  <a:lnTo>
                    <a:pt x="346213" y="12376"/>
                  </a:lnTo>
                  <a:lnTo>
                    <a:pt x="290206" y="52623"/>
                  </a:lnTo>
                  <a:lnTo>
                    <a:pt x="183288" y="37141"/>
                  </a:lnTo>
                  <a:lnTo>
                    <a:pt x="11710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3598" y="3350275"/>
              <a:ext cx="422909" cy="953769"/>
            </a:xfrm>
            <a:custGeom>
              <a:avLst/>
              <a:gdLst/>
              <a:ahLst/>
              <a:cxnLst/>
              <a:rect l="l" t="t" r="r" b="b"/>
              <a:pathLst>
                <a:path w="422909" h="953770">
                  <a:moveTo>
                    <a:pt x="43275" y="272413"/>
                  </a:moveTo>
                  <a:lnTo>
                    <a:pt x="117104" y="77388"/>
                  </a:lnTo>
                  <a:lnTo>
                    <a:pt x="117104" y="0"/>
                  </a:lnTo>
                  <a:lnTo>
                    <a:pt x="183289" y="37140"/>
                  </a:lnTo>
                  <a:lnTo>
                    <a:pt x="290205" y="52623"/>
                  </a:lnTo>
                  <a:lnTo>
                    <a:pt x="346213" y="12375"/>
                  </a:lnTo>
                  <a:lnTo>
                    <a:pt x="348758" y="105247"/>
                  </a:lnTo>
                  <a:lnTo>
                    <a:pt x="422587" y="371473"/>
                  </a:lnTo>
                  <a:lnTo>
                    <a:pt x="389489" y="585075"/>
                  </a:lnTo>
                  <a:lnTo>
                    <a:pt x="338580" y="780087"/>
                  </a:lnTo>
                  <a:lnTo>
                    <a:pt x="356401" y="913207"/>
                  </a:lnTo>
                  <a:lnTo>
                    <a:pt x="259662" y="950348"/>
                  </a:lnTo>
                  <a:lnTo>
                    <a:pt x="224020" y="947254"/>
                  </a:lnTo>
                  <a:lnTo>
                    <a:pt x="117104" y="953442"/>
                  </a:lnTo>
                  <a:lnTo>
                    <a:pt x="66185" y="928677"/>
                  </a:lnTo>
                  <a:lnTo>
                    <a:pt x="101827" y="872959"/>
                  </a:lnTo>
                  <a:lnTo>
                    <a:pt x="0" y="866771"/>
                  </a:lnTo>
                  <a:lnTo>
                    <a:pt x="48364" y="758429"/>
                  </a:lnTo>
                  <a:lnTo>
                    <a:pt x="86550" y="727463"/>
                  </a:lnTo>
                  <a:lnTo>
                    <a:pt x="43275" y="272413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2882" y="42158"/>
                </a:lnTo>
                <a:lnTo>
                  <a:pt x="5478796" y="81838"/>
                </a:lnTo>
                <a:lnTo>
                  <a:pt x="5456365" y="118376"/>
                </a:lnTo>
                <a:lnTo>
                  <a:pt x="5426447" y="151110"/>
                </a:lnTo>
                <a:lnTo>
                  <a:pt x="5389898" y="179378"/>
                </a:lnTo>
                <a:lnTo>
                  <a:pt x="5347574" y="202517"/>
                </a:lnTo>
                <a:lnTo>
                  <a:pt x="5300332" y="219865"/>
                </a:lnTo>
                <a:lnTo>
                  <a:pt x="5249028" y="230760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2997623" y="238317"/>
                </a:lnTo>
                <a:lnTo>
                  <a:pt x="2946319" y="249212"/>
                </a:lnTo>
                <a:lnTo>
                  <a:pt x="2899077" y="266560"/>
                </a:lnTo>
                <a:lnTo>
                  <a:pt x="2856753" y="289699"/>
                </a:lnTo>
                <a:lnTo>
                  <a:pt x="2820204" y="317967"/>
                </a:lnTo>
                <a:lnTo>
                  <a:pt x="2790286" y="350701"/>
                </a:lnTo>
                <a:lnTo>
                  <a:pt x="2767856" y="387239"/>
                </a:lnTo>
                <a:lnTo>
                  <a:pt x="2753769" y="426919"/>
                </a:lnTo>
                <a:lnTo>
                  <a:pt x="2748884" y="469078"/>
                </a:lnTo>
                <a:lnTo>
                  <a:pt x="2743998" y="426919"/>
                </a:lnTo>
                <a:lnTo>
                  <a:pt x="2729912" y="387239"/>
                </a:lnTo>
                <a:lnTo>
                  <a:pt x="2707481" y="350701"/>
                </a:lnTo>
                <a:lnTo>
                  <a:pt x="2677563" y="317967"/>
                </a:lnTo>
                <a:lnTo>
                  <a:pt x="2641014" y="289699"/>
                </a:lnTo>
                <a:lnTo>
                  <a:pt x="2598690" y="266560"/>
                </a:lnTo>
                <a:lnTo>
                  <a:pt x="2551448" y="249212"/>
                </a:lnTo>
                <a:lnTo>
                  <a:pt x="2500144" y="238317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48739" y="230760"/>
                </a:lnTo>
                <a:lnTo>
                  <a:pt x="197435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8786" y="42158"/>
                </a:lnTo>
                <a:lnTo>
                  <a:pt x="2774699" y="81838"/>
                </a:lnTo>
                <a:lnTo>
                  <a:pt x="2752269" y="118376"/>
                </a:lnTo>
                <a:lnTo>
                  <a:pt x="2722351" y="151110"/>
                </a:lnTo>
                <a:lnTo>
                  <a:pt x="2685802" y="179378"/>
                </a:lnTo>
                <a:lnTo>
                  <a:pt x="2643477" y="202517"/>
                </a:lnTo>
                <a:lnTo>
                  <a:pt x="2596235" y="219865"/>
                </a:lnTo>
                <a:lnTo>
                  <a:pt x="2544931" y="230760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45576" y="238317"/>
                </a:lnTo>
                <a:lnTo>
                  <a:pt x="1594272" y="249212"/>
                </a:lnTo>
                <a:lnTo>
                  <a:pt x="1547029" y="266560"/>
                </a:lnTo>
                <a:lnTo>
                  <a:pt x="1504705" y="289699"/>
                </a:lnTo>
                <a:lnTo>
                  <a:pt x="1468156" y="317967"/>
                </a:lnTo>
                <a:lnTo>
                  <a:pt x="1438238" y="350701"/>
                </a:lnTo>
                <a:lnTo>
                  <a:pt x="1415808" y="387239"/>
                </a:lnTo>
                <a:lnTo>
                  <a:pt x="1401721" y="426919"/>
                </a:lnTo>
                <a:lnTo>
                  <a:pt x="1396836" y="469078"/>
                </a:lnTo>
                <a:lnTo>
                  <a:pt x="1391950" y="426919"/>
                </a:lnTo>
                <a:lnTo>
                  <a:pt x="1377863" y="387239"/>
                </a:lnTo>
                <a:lnTo>
                  <a:pt x="1355433" y="350701"/>
                </a:lnTo>
                <a:lnTo>
                  <a:pt x="1325515" y="317967"/>
                </a:lnTo>
                <a:lnTo>
                  <a:pt x="1288965" y="289699"/>
                </a:lnTo>
                <a:lnTo>
                  <a:pt x="1246641" y="266560"/>
                </a:lnTo>
                <a:lnTo>
                  <a:pt x="1199399" y="249212"/>
                </a:lnTo>
                <a:lnTo>
                  <a:pt x="1148095" y="238317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48740" y="230760"/>
                </a:lnTo>
                <a:lnTo>
                  <a:pt x="197436" y="219865"/>
                </a:lnTo>
                <a:lnTo>
                  <a:pt x="150193" y="202517"/>
                </a:lnTo>
                <a:lnTo>
                  <a:pt x="107869" y="179378"/>
                </a:lnTo>
                <a:lnTo>
                  <a:pt x="71320" y="151110"/>
                </a:lnTo>
                <a:lnTo>
                  <a:pt x="41402" y="118376"/>
                </a:lnTo>
                <a:lnTo>
                  <a:pt x="18972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77083" y="4687316"/>
            <a:ext cx="23228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25830" marR="5080" indent="-91376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GRASS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0" b="1">
                <a:solidFill>
                  <a:srgbClr val="F1C232"/>
                </a:solidFill>
                <a:latin typeface="Calibri"/>
                <a:cs typeface="Calibri"/>
              </a:rPr>
              <a:t>CAT</a:t>
            </a:r>
            <a:r>
              <a:rPr dirty="0" sz="2400" spc="-50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A64D79"/>
                </a:solidFill>
                <a:latin typeface="Calibri"/>
                <a:cs typeface="Calibri"/>
              </a:rPr>
              <a:t>TREE</a:t>
            </a:r>
            <a:r>
              <a:rPr dirty="0" sz="2400" spc="-5">
                <a:latin typeface="Calibri"/>
                <a:cs typeface="Calibri"/>
              </a:rPr>
              <a:t>,  </a:t>
            </a:r>
            <a:r>
              <a:rPr dirty="0" sz="2400" b="1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0861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07166" y="4790947"/>
            <a:ext cx="197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 </a:t>
            </a:r>
            <a:r>
              <a:rPr dirty="0" sz="2400" spc="-5" b="1">
                <a:solidFill>
                  <a:srgbClr val="6AA84F"/>
                </a:solidFill>
                <a:latin typeface="Calibri"/>
                <a:cs typeface="Calibri"/>
              </a:rPr>
              <a:t>DOG</a:t>
            </a:r>
            <a:r>
              <a:rPr dirty="0" sz="2400" spc="-5">
                <a:latin typeface="Calibri"/>
                <a:cs typeface="Calibri"/>
              </a:rPr>
              <a:t>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65" b="1">
                <a:solidFill>
                  <a:srgbClr val="4A86E8"/>
                </a:solidFill>
                <a:latin typeface="Calibri"/>
                <a:cs typeface="Calibri"/>
              </a:rPr>
              <a:t>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0396" y="42161"/>
                </a:lnTo>
                <a:lnTo>
                  <a:pt x="2736310" y="81841"/>
                </a:lnTo>
                <a:lnTo>
                  <a:pt x="2713880" y="118380"/>
                </a:lnTo>
                <a:lnTo>
                  <a:pt x="2683962" y="151114"/>
                </a:lnTo>
                <a:lnTo>
                  <a:pt x="2647413" y="179382"/>
                </a:lnTo>
                <a:lnTo>
                  <a:pt x="2605089" y="202521"/>
                </a:lnTo>
                <a:lnTo>
                  <a:pt x="2557847" y="219870"/>
                </a:lnTo>
                <a:lnTo>
                  <a:pt x="2506544" y="230764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26378" y="238319"/>
                </a:lnTo>
                <a:lnTo>
                  <a:pt x="1575075" y="249213"/>
                </a:lnTo>
                <a:lnTo>
                  <a:pt x="1527833" y="266562"/>
                </a:lnTo>
                <a:lnTo>
                  <a:pt x="1485509" y="289701"/>
                </a:lnTo>
                <a:lnTo>
                  <a:pt x="1448960" y="317969"/>
                </a:lnTo>
                <a:lnTo>
                  <a:pt x="1419043" y="350703"/>
                </a:lnTo>
                <a:lnTo>
                  <a:pt x="1396612" y="387242"/>
                </a:lnTo>
                <a:lnTo>
                  <a:pt x="1382526" y="426922"/>
                </a:lnTo>
                <a:lnTo>
                  <a:pt x="1377641" y="469081"/>
                </a:lnTo>
                <a:lnTo>
                  <a:pt x="1372755" y="426922"/>
                </a:lnTo>
                <a:lnTo>
                  <a:pt x="1358669" y="387242"/>
                </a:lnTo>
                <a:lnTo>
                  <a:pt x="1336238" y="350703"/>
                </a:lnTo>
                <a:lnTo>
                  <a:pt x="1306321" y="317969"/>
                </a:lnTo>
                <a:lnTo>
                  <a:pt x="1269772" y="289701"/>
                </a:lnTo>
                <a:lnTo>
                  <a:pt x="1227448" y="266562"/>
                </a:lnTo>
                <a:lnTo>
                  <a:pt x="1180206" y="249213"/>
                </a:lnTo>
                <a:lnTo>
                  <a:pt x="1128903" y="238319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48737" y="230761"/>
                </a:lnTo>
                <a:lnTo>
                  <a:pt x="197434" y="219867"/>
                </a:lnTo>
                <a:lnTo>
                  <a:pt x="150192" y="202518"/>
                </a:lnTo>
                <a:lnTo>
                  <a:pt x="107868" y="179379"/>
                </a:lnTo>
                <a:lnTo>
                  <a:pt x="71319" y="151111"/>
                </a:lnTo>
                <a:lnTo>
                  <a:pt x="41402" y="118377"/>
                </a:lnTo>
                <a:lnTo>
                  <a:pt x="18971" y="81838"/>
                </a:lnTo>
                <a:lnTo>
                  <a:pt x="4885" y="42158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0" y="1302589"/>
            <a:ext cx="6050915" cy="4920615"/>
            <a:chOff x="0" y="1302589"/>
            <a:chExt cx="6050915" cy="4920615"/>
          </a:xfrm>
        </p:grpSpPr>
        <p:sp>
          <p:nvSpPr>
            <p:cNvPr id="25" name="object 25"/>
            <p:cNvSpPr/>
            <p:nvPr/>
          </p:nvSpPr>
          <p:spPr>
            <a:xfrm>
              <a:off x="3066288" y="2261616"/>
              <a:ext cx="2852928" cy="2429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2103389" y="0"/>
                  </a:moveTo>
                  <a:lnTo>
                    <a:pt x="1907724" y="180279"/>
                  </a:lnTo>
                  <a:lnTo>
                    <a:pt x="1577541" y="204322"/>
                  </a:lnTo>
                  <a:lnTo>
                    <a:pt x="1369695" y="36048"/>
                  </a:lnTo>
                  <a:lnTo>
                    <a:pt x="1296294" y="48087"/>
                  </a:lnTo>
                  <a:lnTo>
                    <a:pt x="1296294" y="204322"/>
                  </a:lnTo>
                  <a:lnTo>
                    <a:pt x="1345227" y="408579"/>
                  </a:lnTo>
                  <a:lnTo>
                    <a:pt x="1235144" y="444661"/>
                  </a:lnTo>
                  <a:lnTo>
                    <a:pt x="929429" y="348519"/>
                  </a:lnTo>
                  <a:lnTo>
                    <a:pt x="489164" y="216294"/>
                  </a:lnTo>
                  <a:lnTo>
                    <a:pt x="80545" y="254182"/>
                  </a:lnTo>
                  <a:lnTo>
                    <a:pt x="0" y="348519"/>
                  </a:lnTo>
                  <a:lnTo>
                    <a:pt x="146766" y="384568"/>
                  </a:lnTo>
                  <a:lnTo>
                    <a:pt x="330182" y="360490"/>
                  </a:lnTo>
                  <a:lnTo>
                    <a:pt x="525847" y="408579"/>
                  </a:lnTo>
                  <a:lnTo>
                    <a:pt x="856029" y="516760"/>
                  </a:lnTo>
                  <a:lnTo>
                    <a:pt x="1076162" y="648917"/>
                  </a:lnTo>
                  <a:lnTo>
                    <a:pt x="1100662" y="853273"/>
                  </a:lnTo>
                  <a:lnTo>
                    <a:pt x="1161812" y="1117657"/>
                  </a:lnTo>
                  <a:lnTo>
                    <a:pt x="1198460" y="1249847"/>
                  </a:lnTo>
                  <a:lnTo>
                    <a:pt x="1369695" y="1225770"/>
                  </a:lnTo>
                  <a:lnTo>
                    <a:pt x="1443026" y="1418088"/>
                  </a:lnTo>
                  <a:lnTo>
                    <a:pt x="1614260" y="1538274"/>
                  </a:lnTo>
                  <a:lnTo>
                    <a:pt x="1712057" y="1454137"/>
                  </a:lnTo>
                  <a:lnTo>
                    <a:pt x="1717639" y="1315726"/>
                  </a:lnTo>
                  <a:lnTo>
                    <a:pt x="1675409" y="1201760"/>
                  </a:lnTo>
                  <a:lnTo>
                    <a:pt x="1650908" y="1093613"/>
                  </a:lnTo>
                  <a:lnTo>
                    <a:pt x="1809890" y="1045557"/>
                  </a:lnTo>
                  <a:lnTo>
                    <a:pt x="1944441" y="961421"/>
                  </a:lnTo>
                  <a:lnTo>
                    <a:pt x="1895508" y="1177716"/>
                  </a:lnTo>
                  <a:lnTo>
                    <a:pt x="2066740" y="1261852"/>
                  </a:lnTo>
                  <a:lnTo>
                    <a:pt x="2189006" y="1141667"/>
                  </a:lnTo>
                  <a:lnTo>
                    <a:pt x="2189006" y="997470"/>
                  </a:lnTo>
                  <a:lnTo>
                    <a:pt x="2164539" y="829229"/>
                  </a:lnTo>
                  <a:lnTo>
                    <a:pt x="2078922" y="721048"/>
                  </a:lnTo>
                  <a:lnTo>
                    <a:pt x="2127890" y="624940"/>
                  </a:lnTo>
                  <a:lnTo>
                    <a:pt x="2176755" y="336514"/>
                  </a:lnTo>
                  <a:lnTo>
                    <a:pt x="2189006" y="36048"/>
                  </a:lnTo>
                  <a:lnTo>
                    <a:pt x="210338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57297" y="2756559"/>
              <a:ext cx="2189480" cy="1538605"/>
            </a:xfrm>
            <a:custGeom>
              <a:avLst/>
              <a:gdLst/>
              <a:ahLst/>
              <a:cxnLst/>
              <a:rect l="l" t="t" r="r" b="b"/>
              <a:pathLst>
                <a:path w="2189479" h="1538604">
                  <a:moveTo>
                    <a:pt x="80546" y="254183"/>
                  </a:moveTo>
                  <a:lnTo>
                    <a:pt x="489164" y="216294"/>
                  </a:lnTo>
                  <a:lnTo>
                    <a:pt x="929429" y="348519"/>
                  </a:lnTo>
                  <a:lnTo>
                    <a:pt x="1235144" y="444661"/>
                  </a:lnTo>
                  <a:lnTo>
                    <a:pt x="1345227" y="408579"/>
                  </a:lnTo>
                  <a:lnTo>
                    <a:pt x="1296294" y="204323"/>
                  </a:lnTo>
                  <a:lnTo>
                    <a:pt x="1296294" y="48087"/>
                  </a:lnTo>
                  <a:lnTo>
                    <a:pt x="1369694" y="36049"/>
                  </a:lnTo>
                  <a:lnTo>
                    <a:pt x="1577542" y="204323"/>
                  </a:lnTo>
                  <a:lnTo>
                    <a:pt x="1907724" y="180279"/>
                  </a:lnTo>
                  <a:lnTo>
                    <a:pt x="2103389" y="0"/>
                  </a:lnTo>
                  <a:lnTo>
                    <a:pt x="2189006" y="36049"/>
                  </a:lnTo>
                  <a:lnTo>
                    <a:pt x="2176756" y="336514"/>
                  </a:lnTo>
                  <a:lnTo>
                    <a:pt x="2127890" y="624940"/>
                  </a:lnTo>
                  <a:lnTo>
                    <a:pt x="2078923" y="721049"/>
                  </a:lnTo>
                  <a:lnTo>
                    <a:pt x="2164539" y="829230"/>
                  </a:lnTo>
                  <a:lnTo>
                    <a:pt x="2189006" y="997471"/>
                  </a:lnTo>
                  <a:lnTo>
                    <a:pt x="2189006" y="1141668"/>
                  </a:lnTo>
                  <a:lnTo>
                    <a:pt x="2066741" y="1261854"/>
                  </a:lnTo>
                  <a:lnTo>
                    <a:pt x="1895507" y="1177717"/>
                  </a:lnTo>
                  <a:lnTo>
                    <a:pt x="1944441" y="961421"/>
                  </a:lnTo>
                  <a:lnTo>
                    <a:pt x="1809891" y="1045559"/>
                  </a:lnTo>
                  <a:lnTo>
                    <a:pt x="1650908" y="1093613"/>
                  </a:lnTo>
                  <a:lnTo>
                    <a:pt x="1675409" y="1201761"/>
                  </a:lnTo>
                  <a:lnTo>
                    <a:pt x="1717639" y="1315727"/>
                  </a:lnTo>
                  <a:lnTo>
                    <a:pt x="1712058" y="1454138"/>
                  </a:lnTo>
                  <a:lnTo>
                    <a:pt x="1614259" y="1538275"/>
                  </a:lnTo>
                  <a:lnTo>
                    <a:pt x="1443026" y="1418089"/>
                  </a:lnTo>
                  <a:lnTo>
                    <a:pt x="1369694" y="1225771"/>
                  </a:lnTo>
                  <a:lnTo>
                    <a:pt x="1198461" y="1249848"/>
                  </a:lnTo>
                  <a:lnTo>
                    <a:pt x="1161812" y="1117657"/>
                  </a:lnTo>
                  <a:lnTo>
                    <a:pt x="1100662" y="853274"/>
                  </a:lnTo>
                  <a:lnTo>
                    <a:pt x="1076161" y="648917"/>
                  </a:lnTo>
                  <a:lnTo>
                    <a:pt x="856029" y="516760"/>
                  </a:lnTo>
                  <a:lnTo>
                    <a:pt x="525847" y="408579"/>
                  </a:lnTo>
                  <a:lnTo>
                    <a:pt x="330181" y="360491"/>
                  </a:lnTo>
                  <a:lnTo>
                    <a:pt x="146766" y="384568"/>
                  </a:lnTo>
                  <a:lnTo>
                    <a:pt x="0" y="348519"/>
                  </a:lnTo>
                </a:path>
              </a:pathLst>
            </a:custGeom>
            <a:ln w="381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2280145" y="0"/>
                  </a:moveTo>
                  <a:lnTo>
                    <a:pt x="2214351" y="321160"/>
                  </a:lnTo>
                  <a:lnTo>
                    <a:pt x="2333400" y="572151"/>
                  </a:lnTo>
                  <a:lnTo>
                    <a:pt x="2323901" y="773932"/>
                  </a:lnTo>
                  <a:lnTo>
                    <a:pt x="2157197" y="926482"/>
                  </a:lnTo>
                  <a:lnTo>
                    <a:pt x="1928638" y="832980"/>
                  </a:lnTo>
                  <a:lnTo>
                    <a:pt x="1961955" y="665652"/>
                  </a:lnTo>
                  <a:lnTo>
                    <a:pt x="1790532" y="739479"/>
                  </a:lnTo>
                  <a:lnTo>
                    <a:pt x="1804790" y="842839"/>
                  </a:lnTo>
                  <a:lnTo>
                    <a:pt x="1833387" y="985572"/>
                  </a:lnTo>
                  <a:lnTo>
                    <a:pt x="1819089" y="1133203"/>
                  </a:lnTo>
                  <a:lnTo>
                    <a:pt x="1647664" y="1177536"/>
                  </a:lnTo>
                  <a:lnTo>
                    <a:pt x="1504798" y="1064317"/>
                  </a:lnTo>
                  <a:lnTo>
                    <a:pt x="1435985" y="856914"/>
                  </a:lnTo>
                  <a:lnTo>
                    <a:pt x="1219085" y="857617"/>
                  </a:lnTo>
                  <a:lnTo>
                    <a:pt x="1119074" y="321160"/>
                  </a:lnTo>
                  <a:lnTo>
                    <a:pt x="947651" y="153832"/>
                  </a:lnTo>
                  <a:lnTo>
                    <a:pt x="0" y="266989"/>
                  </a:lnTo>
                  <a:lnTo>
                    <a:pt x="0" y="1517069"/>
                  </a:lnTo>
                  <a:lnTo>
                    <a:pt x="2823894" y="1517069"/>
                  </a:lnTo>
                  <a:lnTo>
                    <a:pt x="2842953" y="75087"/>
                  </a:lnTo>
                  <a:lnTo>
                    <a:pt x="2497585" y="115100"/>
                  </a:lnTo>
                  <a:lnTo>
                    <a:pt x="2452469" y="6159"/>
                  </a:lnTo>
                  <a:lnTo>
                    <a:pt x="2280145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80818" y="3151422"/>
              <a:ext cx="2843530" cy="1517650"/>
            </a:xfrm>
            <a:custGeom>
              <a:avLst/>
              <a:gdLst/>
              <a:ahLst/>
              <a:cxnLst/>
              <a:rect l="l" t="t" r="r" b="b"/>
              <a:pathLst>
                <a:path w="2843529" h="1517650">
                  <a:moveTo>
                    <a:pt x="0" y="266988"/>
                  </a:moveTo>
                  <a:lnTo>
                    <a:pt x="947651" y="153831"/>
                  </a:lnTo>
                  <a:lnTo>
                    <a:pt x="1119075" y="321159"/>
                  </a:lnTo>
                  <a:lnTo>
                    <a:pt x="1219085" y="857616"/>
                  </a:lnTo>
                  <a:lnTo>
                    <a:pt x="1435985" y="856913"/>
                  </a:lnTo>
                  <a:lnTo>
                    <a:pt x="1504799" y="1064317"/>
                  </a:lnTo>
                  <a:lnTo>
                    <a:pt x="1647665" y="1177536"/>
                  </a:lnTo>
                  <a:lnTo>
                    <a:pt x="1819089" y="1133203"/>
                  </a:lnTo>
                  <a:lnTo>
                    <a:pt x="1833388" y="985571"/>
                  </a:lnTo>
                  <a:lnTo>
                    <a:pt x="1804790" y="842839"/>
                  </a:lnTo>
                  <a:lnTo>
                    <a:pt x="1790532" y="739478"/>
                  </a:lnTo>
                  <a:lnTo>
                    <a:pt x="1961956" y="665652"/>
                  </a:lnTo>
                  <a:lnTo>
                    <a:pt x="1928639" y="832980"/>
                  </a:lnTo>
                  <a:lnTo>
                    <a:pt x="2157197" y="926482"/>
                  </a:lnTo>
                  <a:lnTo>
                    <a:pt x="2323902" y="773932"/>
                  </a:lnTo>
                  <a:lnTo>
                    <a:pt x="2333401" y="572150"/>
                  </a:lnTo>
                  <a:lnTo>
                    <a:pt x="2214352" y="321159"/>
                  </a:lnTo>
                  <a:lnTo>
                    <a:pt x="2280146" y="0"/>
                  </a:lnTo>
                  <a:lnTo>
                    <a:pt x="2452470" y="6159"/>
                  </a:lnTo>
                  <a:lnTo>
                    <a:pt x="2497585" y="115099"/>
                  </a:lnTo>
                  <a:lnTo>
                    <a:pt x="2842953" y="75086"/>
                  </a:lnTo>
                  <a:lnTo>
                    <a:pt x="2823895" y="1517069"/>
                  </a:lnTo>
                  <a:lnTo>
                    <a:pt x="0" y="1517069"/>
                  </a:lnTo>
                  <a:lnTo>
                    <a:pt x="0" y="266988"/>
                  </a:lnTo>
                  <a:close/>
                </a:path>
              </a:pathLst>
            </a:custGeom>
            <a:ln w="381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2838154" y="0"/>
                  </a:moveTo>
                  <a:lnTo>
                    <a:pt x="2681028" y="98399"/>
                  </a:lnTo>
                  <a:lnTo>
                    <a:pt x="2557240" y="137793"/>
                  </a:lnTo>
                  <a:lnTo>
                    <a:pt x="2295305" y="162429"/>
                  </a:lnTo>
                  <a:lnTo>
                    <a:pt x="1433385" y="408501"/>
                  </a:lnTo>
                  <a:lnTo>
                    <a:pt x="1219085" y="477367"/>
                  </a:lnTo>
                  <a:lnTo>
                    <a:pt x="916393" y="433985"/>
                  </a:lnTo>
                  <a:lnTo>
                    <a:pt x="652399" y="536436"/>
                  </a:lnTo>
                  <a:lnTo>
                    <a:pt x="4759" y="610283"/>
                  </a:lnTo>
                  <a:lnTo>
                    <a:pt x="0" y="1058117"/>
                  </a:lnTo>
                  <a:lnTo>
                    <a:pt x="852420" y="964614"/>
                  </a:lnTo>
                  <a:lnTo>
                    <a:pt x="400003" y="841578"/>
                  </a:lnTo>
                  <a:lnTo>
                    <a:pt x="219080" y="851416"/>
                  </a:lnTo>
                  <a:lnTo>
                    <a:pt x="33317" y="787469"/>
                  </a:lnTo>
                  <a:lnTo>
                    <a:pt x="157165" y="654554"/>
                  </a:lnTo>
                  <a:lnTo>
                    <a:pt x="600003" y="629959"/>
                  </a:lnTo>
                  <a:lnTo>
                    <a:pt x="1314316" y="836639"/>
                  </a:lnTo>
                  <a:lnTo>
                    <a:pt x="1385730" y="821881"/>
                  </a:lnTo>
                  <a:lnTo>
                    <a:pt x="1338454" y="549085"/>
                  </a:lnTo>
                  <a:lnTo>
                    <a:pt x="1423866" y="442955"/>
                  </a:lnTo>
                  <a:lnTo>
                    <a:pt x="1485741" y="457671"/>
                  </a:lnTo>
                  <a:lnTo>
                    <a:pt x="1685762" y="605344"/>
                  </a:lnTo>
                  <a:lnTo>
                    <a:pt x="1957197" y="595505"/>
                  </a:lnTo>
                  <a:lnTo>
                    <a:pt x="2142898" y="408501"/>
                  </a:lnTo>
                  <a:lnTo>
                    <a:pt x="2300065" y="472469"/>
                  </a:lnTo>
                  <a:lnTo>
                    <a:pt x="2297704" y="792100"/>
                  </a:lnTo>
                  <a:lnTo>
                    <a:pt x="2495326" y="816963"/>
                  </a:lnTo>
                  <a:lnTo>
                    <a:pt x="2514384" y="876032"/>
                  </a:lnTo>
                  <a:lnTo>
                    <a:pt x="2823895" y="876032"/>
                  </a:lnTo>
                  <a:lnTo>
                    <a:pt x="2838154" y="0"/>
                  </a:lnTo>
                  <a:close/>
                </a:path>
              </a:pathLst>
            </a:custGeom>
            <a:solidFill>
              <a:srgbClr val="C2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76051" y="2320938"/>
              <a:ext cx="2838450" cy="1058545"/>
            </a:xfrm>
            <a:custGeom>
              <a:avLst/>
              <a:gdLst/>
              <a:ahLst/>
              <a:cxnLst/>
              <a:rect l="l" t="t" r="r" b="b"/>
              <a:pathLst>
                <a:path w="2838450" h="1058545">
                  <a:moveTo>
                    <a:pt x="852420" y="964615"/>
                  </a:moveTo>
                  <a:lnTo>
                    <a:pt x="0" y="1058117"/>
                  </a:lnTo>
                  <a:lnTo>
                    <a:pt x="4759" y="610283"/>
                  </a:lnTo>
                  <a:lnTo>
                    <a:pt x="652398" y="536436"/>
                  </a:lnTo>
                  <a:lnTo>
                    <a:pt x="916394" y="433985"/>
                  </a:lnTo>
                  <a:lnTo>
                    <a:pt x="1219086" y="477367"/>
                  </a:lnTo>
                  <a:lnTo>
                    <a:pt x="1433386" y="408502"/>
                  </a:lnTo>
                  <a:lnTo>
                    <a:pt x="2295305" y="162429"/>
                  </a:lnTo>
                  <a:lnTo>
                    <a:pt x="2557240" y="137793"/>
                  </a:lnTo>
                  <a:lnTo>
                    <a:pt x="2681029" y="98400"/>
                  </a:lnTo>
                  <a:lnTo>
                    <a:pt x="2838154" y="0"/>
                  </a:lnTo>
                  <a:lnTo>
                    <a:pt x="2823895" y="876032"/>
                  </a:lnTo>
                  <a:lnTo>
                    <a:pt x="2514384" y="876032"/>
                  </a:lnTo>
                  <a:lnTo>
                    <a:pt x="2495326" y="816963"/>
                  </a:lnTo>
                  <a:lnTo>
                    <a:pt x="2297705" y="792099"/>
                  </a:lnTo>
                  <a:lnTo>
                    <a:pt x="2300064" y="472469"/>
                  </a:lnTo>
                  <a:lnTo>
                    <a:pt x="2142899" y="408502"/>
                  </a:lnTo>
                  <a:lnTo>
                    <a:pt x="1957197" y="595506"/>
                  </a:lnTo>
                  <a:lnTo>
                    <a:pt x="1685762" y="605343"/>
                  </a:lnTo>
                  <a:lnTo>
                    <a:pt x="1485741" y="457671"/>
                  </a:lnTo>
                  <a:lnTo>
                    <a:pt x="1423866" y="442955"/>
                  </a:lnTo>
                  <a:lnTo>
                    <a:pt x="1338454" y="549085"/>
                  </a:lnTo>
                  <a:lnTo>
                    <a:pt x="1385730" y="821882"/>
                  </a:lnTo>
                  <a:lnTo>
                    <a:pt x="1314317" y="836639"/>
                  </a:lnTo>
                  <a:lnTo>
                    <a:pt x="600003" y="629959"/>
                  </a:lnTo>
                  <a:lnTo>
                    <a:pt x="157165" y="654554"/>
                  </a:lnTo>
                  <a:lnTo>
                    <a:pt x="33316" y="787470"/>
                  </a:lnTo>
                  <a:lnTo>
                    <a:pt x="219079" y="851416"/>
                  </a:lnTo>
                  <a:lnTo>
                    <a:pt x="400002" y="841578"/>
                  </a:lnTo>
                  <a:lnTo>
                    <a:pt x="852420" y="964615"/>
                  </a:lnTo>
                  <a:close/>
                </a:path>
              </a:pathLst>
            </a:custGeom>
            <a:ln w="38100">
              <a:solidFill>
                <a:srgbClr val="C27B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0"/>
                  </a:moveTo>
                  <a:lnTo>
                    <a:pt x="0" y="639796"/>
                  </a:lnTo>
                  <a:lnTo>
                    <a:pt x="619061" y="561051"/>
                  </a:lnTo>
                  <a:lnTo>
                    <a:pt x="904794" y="442934"/>
                  </a:lnTo>
                  <a:lnTo>
                    <a:pt x="1161950" y="497084"/>
                  </a:lnTo>
                  <a:lnTo>
                    <a:pt x="2238169" y="182105"/>
                  </a:lnTo>
                  <a:lnTo>
                    <a:pt x="2614375" y="137812"/>
                  </a:lnTo>
                  <a:lnTo>
                    <a:pt x="2814375" y="9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85572" y="2266792"/>
              <a:ext cx="2814955" cy="640080"/>
            </a:xfrm>
            <a:custGeom>
              <a:avLst/>
              <a:gdLst/>
              <a:ahLst/>
              <a:cxnLst/>
              <a:rect l="l" t="t" r="r" b="b"/>
              <a:pathLst>
                <a:path w="2814954" h="640080">
                  <a:moveTo>
                    <a:pt x="0" y="639797"/>
                  </a:moveTo>
                  <a:lnTo>
                    <a:pt x="0" y="0"/>
                  </a:lnTo>
                  <a:lnTo>
                    <a:pt x="2814376" y="9837"/>
                  </a:lnTo>
                  <a:lnTo>
                    <a:pt x="2614375" y="137813"/>
                  </a:lnTo>
                  <a:lnTo>
                    <a:pt x="2238170" y="182105"/>
                  </a:lnTo>
                  <a:lnTo>
                    <a:pt x="1161951" y="497084"/>
                  </a:lnTo>
                  <a:lnTo>
                    <a:pt x="904795" y="442934"/>
                  </a:lnTo>
                  <a:lnTo>
                    <a:pt x="619061" y="561052"/>
                  </a:lnTo>
                  <a:lnTo>
                    <a:pt x="0" y="639797"/>
                  </a:lnTo>
                  <a:close/>
                </a:path>
              </a:pathLst>
            </a:custGeom>
            <a:ln w="28575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0" y="1302589"/>
              <a:ext cx="6050915" cy="4920615"/>
            </a:xfrm>
            <a:custGeom>
              <a:avLst/>
              <a:gdLst/>
              <a:ahLst/>
              <a:cxnLst/>
              <a:rect l="l" t="t" r="r" b="b"/>
              <a:pathLst>
                <a:path w="6050915" h="4920615">
                  <a:moveTo>
                    <a:pt x="6050338" y="0"/>
                  </a:moveTo>
                  <a:lnTo>
                    <a:pt x="0" y="0"/>
                  </a:lnTo>
                  <a:lnTo>
                    <a:pt x="0" y="4920463"/>
                  </a:lnTo>
                  <a:lnTo>
                    <a:pt x="6050338" y="4920463"/>
                  </a:lnTo>
                  <a:lnTo>
                    <a:pt x="6050338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9068575" y="1216256"/>
            <a:ext cx="3112135" cy="4089400"/>
          </a:xfrm>
          <a:custGeom>
            <a:avLst/>
            <a:gdLst/>
            <a:ahLst/>
            <a:cxnLst/>
            <a:rect l="l" t="t" r="r" b="b"/>
            <a:pathLst>
              <a:path w="3112134" h="4089400">
                <a:moveTo>
                  <a:pt x="3111536" y="0"/>
                </a:moveTo>
                <a:lnTo>
                  <a:pt x="0" y="0"/>
                </a:lnTo>
                <a:lnTo>
                  <a:pt x="0" y="4088954"/>
                </a:lnTo>
                <a:lnTo>
                  <a:pt x="3111536" y="4088954"/>
                </a:lnTo>
                <a:lnTo>
                  <a:pt x="3111536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87920" y="5790136"/>
            <a:ext cx="2200275" cy="1009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0">
                <a:latin typeface="Calibri"/>
                <a:cs typeface="Calibri"/>
              </a:rPr>
              <a:t>No spatial</a:t>
            </a:r>
            <a:r>
              <a:rPr dirty="0" sz="2500" spc="-7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extent</a:t>
            </a:r>
            <a:endParaRPr sz="2500">
              <a:latin typeface="Calibri"/>
              <a:cs typeface="Calibri"/>
            </a:endParaRPr>
          </a:p>
          <a:p>
            <a:pPr marL="541655">
              <a:lnSpc>
                <a:spcPct val="100000"/>
              </a:lnSpc>
              <a:spcBef>
                <a:spcPts val="232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3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44351" y="5790136"/>
            <a:ext cx="3794125" cy="1012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10">
                <a:latin typeface="Calibri"/>
                <a:cs typeface="Calibri"/>
              </a:rPr>
              <a:t>No </a:t>
            </a:r>
            <a:r>
              <a:rPr dirty="0" sz="2500" spc="-5">
                <a:latin typeface="Calibri"/>
                <a:cs typeface="Calibri"/>
              </a:rPr>
              <a:t>objects, </a:t>
            </a:r>
            <a:r>
              <a:rPr dirty="0" sz="2500" spc="-10">
                <a:latin typeface="Calibri"/>
                <a:cs typeface="Calibri"/>
              </a:rPr>
              <a:t>just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pixels</a:t>
            </a:r>
            <a:endParaRPr sz="2500">
              <a:latin typeface="Calibri"/>
              <a:cs typeface="Calibri"/>
            </a:endParaRPr>
          </a:p>
          <a:p>
            <a:pPr marL="2347595">
              <a:lnSpc>
                <a:spcPct val="100000"/>
              </a:lnSpc>
              <a:spcBef>
                <a:spcPts val="234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6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25201" y="5790136"/>
            <a:ext cx="215646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80"/>
              </a:lnSpc>
            </a:pPr>
            <a:r>
              <a:rPr dirty="0" sz="2500" spc="-5">
                <a:latin typeface="Calibri"/>
                <a:cs typeface="Calibri"/>
              </a:rPr>
              <a:t>Multiple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Objects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696450" y="6151153"/>
            <a:ext cx="13462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 image</a:t>
            </a:r>
            <a:r>
              <a:rPr dirty="0" sz="800" spc="-5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99999"/>
                </a:solidFill>
                <a:latin typeface="Calibri"/>
                <a:cs typeface="Calibri"/>
              </a:rPr>
              <a:t>is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CC0 </a:t>
            </a:r>
            <a:r>
              <a:rPr dirty="0" u="sng" sz="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public</a:t>
            </a:r>
            <a:r>
              <a:rPr dirty="0" u="sng" sz="800" spc="-7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domain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4" name="object 4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04696" y="2980152"/>
            <a:ext cx="2727325" cy="1104900"/>
            <a:chOff x="2104696" y="2980152"/>
            <a:chExt cx="2727325" cy="1104900"/>
          </a:xfrm>
        </p:grpSpPr>
        <p:sp>
          <p:nvSpPr>
            <p:cNvPr id="12" name="object 12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897427" y="3824223"/>
            <a:ext cx="224282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583240" y="2117327"/>
            <a:ext cx="1515110" cy="1515110"/>
            <a:chOff x="1583240" y="2117327"/>
            <a:chExt cx="1515110" cy="1515110"/>
          </a:xfrm>
        </p:grpSpPr>
        <p:sp>
          <p:nvSpPr>
            <p:cNvPr id="36" name="object 36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47624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995404" y="47624"/>
                  </a:lnTo>
                  <a:close/>
                </a:path>
                <a:path w="1071880" h="76200">
                  <a:moveTo>
                    <a:pt x="995404" y="28574"/>
                  </a:moveTo>
                  <a:lnTo>
                    <a:pt x="995404" y="47624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995404" y="28574"/>
                  </a:lnTo>
                  <a:close/>
                </a:path>
                <a:path w="1071880" h="76200">
                  <a:moveTo>
                    <a:pt x="995404" y="0"/>
                  </a:moveTo>
                  <a:lnTo>
                    <a:pt x="995404" y="28574"/>
                  </a:lnTo>
                  <a:lnTo>
                    <a:pt x="1008104" y="28575"/>
                  </a:lnTo>
                  <a:lnTo>
                    <a:pt x="1008104" y="47625"/>
                  </a:lnTo>
                  <a:lnTo>
                    <a:pt x="1052556" y="47623"/>
                  </a:lnTo>
                  <a:lnTo>
                    <a:pt x="1071604" y="38100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0" y="28573"/>
                  </a:moveTo>
                  <a:lnTo>
                    <a:pt x="0" y="47623"/>
                  </a:lnTo>
                  <a:lnTo>
                    <a:pt x="995404" y="47624"/>
                  </a:lnTo>
                  <a:lnTo>
                    <a:pt x="99540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740203" y="2108199"/>
            <a:ext cx="2752725" cy="1565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  <a:p>
            <a:pPr marL="83820" marR="5080" indent="-71755">
              <a:lnSpc>
                <a:spcPct val="133300"/>
              </a:lnSpc>
              <a:spcBef>
                <a:spcPts val="1445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46" name="object 46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52" name="object 52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982106" y="1779130"/>
            <a:ext cx="2981960" cy="4053840"/>
            <a:chOff x="1982106" y="1779130"/>
            <a:chExt cx="2981960" cy="4053840"/>
          </a:xfrm>
        </p:grpSpPr>
        <p:sp>
          <p:nvSpPr>
            <p:cNvPr id="57" name="object 57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700" y="296652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013856" y="3826856"/>
              <a:ext cx="2918460" cy="1974214"/>
            </a:xfrm>
            <a:custGeom>
              <a:avLst/>
              <a:gdLst/>
              <a:ahLst/>
              <a:cxnLst/>
              <a:rect l="l" t="t" r="r" b="b"/>
              <a:pathLst>
                <a:path w="2918460" h="1974214">
                  <a:moveTo>
                    <a:pt x="0" y="0"/>
                  </a:moveTo>
                  <a:lnTo>
                    <a:pt x="2917846" y="0"/>
                  </a:lnTo>
                  <a:lnTo>
                    <a:pt x="2917846" y="1974154"/>
                  </a:lnTo>
                  <a:lnTo>
                    <a:pt x="0" y="197415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487343" y="2080985"/>
              <a:ext cx="2034539" cy="765810"/>
            </a:xfrm>
            <a:custGeom>
              <a:avLst/>
              <a:gdLst/>
              <a:ahLst/>
              <a:cxnLst/>
              <a:rect l="l" t="t" r="r" b="b"/>
              <a:pathLst>
                <a:path w="2034539" h="765810">
                  <a:moveTo>
                    <a:pt x="0" y="0"/>
                  </a:moveTo>
                  <a:lnTo>
                    <a:pt x="2034103" y="0"/>
                  </a:lnTo>
                  <a:lnTo>
                    <a:pt x="2034103" y="765487"/>
                  </a:lnTo>
                  <a:lnTo>
                    <a:pt x="0" y="76548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0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040871" y="980947"/>
            <a:ext cx="2590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240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7703042" y="287115"/>
            <a:ext cx="2098040" cy="5577840"/>
            <a:chOff x="7703042" y="287115"/>
            <a:chExt cx="2098040" cy="5577840"/>
          </a:xfrm>
        </p:grpSpPr>
        <p:sp>
          <p:nvSpPr>
            <p:cNvPr id="79" name="object 79"/>
            <p:cNvSpPr/>
            <p:nvPr/>
          </p:nvSpPr>
          <p:spPr>
            <a:xfrm>
              <a:off x="7915656" y="350519"/>
              <a:ext cx="1795272" cy="5513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7734792" y="1045182"/>
              <a:ext cx="2034539" cy="4485005"/>
            </a:xfrm>
            <a:custGeom>
              <a:avLst/>
              <a:gdLst/>
              <a:ahLst/>
              <a:cxnLst/>
              <a:rect l="l" t="t" r="r" b="b"/>
              <a:pathLst>
                <a:path w="2034540" h="4485005">
                  <a:moveTo>
                    <a:pt x="0" y="0"/>
                  </a:moveTo>
                  <a:lnTo>
                    <a:pt x="2034103" y="0"/>
                  </a:lnTo>
                  <a:lnTo>
                    <a:pt x="2034103" y="4484761"/>
                  </a:lnTo>
                  <a:lnTo>
                    <a:pt x="0" y="448476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734792" y="318865"/>
              <a:ext cx="2034539" cy="570230"/>
            </a:xfrm>
            <a:custGeom>
              <a:avLst/>
              <a:gdLst/>
              <a:ahLst/>
              <a:cxnLst/>
              <a:rect l="l" t="t" r="r" b="b"/>
              <a:pathLst>
                <a:path w="2034540" h="570230">
                  <a:moveTo>
                    <a:pt x="0" y="0"/>
                  </a:moveTo>
                  <a:lnTo>
                    <a:pt x="2034103" y="0"/>
                  </a:lnTo>
                  <a:lnTo>
                    <a:pt x="2034103" y="570050"/>
                  </a:lnTo>
                  <a:lnTo>
                    <a:pt x="0" y="57005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9918531" y="1188211"/>
            <a:ext cx="2123440" cy="3695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67970">
              <a:lnSpc>
                <a:spcPct val="100099"/>
              </a:lnSpc>
              <a:spcBef>
                <a:spcPts val="95"/>
              </a:spcBef>
            </a:pPr>
            <a:r>
              <a:rPr dirty="0" sz="2400" spc="-10">
                <a:latin typeface="Calibri"/>
                <a:cs typeface="Calibri"/>
              </a:rPr>
              <a:t>Example:  </a:t>
            </a:r>
            <a:r>
              <a:rPr dirty="0" sz="2400">
                <a:latin typeface="Calibri"/>
                <a:cs typeface="Calibri"/>
              </a:rPr>
              <a:t>When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10">
                <a:latin typeface="Calibri"/>
                <a:cs typeface="Calibri"/>
              </a:rPr>
              <a:t>AlexNet </a:t>
            </a:r>
            <a:r>
              <a:rPr dirty="0" sz="2400" spc="-20">
                <a:latin typeface="Calibri"/>
                <a:cs typeface="Calibri"/>
              </a:rPr>
              <a:t>for  </a:t>
            </a:r>
            <a:r>
              <a:rPr dirty="0" sz="2400" spc="-10">
                <a:latin typeface="Calibri"/>
                <a:cs typeface="Calibri"/>
              </a:rPr>
              <a:t>detection, five  </a:t>
            </a:r>
            <a:r>
              <a:rPr dirty="0" sz="2400" spc="-20">
                <a:latin typeface="Calibri"/>
                <a:cs typeface="Calibri"/>
              </a:rPr>
              <a:t>conv layers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are  </a:t>
            </a:r>
            <a:r>
              <a:rPr dirty="0" sz="2400">
                <a:latin typeface="Calibri"/>
                <a:cs typeface="Calibri"/>
              </a:rPr>
              <a:t>used </a:t>
            </a:r>
            <a:r>
              <a:rPr dirty="0" sz="2400" spc="-20">
                <a:latin typeface="Calibri"/>
                <a:cs typeface="Calibri"/>
              </a:rPr>
              <a:t>for  </a:t>
            </a:r>
            <a:r>
              <a:rPr dirty="0" sz="2400" spc="-5">
                <a:latin typeface="Calibri"/>
                <a:cs typeface="Calibri"/>
              </a:rPr>
              <a:t>backbone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dirty="0" sz="2400" spc="-15">
                <a:latin typeface="Calibri"/>
                <a:cs typeface="Calibri"/>
              </a:rPr>
              <a:t>two FC </a:t>
            </a:r>
            <a:r>
              <a:rPr dirty="0" sz="2400" spc="-20">
                <a:latin typeface="Calibri"/>
                <a:cs typeface="Calibri"/>
              </a:rPr>
              <a:t>layers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are  </a:t>
            </a:r>
            <a:r>
              <a:rPr dirty="0" sz="2400">
                <a:latin typeface="Calibri"/>
                <a:cs typeface="Calibri"/>
              </a:rPr>
              <a:t>used </a:t>
            </a:r>
            <a:r>
              <a:rPr dirty="0" sz="2400" spc="-20">
                <a:latin typeface="Calibri"/>
                <a:cs typeface="Calibri"/>
              </a:rPr>
              <a:t>for per-  </a:t>
            </a:r>
            <a:r>
              <a:rPr dirty="0" sz="2400" spc="-10">
                <a:latin typeface="Calibri"/>
                <a:cs typeface="Calibri"/>
              </a:rPr>
              <a:t>region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6" name="object 8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71</a:t>
            </a:fld>
          </a:p>
        </p:txBody>
      </p:sp>
      <p:sp>
        <p:nvSpPr>
          <p:cNvPr id="87" name="object 8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4191" y="352840"/>
            <a:ext cx="1168400" cy="127000"/>
          </a:xfrm>
          <a:prstGeom prst="rect">
            <a:avLst/>
          </a:prstGeom>
          <a:solidFill>
            <a:srgbClr val="F4CCCC"/>
          </a:solidFill>
          <a:ln w="25400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79730">
              <a:lnSpc>
                <a:spcPts val="1000"/>
              </a:lnSpc>
            </a:pPr>
            <a:r>
              <a:rPr dirty="0" sz="900" spc="-1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41491" y="5115340"/>
            <a:ext cx="1181100" cy="152400"/>
            <a:chOff x="8041491" y="5115340"/>
            <a:chExt cx="1181100" cy="152400"/>
          </a:xfrm>
        </p:grpSpPr>
        <p:sp>
          <p:nvSpPr>
            <p:cNvPr id="4" name="object 4"/>
            <p:cNvSpPr/>
            <p:nvPr/>
          </p:nvSpPr>
          <p:spPr>
            <a:xfrm>
              <a:off x="8054191" y="5128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054191" y="5128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066891" y="5108120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4191" y="543340"/>
            <a:ext cx="1155700" cy="114300"/>
          </a:xfrm>
          <a:prstGeom prst="rect">
            <a:avLst/>
          </a:prstGeom>
          <a:solidFill>
            <a:srgbClr val="D9EAD3"/>
          </a:solidFill>
          <a:ln w="25400">
            <a:solidFill>
              <a:srgbClr val="38761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61315">
              <a:lnSpc>
                <a:spcPts val="900"/>
              </a:lnSpc>
            </a:pPr>
            <a:r>
              <a:rPr dirty="0" sz="900" spc="-35">
                <a:solidFill>
                  <a:srgbClr val="38761D"/>
                </a:solidFill>
                <a:latin typeface="Arial"/>
                <a:cs typeface="Arial"/>
              </a:rPr>
              <a:t>FC</a:t>
            </a:r>
            <a:r>
              <a:rPr dirty="0" sz="900" spc="5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1000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41491" y="5585239"/>
          <a:ext cx="1193800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00"/>
              </a:tblGrid>
              <a:tr h="152400"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</a:pPr>
                      <a:r>
                        <a:rPr dirty="0" sz="900" spc="-15">
                          <a:solidFill>
                            <a:srgbClr val="4A86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4A86E8"/>
                      </a:solidFill>
                      <a:prstDash val="solid"/>
                    </a:lnL>
                    <a:lnR w="28575">
                      <a:solidFill>
                        <a:srgbClr val="4A86E8"/>
                      </a:solidFill>
                      <a:prstDash val="solid"/>
                    </a:lnR>
                    <a:lnT w="28575">
                      <a:solidFill>
                        <a:srgbClr val="4A86E8"/>
                      </a:solidFill>
                      <a:prstDash val="solid"/>
                    </a:lnT>
                    <a:lnB w="28575">
                      <a:solidFill>
                        <a:srgbClr val="4A86E8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900" spc="-2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</a:t>
                      </a:r>
                      <a:r>
                        <a:rPr dirty="0" sz="900" spc="-5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conv, 64, </a:t>
                      </a:r>
                      <a:r>
                        <a:rPr dirty="0" sz="900" spc="45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900" spc="185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5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5875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4A86E8"/>
                      </a:solidFill>
                      <a:prstDash val="solid"/>
                    </a:lnT>
                    <a:lnB w="28575">
                      <a:solidFill>
                        <a:srgbClr val="FF99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>
                        <a:lnSpc>
                          <a:spcPts val="950"/>
                        </a:lnSpc>
                        <a:spcBef>
                          <a:spcPts val="145"/>
                        </a:spcBef>
                      </a:pPr>
                      <a:r>
                        <a:rPr dirty="0" sz="900" spc="-1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8415">
                    <a:lnL w="28575">
                      <a:solidFill>
                        <a:srgbClr val="434343"/>
                      </a:solidFill>
                      <a:prstDash val="solid"/>
                    </a:lnL>
                    <a:lnR w="28575">
                      <a:solidFill>
                        <a:srgbClr val="434343"/>
                      </a:solidFill>
                      <a:prstDash val="solid"/>
                    </a:lnR>
                    <a:lnT w="28575">
                      <a:solidFill>
                        <a:srgbClr val="FF9900"/>
                      </a:solidFill>
                      <a:prstDash val="solid"/>
                    </a:lnT>
                    <a:lnB w="28575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8041491" y="5293140"/>
            <a:ext cx="1181100" cy="152400"/>
            <a:chOff x="8041491" y="5293140"/>
            <a:chExt cx="1181100" cy="152400"/>
          </a:xfrm>
        </p:grpSpPr>
        <p:sp>
          <p:nvSpPr>
            <p:cNvPr id="10" name="object 10"/>
            <p:cNvSpPr/>
            <p:nvPr/>
          </p:nvSpPr>
          <p:spPr>
            <a:xfrm>
              <a:off x="8054191" y="5305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054191" y="5305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066891" y="5282280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70141" y="5058190"/>
            <a:ext cx="1063625" cy="457834"/>
          </a:xfrm>
          <a:custGeom>
            <a:avLst/>
            <a:gdLst/>
            <a:ahLst/>
            <a:cxnLst/>
            <a:rect l="l" t="t" r="r" b="b"/>
            <a:pathLst>
              <a:path w="1063625" h="457835">
                <a:moveTo>
                  <a:pt x="0" y="0"/>
                </a:moveTo>
                <a:lnTo>
                  <a:pt x="69285" y="639"/>
                </a:lnTo>
                <a:lnTo>
                  <a:pt x="138308" y="2519"/>
                </a:lnTo>
                <a:lnTo>
                  <a:pt x="206808" y="5583"/>
                </a:lnTo>
                <a:lnTo>
                  <a:pt x="274520" y="9776"/>
                </a:lnTo>
                <a:lnTo>
                  <a:pt x="341185" y="15040"/>
                </a:lnTo>
                <a:lnTo>
                  <a:pt x="406539" y="21319"/>
                </a:lnTo>
                <a:lnTo>
                  <a:pt x="470320" y="28557"/>
                </a:lnTo>
                <a:lnTo>
                  <a:pt x="532266" y="36697"/>
                </a:lnTo>
                <a:lnTo>
                  <a:pt x="592115" y="45684"/>
                </a:lnTo>
                <a:lnTo>
                  <a:pt x="649606" y="55460"/>
                </a:lnTo>
                <a:lnTo>
                  <a:pt x="704475" y="65969"/>
                </a:lnTo>
                <a:lnTo>
                  <a:pt x="756461" y="77155"/>
                </a:lnTo>
                <a:lnTo>
                  <a:pt x="805301" y="88961"/>
                </a:lnTo>
                <a:lnTo>
                  <a:pt x="850734" y="101332"/>
                </a:lnTo>
                <a:lnTo>
                  <a:pt x="892498" y="114210"/>
                </a:lnTo>
                <a:lnTo>
                  <a:pt x="930330" y="127539"/>
                </a:lnTo>
                <a:lnTo>
                  <a:pt x="993150" y="155326"/>
                </a:lnTo>
                <a:lnTo>
                  <a:pt x="1037097" y="184240"/>
                </a:lnTo>
                <a:lnTo>
                  <a:pt x="1063047" y="228741"/>
                </a:lnTo>
                <a:lnTo>
                  <a:pt x="1060078" y="243649"/>
                </a:lnTo>
                <a:lnTo>
                  <a:pt x="1017648" y="287810"/>
                </a:lnTo>
                <a:lnTo>
                  <a:pt x="964042" y="316217"/>
                </a:lnTo>
                <a:lnTo>
                  <a:pt x="892626" y="343270"/>
                </a:lnTo>
                <a:lnTo>
                  <a:pt x="850894" y="356148"/>
                </a:lnTo>
                <a:lnTo>
                  <a:pt x="805495" y="368519"/>
                </a:lnTo>
                <a:lnTo>
                  <a:pt x="756691" y="380325"/>
                </a:lnTo>
                <a:lnTo>
                  <a:pt x="704745" y="391511"/>
                </a:lnTo>
                <a:lnTo>
                  <a:pt x="649917" y="402020"/>
                </a:lnTo>
                <a:lnTo>
                  <a:pt x="592470" y="411796"/>
                </a:lnTo>
                <a:lnTo>
                  <a:pt x="532665" y="420783"/>
                </a:lnTo>
                <a:lnTo>
                  <a:pt x="470766" y="428923"/>
                </a:lnTo>
                <a:lnTo>
                  <a:pt x="407033" y="436161"/>
                </a:lnTo>
                <a:lnTo>
                  <a:pt x="341728" y="442440"/>
                </a:lnTo>
                <a:lnTo>
                  <a:pt x="275114" y="447704"/>
                </a:lnTo>
                <a:lnTo>
                  <a:pt x="207452" y="451897"/>
                </a:lnTo>
                <a:lnTo>
                  <a:pt x="139004" y="454961"/>
                </a:lnTo>
                <a:lnTo>
                  <a:pt x="70033" y="456841"/>
                </a:lnTo>
                <a:lnTo>
                  <a:pt x="800" y="457481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8041491" y="4658140"/>
            <a:ext cx="1181100" cy="939165"/>
            <a:chOff x="8041491" y="4658140"/>
            <a:chExt cx="1181100" cy="939165"/>
          </a:xfrm>
        </p:grpSpPr>
        <p:sp>
          <p:nvSpPr>
            <p:cNvPr id="15" name="object 15"/>
            <p:cNvSpPr/>
            <p:nvPr/>
          </p:nvSpPr>
          <p:spPr>
            <a:xfrm>
              <a:off x="8644740" y="5261389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612991" y="5439189"/>
              <a:ext cx="63500" cy="1575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612991" y="5026440"/>
              <a:ext cx="63500" cy="1047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054191" y="4670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054191" y="4670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066891" y="4654934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041491" y="4835940"/>
            <a:ext cx="1181100" cy="152400"/>
            <a:chOff x="8041491" y="4835940"/>
            <a:chExt cx="1181100" cy="152400"/>
          </a:xfrm>
        </p:grpSpPr>
        <p:sp>
          <p:nvSpPr>
            <p:cNvPr id="22" name="object 22"/>
            <p:cNvSpPr/>
            <p:nvPr/>
          </p:nvSpPr>
          <p:spPr>
            <a:xfrm>
              <a:off x="8054191" y="48486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054191" y="48486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066891" y="4829095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041491" y="4200940"/>
            <a:ext cx="1699895" cy="866775"/>
            <a:chOff x="8041491" y="4200940"/>
            <a:chExt cx="1699895" cy="866775"/>
          </a:xfrm>
        </p:grpSpPr>
        <p:sp>
          <p:nvSpPr>
            <p:cNvPr id="26" name="object 26"/>
            <p:cNvSpPr/>
            <p:nvPr/>
          </p:nvSpPr>
          <p:spPr>
            <a:xfrm>
              <a:off x="8632040" y="48041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632041" y="4981989"/>
              <a:ext cx="2540" cy="52069"/>
            </a:xfrm>
            <a:custGeom>
              <a:avLst/>
              <a:gdLst/>
              <a:ahLst/>
              <a:cxnLst/>
              <a:rect l="l" t="t" r="r" b="b"/>
              <a:pathLst>
                <a:path w="2540" h="52070">
                  <a:moveTo>
                    <a:pt x="1199" y="-6350"/>
                  </a:moveTo>
                  <a:lnTo>
                    <a:pt x="1199" y="57937"/>
                  </a:lnTo>
                </a:path>
              </a:pathLst>
            </a:custGeom>
            <a:ln w="1509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600291" y="4569240"/>
              <a:ext cx="76200" cy="1174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670141" y="4600990"/>
              <a:ext cx="1064895" cy="460375"/>
            </a:xfrm>
            <a:custGeom>
              <a:avLst/>
              <a:gdLst/>
              <a:ahLst/>
              <a:cxnLst/>
              <a:rect l="l" t="t" r="r" b="b"/>
              <a:pathLst>
                <a:path w="1064895" h="460375">
                  <a:moveTo>
                    <a:pt x="1999" y="459880"/>
                  </a:moveTo>
                  <a:lnTo>
                    <a:pt x="71249" y="459237"/>
                  </a:lnTo>
                  <a:lnTo>
                    <a:pt x="140238" y="457347"/>
                  </a:lnTo>
                  <a:lnTo>
                    <a:pt x="208703" y="454267"/>
                  </a:lnTo>
                  <a:lnTo>
                    <a:pt x="276382" y="450052"/>
                  </a:lnTo>
                  <a:lnTo>
                    <a:pt x="343013" y="444761"/>
                  </a:lnTo>
                  <a:lnTo>
                    <a:pt x="408334" y="438448"/>
                  </a:lnTo>
                  <a:lnTo>
                    <a:pt x="472083" y="431172"/>
                  </a:lnTo>
                  <a:lnTo>
                    <a:pt x="533999" y="422989"/>
                  </a:lnTo>
                  <a:lnTo>
                    <a:pt x="593818" y="413956"/>
                  </a:lnTo>
                  <a:lnTo>
                    <a:pt x="651280" y="404128"/>
                  </a:lnTo>
                  <a:lnTo>
                    <a:pt x="706122" y="393564"/>
                  </a:lnTo>
                  <a:lnTo>
                    <a:pt x="758082" y="382319"/>
                  </a:lnTo>
                  <a:lnTo>
                    <a:pt x="806898" y="370451"/>
                  </a:lnTo>
                  <a:lnTo>
                    <a:pt x="852308" y="358016"/>
                  </a:lnTo>
                  <a:lnTo>
                    <a:pt x="894051" y="345070"/>
                  </a:lnTo>
                  <a:lnTo>
                    <a:pt x="931864" y="331671"/>
                  </a:lnTo>
                  <a:lnTo>
                    <a:pt x="994652" y="303739"/>
                  </a:lnTo>
                  <a:lnTo>
                    <a:pt x="1038578" y="274673"/>
                  </a:lnTo>
                  <a:lnTo>
                    <a:pt x="1064515" y="229940"/>
                  </a:lnTo>
                  <a:lnTo>
                    <a:pt x="1061540" y="214953"/>
                  </a:lnTo>
                  <a:lnTo>
                    <a:pt x="1019019" y="170560"/>
                  </a:lnTo>
                  <a:lnTo>
                    <a:pt x="965299" y="142004"/>
                  </a:lnTo>
                  <a:lnTo>
                    <a:pt x="893730" y="114809"/>
                  </a:lnTo>
                  <a:lnTo>
                    <a:pt x="851909" y="101863"/>
                  </a:lnTo>
                  <a:lnTo>
                    <a:pt x="806413" y="89428"/>
                  </a:lnTo>
                  <a:lnTo>
                    <a:pt x="757505" y="77560"/>
                  </a:lnTo>
                  <a:lnTo>
                    <a:pt x="705447" y="66315"/>
                  </a:lnTo>
                  <a:lnTo>
                    <a:pt x="650502" y="55751"/>
                  </a:lnTo>
                  <a:lnTo>
                    <a:pt x="592932" y="45923"/>
                  </a:lnTo>
                  <a:lnTo>
                    <a:pt x="533000" y="36890"/>
                  </a:lnTo>
                  <a:lnTo>
                    <a:pt x="470969" y="28707"/>
                  </a:lnTo>
                  <a:lnTo>
                    <a:pt x="407100" y="21431"/>
                  </a:lnTo>
                  <a:lnTo>
                    <a:pt x="341656" y="15118"/>
                  </a:lnTo>
                  <a:lnTo>
                    <a:pt x="274899" y="9827"/>
                  </a:lnTo>
                  <a:lnTo>
                    <a:pt x="207093" y="5612"/>
                  </a:lnTo>
                  <a:lnTo>
                    <a:pt x="138499" y="2532"/>
                  </a:lnTo>
                  <a:lnTo>
                    <a:pt x="69381" y="642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054191" y="42136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054191" y="42136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8066891" y="4195119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041491" y="4378740"/>
            <a:ext cx="1181100" cy="152400"/>
            <a:chOff x="8041491" y="4378740"/>
            <a:chExt cx="1181100" cy="152400"/>
          </a:xfrm>
        </p:grpSpPr>
        <p:sp>
          <p:nvSpPr>
            <p:cNvPr id="34" name="object 34"/>
            <p:cNvSpPr/>
            <p:nvPr/>
          </p:nvSpPr>
          <p:spPr>
            <a:xfrm>
              <a:off x="8054191" y="4391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054191" y="4391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41B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066891" y="4369281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741B47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741B47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41491" y="3743740"/>
            <a:ext cx="1677670" cy="860425"/>
            <a:chOff x="8041491" y="3743740"/>
            <a:chExt cx="1677670" cy="860425"/>
          </a:xfrm>
        </p:grpSpPr>
        <p:sp>
          <p:nvSpPr>
            <p:cNvPr id="38" name="object 38"/>
            <p:cNvSpPr/>
            <p:nvPr/>
          </p:nvSpPr>
          <p:spPr>
            <a:xfrm>
              <a:off x="8632040" y="43469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632041" y="4524790"/>
              <a:ext cx="635" cy="52069"/>
            </a:xfrm>
            <a:custGeom>
              <a:avLst/>
              <a:gdLst/>
              <a:ahLst/>
              <a:cxnLst/>
              <a:rect l="l" t="t" r="r" b="b"/>
              <a:pathLst>
                <a:path w="634" h="52070">
                  <a:moveTo>
                    <a:pt x="200" y="-6350"/>
                  </a:moveTo>
                  <a:lnTo>
                    <a:pt x="200" y="57937"/>
                  </a:lnTo>
                </a:path>
              </a:pathLst>
            </a:custGeom>
            <a:ln w="13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600291" y="4112040"/>
              <a:ext cx="76200" cy="111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670141" y="4143789"/>
              <a:ext cx="1042669" cy="454025"/>
            </a:xfrm>
            <a:custGeom>
              <a:avLst/>
              <a:gdLst/>
              <a:ahLst/>
              <a:cxnLst/>
              <a:rect l="l" t="t" r="r" b="b"/>
              <a:pathLst>
                <a:path w="1042670" h="454025">
                  <a:moveTo>
                    <a:pt x="0" y="453482"/>
                  </a:moveTo>
                  <a:lnTo>
                    <a:pt x="67919" y="452848"/>
                  </a:lnTo>
                  <a:lnTo>
                    <a:pt x="135581" y="450984"/>
                  </a:lnTo>
                  <a:lnTo>
                    <a:pt x="202730" y="447947"/>
                  </a:lnTo>
                  <a:lnTo>
                    <a:pt x="269108" y="443791"/>
                  </a:lnTo>
                  <a:lnTo>
                    <a:pt x="334458" y="438573"/>
                  </a:lnTo>
                  <a:lnTo>
                    <a:pt x="398523" y="432349"/>
                  </a:lnTo>
                  <a:lnTo>
                    <a:pt x="461047" y="425174"/>
                  </a:lnTo>
                  <a:lnTo>
                    <a:pt x="521772" y="417104"/>
                  </a:lnTo>
                  <a:lnTo>
                    <a:pt x="580441" y="408197"/>
                  </a:lnTo>
                  <a:lnTo>
                    <a:pt x="636798" y="398506"/>
                  </a:lnTo>
                  <a:lnTo>
                    <a:pt x="690585" y="388089"/>
                  </a:lnTo>
                  <a:lnTo>
                    <a:pt x="741546" y="377000"/>
                  </a:lnTo>
                  <a:lnTo>
                    <a:pt x="789424" y="365297"/>
                  </a:lnTo>
                  <a:lnTo>
                    <a:pt x="833961" y="353035"/>
                  </a:lnTo>
                  <a:lnTo>
                    <a:pt x="874901" y="340269"/>
                  </a:lnTo>
                  <a:lnTo>
                    <a:pt x="911987" y="327056"/>
                  </a:lnTo>
                  <a:lnTo>
                    <a:pt x="973569" y="299513"/>
                  </a:lnTo>
                  <a:lnTo>
                    <a:pt x="1016650" y="270851"/>
                  </a:lnTo>
                  <a:lnTo>
                    <a:pt x="1042088" y="226741"/>
                  </a:lnTo>
                  <a:lnTo>
                    <a:pt x="1039178" y="211962"/>
                  </a:lnTo>
                  <a:lnTo>
                    <a:pt x="997584" y="168187"/>
                  </a:lnTo>
                  <a:lnTo>
                    <a:pt x="945036" y="140028"/>
                  </a:lnTo>
                  <a:lnTo>
                    <a:pt x="875030" y="113211"/>
                  </a:lnTo>
                  <a:lnTo>
                    <a:pt x="834121" y="100446"/>
                  </a:lnTo>
                  <a:lnTo>
                    <a:pt x="789618" y="88184"/>
                  </a:lnTo>
                  <a:lnTo>
                    <a:pt x="741777" y="76480"/>
                  </a:lnTo>
                  <a:lnTo>
                    <a:pt x="690855" y="65392"/>
                  </a:lnTo>
                  <a:lnTo>
                    <a:pt x="637109" y="54975"/>
                  </a:lnTo>
                  <a:lnTo>
                    <a:pt x="580795" y="45284"/>
                  </a:lnTo>
                  <a:lnTo>
                    <a:pt x="522171" y="36376"/>
                  </a:lnTo>
                  <a:lnTo>
                    <a:pt x="461493" y="28307"/>
                  </a:lnTo>
                  <a:lnTo>
                    <a:pt x="399017" y="21132"/>
                  </a:lnTo>
                  <a:lnTo>
                    <a:pt x="335001" y="14908"/>
                  </a:lnTo>
                  <a:lnTo>
                    <a:pt x="269701" y="9690"/>
                  </a:lnTo>
                  <a:lnTo>
                    <a:pt x="203374" y="5534"/>
                  </a:lnTo>
                  <a:lnTo>
                    <a:pt x="136277" y="2497"/>
                  </a:lnTo>
                  <a:lnTo>
                    <a:pt x="68667" y="633"/>
                  </a:lnTo>
                  <a:lnTo>
                    <a:pt x="80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054191" y="3756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054191" y="3756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8066891" y="3737089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215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B9BD5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5B9BD5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5B9BD5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041491" y="3921540"/>
            <a:ext cx="1181100" cy="152400"/>
            <a:chOff x="8041491" y="3921540"/>
            <a:chExt cx="1181100" cy="152400"/>
          </a:xfrm>
        </p:grpSpPr>
        <p:sp>
          <p:nvSpPr>
            <p:cNvPr id="46" name="object 46"/>
            <p:cNvSpPr/>
            <p:nvPr/>
          </p:nvSpPr>
          <p:spPr>
            <a:xfrm>
              <a:off x="8054191" y="39342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054191" y="39342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8066891" y="3921380"/>
            <a:ext cx="11303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solidFill>
                  <a:srgbClr val="5B9BD5"/>
                </a:solidFill>
                <a:latin typeface="Arial"/>
                <a:cs typeface="Arial"/>
              </a:rPr>
              <a:t>3x3 conv, </a:t>
            </a:r>
            <a:r>
              <a:rPr dirty="0" sz="800" spc="-35">
                <a:solidFill>
                  <a:srgbClr val="5B9BD5"/>
                </a:solidFill>
                <a:latin typeface="Arial"/>
                <a:cs typeface="Arial"/>
              </a:rPr>
              <a:t>128, </a:t>
            </a:r>
            <a:r>
              <a:rPr dirty="0" sz="800" spc="40">
                <a:solidFill>
                  <a:srgbClr val="5B9BD5"/>
                </a:solidFill>
                <a:latin typeface="Arial"/>
                <a:cs typeface="Arial"/>
              </a:rPr>
              <a:t>/</a:t>
            </a:r>
            <a:r>
              <a:rPr dirty="0" sz="800" spc="100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800" spc="-5">
                <a:solidFill>
                  <a:srgbClr val="5B9BD5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041491" y="3299240"/>
            <a:ext cx="1699895" cy="852169"/>
            <a:chOff x="8041491" y="3299240"/>
            <a:chExt cx="1699895" cy="852169"/>
          </a:xfrm>
        </p:grpSpPr>
        <p:sp>
          <p:nvSpPr>
            <p:cNvPr id="50" name="object 50"/>
            <p:cNvSpPr/>
            <p:nvPr/>
          </p:nvSpPr>
          <p:spPr>
            <a:xfrm>
              <a:off x="8644740" y="38897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644741" y="4067590"/>
              <a:ext cx="1270" cy="56515"/>
            </a:xfrm>
            <a:custGeom>
              <a:avLst/>
              <a:gdLst/>
              <a:ahLst/>
              <a:cxnLst/>
              <a:rect l="l" t="t" r="r" b="b"/>
              <a:pathLst>
                <a:path w="1270" h="56514">
                  <a:moveTo>
                    <a:pt x="400" y="-6350"/>
                  </a:moveTo>
                  <a:lnTo>
                    <a:pt x="400" y="62335"/>
                  </a:lnTo>
                </a:path>
              </a:pathLst>
            </a:custGeom>
            <a:ln w="135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600291" y="3654840"/>
              <a:ext cx="76200" cy="1110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670141" y="3686590"/>
              <a:ext cx="1064895" cy="458470"/>
            </a:xfrm>
            <a:custGeom>
              <a:avLst/>
              <a:gdLst/>
              <a:ahLst/>
              <a:cxnLst/>
              <a:rect l="l" t="t" r="r" b="b"/>
              <a:pathLst>
                <a:path w="1064895" h="458470">
                  <a:moveTo>
                    <a:pt x="800" y="0"/>
                  </a:moveTo>
                  <a:lnTo>
                    <a:pt x="70146" y="639"/>
                  </a:lnTo>
                  <a:lnTo>
                    <a:pt x="139230" y="2521"/>
                  </a:lnTo>
                  <a:lnTo>
                    <a:pt x="207790" y="5588"/>
                  </a:lnTo>
                  <a:lnTo>
                    <a:pt x="275562" y="9784"/>
                  </a:lnTo>
                  <a:lnTo>
                    <a:pt x="342285" y="15053"/>
                  </a:lnTo>
                  <a:lnTo>
                    <a:pt x="407697" y="21337"/>
                  </a:lnTo>
                  <a:lnTo>
                    <a:pt x="471534" y="28582"/>
                  </a:lnTo>
                  <a:lnTo>
                    <a:pt x="533535" y="36729"/>
                  </a:lnTo>
                  <a:lnTo>
                    <a:pt x="593437" y="45724"/>
                  </a:lnTo>
                  <a:lnTo>
                    <a:pt x="650978" y="55508"/>
                  </a:lnTo>
                  <a:lnTo>
                    <a:pt x="705896" y="66027"/>
                  </a:lnTo>
                  <a:lnTo>
                    <a:pt x="757927" y="77222"/>
                  </a:lnTo>
                  <a:lnTo>
                    <a:pt x="806811" y="89039"/>
                  </a:lnTo>
                  <a:lnTo>
                    <a:pt x="852284" y="101421"/>
                  </a:lnTo>
                  <a:lnTo>
                    <a:pt x="894084" y="114310"/>
                  </a:lnTo>
                  <a:lnTo>
                    <a:pt x="931949" y="127651"/>
                  </a:lnTo>
                  <a:lnTo>
                    <a:pt x="994825" y="155462"/>
                  </a:lnTo>
                  <a:lnTo>
                    <a:pt x="1038811" y="184402"/>
                  </a:lnTo>
                  <a:lnTo>
                    <a:pt x="1064784" y="228941"/>
                  </a:lnTo>
                  <a:lnTo>
                    <a:pt x="1061808" y="243862"/>
                  </a:lnTo>
                  <a:lnTo>
                    <a:pt x="1019276" y="288062"/>
                  </a:lnTo>
                  <a:lnTo>
                    <a:pt x="965543" y="316494"/>
                  </a:lnTo>
                  <a:lnTo>
                    <a:pt x="893956" y="343570"/>
                  </a:lnTo>
                  <a:lnTo>
                    <a:pt x="852124" y="356460"/>
                  </a:lnTo>
                  <a:lnTo>
                    <a:pt x="806617" y="368841"/>
                  </a:lnTo>
                  <a:lnTo>
                    <a:pt x="757697" y="380658"/>
                  </a:lnTo>
                  <a:lnTo>
                    <a:pt x="705626" y="391854"/>
                  </a:lnTo>
                  <a:lnTo>
                    <a:pt x="650667" y="402372"/>
                  </a:lnTo>
                  <a:lnTo>
                    <a:pt x="593083" y="412156"/>
                  </a:lnTo>
                  <a:lnTo>
                    <a:pt x="533135" y="421151"/>
                  </a:lnTo>
                  <a:lnTo>
                    <a:pt x="471088" y="429298"/>
                  </a:lnTo>
                  <a:lnTo>
                    <a:pt x="407203" y="436543"/>
                  </a:lnTo>
                  <a:lnTo>
                    <a:pt x="341742" y="442827"/>
                  </a:lnTo>
                  <a:lnTo>
                    <a:pt x="274969" y="448096"/>
                  </a:lnTo>
                  <a:lnTo>
                    <a:pt x="207145" y="452292"/>
                  </a:lnTo>
                  <a:lnTo>
                    <a:pt x="138534" y="455359"/>
                  </a:lnTo>
                  <a:lnTo>
                    <a:pt x="69398" y="457241"/>
                  </a:lnTo>
                  <a:lnTo>
                    <a:pt x="0" y="457881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054191" y="33119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1155699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55699" y="1143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054191" y="33119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0" y="0"/>
                  </a:moveTo>
                  <a:lnTo>
                    <a:pt x="1155700" y="0"/>
                  </a:lnTo>
                  <a:lnTo>
                    <a:pt x="11557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8066891" y="3283903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B9BD5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5B9BD5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5B9BD5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8041491" y="3464340"/>
            <a:ext cx="1181100" cy="152400"/>
            <a:chOff x="8041491" y="3464340"/>
            <a:chExt cx="1181100" cy="152400"/>
          </a:xfrm>
        </p:grpSpPr>
        <p:sp>
          <p:nvSpPr>
            <p:cNvPr id="58" name="object 58"/>
            <p:cNvSpPr/>
            <p:nvPr/>
          </p:nvSpPr>
          <p:spPr>
            <a:xfrm>
              <a:off x="8054191" y="3477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054191" y="3477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8066891" y="3458066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B9BD5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5B9BD5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5B9BD5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8041491" y="2829340"/>
            <a:ext cx="1677670" cy="866775"/>
            <a:chOff x="8041491" y="2829340"/>
            <a:chExt cx="1677670" cy="866775"/>
          </a:xfrm>
        </p:grpSpPr>
        <p:sp>
          <p:nvSpPr>
            <p:cNvPr id="62" name="object 62"/>
            <p:cNvSpPr/>
            <p:nvPr/>
          </p:nvSpPr>
          <p:spPr>
            <a:xfrm>
              <a:off x="8632040" y="34325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632041" y="3610390"/>
              <a:ext cx="3175" cy="52069"/>
            </a:xfrm>
            <a:custGeom>
              <a:avLst/>
              <a:gdLst/>
              <a:ahLst/>
              <a:cxnLst/>
              <a:rect l="l" t="t" r="r" b="b"/>
              <a:pathLst>
                <a:path w="3175" h="52070">
                  <a:moveTo>
                    <a:pt x="1399" y="-6350"/>
                  </a:moveTo>
                  <a:lnTo>
                    <a:pt x="1399" y="57937"/>
                  </a:lnTo>
                </a:path>
              </a:pathLst>
            </a:custGeom>
            <a:ln w="1549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600291" y="3197640"/>
              <a:ext cx="76200" cy="1174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670141" y="3229389"/>
              <a:ext cx="1042669" cy="460375"/>
            </a:xfrm>
            <a:custGeom>
              <a:avLst/>
              <a:gdLst/>
              <a:ahLst/>
              <a:cxnLst/>
              <a:rect l="l" t="t" r="r" b="b"/>
              <a:pathLst>
                <a:path w="1042670" h="460375">
                  <a:moveTo>
                    <a:pt x="1999" y="459880"/>
                  </a:moveTo>
                  <a:lnTo>
                    <a:pt x="69823" y="459237"/>
                  </a:lnTo>
                  <a:lnTo>
                    <a:pt x="137391" y="457347"/>
                  </a:lnTo>
                  <a:lnTo>
                    <a:pt x="204445" y="454267"/>
                  </a:lnTo>
                  <a:lnTo>
                    <a:pt x="270730" y="450052"/>
                  </a:lnTo>
                  <a:lnTo>
                    <a:pt x="335989" y="444761"/>
                  </a:lnTo>
                  <a:lnTo>
                    <a:pt x="399964" y="438448"/>
                  </a:lnTo>
                  <a:lnTo>
                    <a:pt x="462401" y="431172"/>
                  </a:lnTo>
                  <a:lnTo>
                    <a:pt x="523041" y="422989"/>
                  </a:lnTo>
                  <a:lnTo>
                    <a:pt x="581628" y="413956"/>
                  </a:lnTo>
                  <a:lnTo>
                    <a:pt x="637906" y="404128"/>
                  </a:lnTo>
                  <a:lnTo>
                    <a:pt x="691618" y="393564"/>
                  </a:lnTo>
                  <a:lnTo>
                    <a:pt x="742508" y="382319"/>
                  </a:lnTo>
                  <a:lnTo>
                    <a:pt x="790318" y="370451"/>
                  </a:lnTo>
                  <a:lnTo>
                    <a:pt x="834793" y="358016"/>
                  </a:lnTo>
                  <a:lnTo>
                    <a:pt x="875676" y="345070"/>
                  </a:lnTo>
                  <a:lnTo>
                    <a:pt x="912710" y="331671"/>
                  </a:lnTo>
                  <a:lnTo>
                    <a:pt x="974205" y="303739"/>
                  </a:lnTo>
                  <a:lnTo>
                    <a:pt x="1017226" y="274673"/>
                  </a:lnTo>
                  <a:lnTo>
                    <a:pt x="1042629" y="229940"/>
                  </a:lnTo>
                  <a:lnTo>
                    <a:pt x="1039715" y="214953"/>
                  </a:lnTo>
                  <a:lnTo>
                    <a:pt x="998068" y="170560"/>
                  </a:lnTo>
                  <a:lnTo>
                    <a:pt x="945453" y="142004"/>
                  </a:lnTo>
                  <a:lnTo>
                    <a:pt x="875356" y="114809"/>
                  </a:lnTo>
                  <a:lnTo>
                    <a:pt x="834394" y="101863"/>
                  </a:lnTo>
                  <a:lnTo>
                    <a:pt x="789834" y="89428"/>
                  </a:lnTo>
                  <a:lnTo>
                    <a:pt x="741931" y="77560"/>
                  </a:lnTo>
                  <a:lnTo>
                    <a:pt x="690944" y="66315"/>
                  </a:lnTo>
                  <a:lnTo>
                    <a:pt x="637129" y="55751"/>
                  </a:lnTo>
                  <a:lnTo>
                    <a:pt x="580742" y="45923"/>
                  </a:lnTo>
                  <a:lnTo>
                    <a:pt x="522043" y="36890"/>
                  </a:lnTo>
                  <a:lnTo>
                    <a:pt x="461286" y="28707"/>
                  </a:lnTo>
                  <a:lnTo>
                    <a:pt x="398730" y="21431"/>
                  </a:lnTo>
                  <a:lnTo>
                    <a:pt x="334632" y="15118"/>
                  </a:lnTo>
                  <a:lnTo>
                    <a:pt x="269248" y="9827"/>
                  </a:lnTo>
                  <a:lnTo>
                    <a:pt x="202835" y="5612"/>
                  </a:lnTo>
                  <a:lnTo>
                    <a:pt x="135652" y="2532"/>
                  </a:lnTo>
                  <a:lnTo>
                    <a:pt x="67954" y="642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054191" y="2842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054191" y="28420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8066891" y="2824090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B9BD5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5B9BD5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5B9BD5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8041491" y="3007140"/>
            <a:ext cx="1181100" cy="152400"/>
            <a:chOff x="8041491" y="3007140"/>
            <a:chExt cx="1181100" cy="152400"/>
          </a:xfrm>
        </p:grpSpPr>
        <p:sp>
          <p:nvSpPr>
            <p:cNvPr id="70" name="object 70"/>
            <p:cNvSpPr/>
            <p:nvPr/>
          </p:nvSpPr>
          <p:spPr>
            <a:xfrm>
              <a:off x="8054191" y="3019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8054191" y="30198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8066891" y="2998250"/>
            <a:ext cx="1130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B9BD5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5B9BD5"/>
                </a:solidFill>
                <a:latin typeface="Arial"/>
                <a:cs typeface="Arial"/>
              </a:rPr>
              <a:t>conv,</a:t>
            </a:r>
            <a:r>
              <a:rPr dirty="0" sz="900" spc="145">
                <a:solidFill>
                  <a:srgbClr val="5B9BD5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5B9BD5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600291" y="2594390"/>
            <a:ext cx="1142365" cy="638175"/>
            <a:chOff x="8600291" y="2594390"/>
            <a:chExt cx="1142365" cy="638175"/>
          </a:xfrm>
        </p:grpSpPr>
        <p:sp>
          <p:nvSpPr>
            <p:cNvPr id="74" name="object 74"/>
            <p:cNvSpPr/>
            <p:nvPr/>
          </p:nvSpPr>
          <p:spPr>
            <a:xfrm>
              <a:off x="8632040" y="29753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632041" y="3153190"/>
              <a:ext cx="1270" cy="52069"/>
            </a:xfrm>
            <a:custGeom>
              <a:avLst/>
              <a:gdLst/>
              <a:ahLst/>
              <a:cxnLst/>
              <a:rect l="l" t="t" r="r" b="b"/>
              <a:pathLst>
                <a:path w="1270" h="52069">
                  <a:moveTo>
                    <a:pt x="400" y="-6350"/>
                  </a:moveTo>
                  <a:lnTo>
                    <a:pt x="400" y="57937"/>
                  </a:lnTo>
                </a:path>
              </a:pathLst>
            </a:custGeom>
            <a:ln w="135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8600291" y="2740440"/>
              <a:ext cx="76200" cy="1241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8670141" y="2772189"/>
              <a:ext cx="1066165" cy="454025"/>
            </a:xfrm>
            <a:custGeom>
              <a:avLst/>
              <a:gdLst/>
              <a:ahLst/>
              <a:cxnLst/>
              <a:rect l="l" t="t" r="r" b="b"/>
              <a:pathLst>
                <a:path w="1066165" h="454025">
                  <a:moveTo>
                    <a:pt x="0" y="453482"/>
                  </a:moveTo>
                  <a:lnTo>
                    <a:pt x="69468" y="452848"/>
                  </a:lnTo>
                  <a:lnTo>
                    <a:pt x="138674" y="450984"/>
                  </a:lnTo>
                  <a:lnTo>
                    <a:pt x="207354" y="447947"/>
                  </a:lnTo>
                  <a:lnTo>
                    <a:pt x="275246" y="443791"/>
                  </a:lnTo>
                  <a:lnTo>
                    <a:pt x="342087" y="438573"/>
                  </a:lnTo>
                  <a:lnTo>
                    <a:pt x="407613" y="432349"/>
                  </a:lnTo>
                  <a:lnTo>
                    <a:pt x="471563" y="425174"/>
                  </a:lnTo>
                  <a:lnTo>
                    <a:pt x="533673" y="417104"/>
                  </a:lnTo>
                  <a:lnTo>
                    <a:pt x="593681" y="408197"/>
                  </a:lnTo>
                  <a:lnTo>
                    <a:pt x="651323" y="398506"/>
                  </a:lnTo>
                  <a:lnTo>
                    <a:pt x="706337" y="388089"/>
                  </a:lnTo>
                  <a:lnTo>
                    <a:pt x="758461" y="377000"/>
                  </a:lnTo>
                  <a:lnTo>
                    <a:pt x="807431" y="365297"/>
                  </a:lnTo>
                  <a:lnTo>
                    <a:pt x="852984" y="353035"/>
                  </a:lnTo>
                  <a:lnTo>
                    <a:pt x="894858" y="340269"/>
                  </a:lnTo>
                  <a:lnTo>
                    <a:pt x="932790" y="327056"/>
                  </a:lnTo>
                  <a:lnTo>
                    <a:pt x="995776" y="299513"/>
                  </a:lnTo>
                  <a:lnTo>
                    <a:pt x="1039840" y="270851"/>
                  </a:lnTo>
                  <a:lnTo>
                    <a:pt x="1065858" y="226741"/>
                  </a:lnTo>
                  <a:lnTo>
                    <a:pt x="1062881" y="211962"/>
                  </a:lnTo>
                  <a:lnTo>
                    <a:pt x="1020338" y="168187"/>
                  </a:lnTo>
                  <a:lnTo>
                    <a:pt x="966591" y="140028"/>
                  </a:lnTo>
                  <a:lnTo>
                    <a:pt x="894986" y="113211"/>
                  </a:lnTo>
                  <a:lnTo>
                    <a:pt x="853144" y="100446"/>
                  </a:lnTo>
                  <a:lnTo>
                    <a:pt x="807624" y="88184"/>
                  </a:lnTo>
                  <a:lnTo>
                    <a:pt x="758692" y="76480"/>
                  </a:lnTo>
                  <a:lnTo>
                    <a:pt x="706607" y="65392"/>
                  </a:lnTo>
                  <a:lnTo>
                    <a:pt x="651634" y="54975"/>
                  </a:lnTo>
                  <a:lnTo>
                    <a:pt x="594035" y="45284"/>
                  </a:lnTo>
                  <a:lnTo>
                    <a:pt x="534073" y="36376"/>
                  </a:lnTo>
                  <a:lnTo>
                    <a:pt x="472009" y="28307"/>
                  </a:lnTo>
                  <a:lnTo>
                    <a:pt x="408107" y="21132"/>
                  </a:lnTo>
                  <a:lnTo>
                    <a:pt x="342630" y="14908"/>
                  </a:lnTo>
                  <a:lnTo>
                    <a:pt x="275840" y="9690"/>
                  </a:lnTo>
                  <a:lnTo>
                    <a:pt x="207999" y="5534"/>
                  </a:lnTo>
                  <a:lnTo>
                    <a:pt x="139370" y="2497"/>
                  </a:lnTo>
                  <a:lnTo>
                    <a:pt x="70216" y="633"/>
                  </a:lnTo>
                  <a:lnTo>
                    <a:pt x="80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606847" y="2594390"/>
              <a:ext cx="76198" cy="1563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8585566" y="2388988"/>
            <a:ext cx="1022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0">
                <a:latin typeface="Calibri"/>
                <a:cs typeface="Calibri"/>
              </a:rPr>
              <a:t>..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585566" y="2592188"/>
            <a:ext cx="673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Calibri"/>
                <a:cs typeface="Calibri"/>
              </a:rPr>
              <a:t>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670141" y="1870490"/>
            <a:ext cx="1039494" cy="457834"/>
          </a:xfrm>
          <a:custGeom>
            <a:avLst/>
            <a:gdLst/>
            <a:ahLst/>
            <a:cxnLst/>
            <a:rect l="l" t="t" r="r" b="b"/>
            <a:pathLst>
              <a:path w="1039495" h="457835">
                <a:moveTo>
                  <a:pt x="0" y="0"/>
                </a:moveTo>
                <a:lnTo>
                  <a:pt x="67715" y="639"/>
                </a:lnTo>
                <a:lnTo>
                  <a:pt x="135175" y="2519"/>
                </a:lnTo>
                <a:lnTo>
                  <a:pt x="202122" y="5583"/>
                </a:lnTo>
                <a:lnTo>
                  <a:pt x="268301" y="9776"/>
                </a:lnTo>
                <a:lnTo>
                  <a:pt x="333455" y="15040"/>
                </a:lnTo>
                <a:lnTo>
                  <a:pt x="397328" y="21319"/>
                </a:lnTo>
                <a:lnTo>
                  <a:pt x="459664" y="28557"/>
                </a:lnTo>
                <a:lnTo>
                  <a:pt x="520207" y="36697"/>
                </a:lnTo>
                <a:lnTo>
                  <a:pt x="578701" y="45684"/>
                </a:lnTo>
                <a:lnTo>
                  <a:pt x="634889" y="55460"/>
                </a:lnTo>
                <a:lnTo>
                  <a:pt x="688515" y="65969"/>
                </a:lnTo>
                <a:lnTo>
                  <a:pt x="739323" y="77155"/>
                </a:lnTo>
                <a:lnTo>
                  <a:pt x="787057" y="88961"/>
                </a:lnTo>
                <a:lnTo>
                  <a:pt x="831461" y="101332"/>
                </a:lnTo>
                <a:lnTo>
                  <a:pt x="872278" y="114210"/>
                </a:lnTo>
                <a:lnTo>
                  <a:pt x="909253" y="127539"/>
                </a:lnTo>
                <a:lnTo>
                  <a:pt x="970650" y="155326"/>
                </a:lnTo>
                <a:lnTo>
                  <a:pt x="1013602" y="184240"/>
                </a:lnTo>
                <a:lnTo>
                  <a:pt x="1038964" y="228741"/>
                </a:lnTo>
                <a:lnTo>
                  <a:pt x="1036062" y="243649"/>
                </a:lnTo>
                <a:lnTo>
                  <a:pt x="994594" y="287810"/>
                </a:lnTo>
                <a:lnTo>
                  <a:pt x="942204" y="316217"/>
                </a:lnTo>
                <a:lnTo>
                  <a:pt x="872407" y="343270"/>
                </a:lnTo>
                <a:lnTo>
                  <a:pt x="831621" y="356148"/>
                </a:lnTo>
                <a:lnTo>
                  <a:pt x="787251" y="368519"/>
                </a:lnTo>
                <a:lnTo>
                  <a:pt x="739554" y="380325"/>
                </a:lnTo>
                <a:lnTo>
                  <a:pt x="688785" y="391511"/>
                </a:lnTo>
                <a:lnTo>
                  <a:pt x="635200" y="402020"/>
                </a:lnTo>
                <a:lnTo>
                  <a:pt x="579055" y="411796"/>
                </a:lnTo>
                <a:lnTo>
                  <a:pt x="520607" y="420783"/>
                </a:lnTo>
                <a:lnTo>
                  <a:pt x="460110" y="428923"/>
                </a:lnTo>
                <a:lnTo>
                  <a:pt x="397822" y="436161"/>
                </a:lnTo>
                <a:lnTo>
                  <a:pt x="333998" y="442440"/>
                </a:lnTo>
                <a:lnTo>
                  <a:pt x="268894" y="447704"/>
                </a:lnTo>
                <a:lnTo>
                  <a:pt x="202767" y="451897"/>
                </a:lnTo>
                <a:lnTo>
                  <a:pt x="135871" y="454961"/>
                </a:lnTo>
                <a:lnTo>
                  <a:pt x="68463" y="456841"/>
                </a:lnTo>
                <a:lnTo>
                  <a:pt x="800" y="457481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2" name="object 82"/>
          <p:cNvGrpSpPr/>
          <p:nvPr/>
        </p:nvGrpSpPr>
        <p:grpSpPr>
          <a:xfrm>
            <a:off x="8041491" y="1013240"/>
            <a:ext cx="1675764" cy="1513205"/>
            <a:chOff x="8041491" y="1013240"/>
            <a:chExt cx="1675764" cy="1513205"/>
          </a:xfrm>
        </p:grpSpPr>
        <p:sp>
          <p:nvSpPr>
            <p:cNvPr id="83" name="object 83"/>
            <p:cNvSpPr/>
            <p:nvPr/>
          </p:nvSpPr>
          <p:spPr>
            <a:xfrm>
              <a:off x="8607088" y="2353090"/>
              <a:ext cx="76200" cy="1727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054191" y="19403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1155699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55699" y="1143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8054191" y="19403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0" y="0"/>
                  </a:moveTo>
                  <a:lnTo>
                    <a:pt x="1155700" y="0"/>
                  </a:lnTo>
                  <a:lnTo>
                    <a:pt x="11557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8054191" y="2105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054191" y="21054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644740" y="20609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612991" y="2232439"/>
              <a:ext cx="63500" cy="1270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612991" y="1838740"/>
              <a:ext cx="63500" cy="1110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054191" y="14831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054191" y="14831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054191" y="16609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054191" y="16609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8644740" y="16164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8644741" y="1794290"/>
              <a:ext cx="2540" cy="52069"/>
            </a:xfrm>
            <a:custGeom>
              <a:avLst/>
              <a:gdLst/>
              <a:ahLst/>
              <a:cxnLst/>
              <a:rect l="l" t="t" r="r" b="b"/>
              <a:pathLst>
                <a:path w="2540" h="52069">
                  <a:moveTo>
                    <a:pt x="999" y="-6350"/>
                  </a:moveTo>
                  <a:lnTo>
                    <a:pt x="999" y="57937"/>
                  </a:lnTo>
                </a:path>
              </a:pathLst>
            </a:custGeom>
            <a:ln w="1469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8600291" y="1368840"/>
              <a:ext cx="76200" cy="1301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8670141" y="1413289"/>
              <a:ext cx="1040765" cy="460375"/>
            </a:xfrm>
            <a:custGeom>
              <a:avLst/>
              <a:gdLst/>
              <a:ahLst/>
              <a:cxnLst/>
              <a:rect l="l" t="t" r="r" b="b"/>
              <a:pathLst>
                <a:path w="1040765" h="460375">
                  <a:moveTo>
                    <a:pt x="1999" y="459880"/>
                  </a:moveTo>
                  <a:lnTo>
                    <a:pt x="69701" y="459237"/>
                  </a:lnTo>
                  <a:lnTo>
                    <a:pt x="137147" y="457347"/>
                  </a:lnTo>
                  <a:lnTo>
                    <a:pt x="204081" y="454267"/>
                  </a:lnTo>
                  <a:lnTo>
                    <a:pt x="270247" y="450052"/>
                  </a:lnTo>
                  <a:lnTo>
                    <a:pt x="335388" y="444761"/>
                  </a:lnTo>
                  <a:lnTo>
                    <a:pt x="399249" y="438448"/>
                  </a:lnTo>
                  <a:lnTo>
                    <a:pt x="461572" y="431172"/>
                  </a:lnTo>
                  <a:lnTo>
                    <a:pt x="522103" y="422989"/>
                  </a:lnTo>
                  <a:lnTo>
                    <a:pt x="580585" y="413956"/>
                  </a:lnTo>
                  <a:lnTo>
                    <a:pt x="636762" y="404128"/>
                  </a:lnTo>
                  <a:lnTo>
                    <a:pt x="690377" y="393564"/>
                  </a:lnTo>
                  <a:lnTo>
                    <a:pt x="741176" y="382319"/>
                  </a:lnTo>
                  <a:lnTo>
                    <a:pt x="788900" y="370451"/>
                  </a:lnTo>
                  <a:lnTo>
                    <a:pt x="833295" y="358016"/>
                  </a:lnTo>
                  <a:lnTo>
                    <a:pt x="874104" y="345070"/>
                  </a:lnTo>
                  <a:lnTo>
                    <a:pt x="911072" y="331671"/>
                  </a:lnTo>
                  <a:lnTo>
                    <a:pt x="972456" y="303739"/>
                  </a:lnTo>
                  <a:lnTo>
                    <a:pt x="1015400" y="274673"/>
                  </a:lnTo>
                  <a:lnTo>
                    <a:pt x="1040757" y="229940"/>
                  </a:lnTo>
                  <a:lnTo>
                    <a:pt x="1037848" y="214953"/>
                  </a:lnTo>
                  <a:lnTo>
                    <a:pt x="996276" y="170560"/>
                  </a:lnTo>
                  <a:lnTo>
                    <a:pt x="943755" y="142004"/>
                  </a:lnTo>
                  <a:lnTo>
                    <a:pt x="873784" y="114809"/>
                  </a:lnTo>
                  <a:lnTo>
                    <a:pt x="832896" y="101863"/>
                  </a:lnTo>
                  <a:lnTo>
                    <a:pt x="788415" y="89428"/>
                  </a:lnTo>
                  <a:lnTo>
                    <a:pt x="740599" y="77560"/>
                  </a:lnTo>
                  <a:lnTo>
                    <a:pt x="689703" y="66315"/>
                  </a:lnTo>
                  <a:lnTo>
                    <a:pt x="635984" y="55751"/>
                  </a:lnTo>
                  <a:lnTo>
                    <a:pt x="579699" y="45923"/>
                  </a:lnTo>
                  <a:lnTo>
                    <a:pt x="521105" y="36890"/>
                  </a:lnTo>
                  <a:lnTo>
                    <a:pt x="460457" y="28707"/>
                  </a:lnTo>
                  <a:lnTo>
                    <a:pt x="398014" y="21431"/>
                  </a:lnTo>
                  <a:lnTo>
                    <a:pt x="334030" y="15118"/>
                  </a:lnTo>
                  <a:lnTo>
                    <a:pt x="268764" y="9827"/>
                  </a:lnTo>
                  <a:lnTo>
                    <a:pt x="202471" y="5612"/>
                  </a:lnTo>
                  <a:lnTo>
                    <a:pt x="135408" y="2532"/>
                  </a:lnTo>
                  <a:lnTo>
                    <a:pt x="67832" y="642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8054191" y="10259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1155699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155699" y="1270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8054191" y="1025940"/>
              <a:ext cx="1155700" cy="127000"/>
            </a:xfrm>
            <a:custGeom>
              <a:avLst/>
              <a:gdLst/>
              <a:ahLst/>
              <a:cxnLst/>
              <a:rect l="l" t="t" r="r" b="b"/>
              <a:pathLst>
                <a:path w="1155700" h="127000">
                  <a:moveTo>
                    <a:pt x="0" y="0"/>
                  </a:moveTo>
                  <a:lnTo>
                    <a:pt x="1155700" y="0"/>
                  </a:lnTo>
                  <a:lnTo>
                    <a:pt x="1155700" y="127000"/>
                  </a:lnTo>
                  <a:lnTo>
                    <a:pt x="0" y="127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8054191" y="12037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1155699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55699" y="114300"/>
                  </a:lnTo>
                  <a:lnTo>
                    <a:pt x="1155699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8054191" y="1203740"/>
              <a:ext cx="1155700" cy="114300"/>
            </a:xfrm>
            <a:custGeom>
              <a:avLst/>
              <a:gdLst/>
              <a:ahLst/>
              <a:cxnLst/>
              <a:rect l="l" t="t" r="r" b="b"/>
              <a:pathLst>
                <a:path w="1155700" h="114300">
                  <a:moveTo>
                    <a:pt x="0" y="0"/>
                  </a:moveTo>
                  <a:lnTo>
                    <a:pt x="1155700" y="0"/>
                  </a:lnTo>
                  <a:lnTo>
                    <a:pt x="11557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7734792" y="189571"/>
            <a:ext cx="2034539" cy="2185670"/>
          </a:xfrm>
          <a:prstGeom prst="rect">
            <a:avLst/>
          </a:prstGeom>
          <a:ln w="63500">
            <a:solidFill>
              <a:srgbClr val="ED7D31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528320">
              <a:lnSpc>
                <a:spcPct val="100000"/>
              </a:lnSpc>
              <a:spcBef>
                <a:spcPts val="750"/>
              </a:spcBef>
            </a:pP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</a:t>
            </a:r>
            <a:r>
              <a:rPr dirty="0" sz="900" spc="9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38761D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  <a:p>
            <a:pPr marL="528320">
              <a:lnSpc>
                <a:spcPct val="100000"/>
              </a:lnSpc>
              <a:spcBef>
                <a:spcPts val="290"/>
              </a:spcBef>
            </a:pP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</a:t>
            </a:r>
            <a:r>
              <a:rPr dirty="0" sz="900" spc="9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38761D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Arial"/>
              <a:cs typeface="Arial"/>
            </a:endParaRPr>
          </a:p>
          <a:p>
            <a:pPr marL="528320">
              <a:lnSpc>
                <a:spcPct val="100000"/>
              </a:lnSpc>
            </a:pP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</a:t>
            </a:r>
            <a:r>
              <a:rPr dirty="0" sz="900" spc="9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38761D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  <a:p>
            <a:pPr marL="528320">
              <a:lnSpc>
                <a:spcPct val="100000"/>
              </a:lnSpc>
              <a:spcBef>
                <a:spcPts val="290"/>
              </a:spcBef>
            </a:pP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</a:t>
            </a:r>
            <a:r>
              <a:rPr dirty="0" sz="900" spc="9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38761D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  <a:p>
            <a:pPr marL="441959" marR="681990" indent="88900">
              <a:lnSpc>
                <a:spcPct val="127000"/>
              </a:lnSpc>
              <a:spcBef>
                <a:spcPts val="825"/>
              </a:spcBef>
            </a:pP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 </a:t>
            </a:r>
            <a:r>
              <a:rPr dirty="0" sz="900" spc="-10">
                <a:solidFill>
                  <a:srgbClr val="38761D"/>
                </a:solidFill>
                <a:latin typeface="Arial"/>
                <a:cs typeface="Arial"/>
              </a:rPr>
              <a:t>512  </a:t>
            </a:r>
            <a:r>
              <a:rPr dirty="0" sz="900" spc="-20">
                <a:solidFill>
                  <a:srgbClr val="38761D"/>
                </a:solidFill>
                <a:latin typeface="Arial"/>
                <a:cs typeface="Arial"/>
              </a:rPr>
              <a:t>3x3 </a:t>
            </a:r>
            <a:r>
              <a:rPr dirty="0" sz="900" spc="-5">
                <a:solidFill>
                  <a:srgbClr val="38761D"/>
                </a:solidFill>
                <a:latin typeface="Arial"/>
                <a:cs typeface="Arial"/>
              </a:rPr>
              <a:t>conv, 512,</a:t>
            </a:r>
            <a:r>
              <a:rPr dirty="0" sz="900" spc="20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38761D"/>
                </a:solidFill>
                <a:latin typeface="Arial"/>
                <a:cs typeface="Arial"/>
              </a:rPr>
              <a:t>/2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8612991" y="835440"/>
            <a:ext cx="1104265" cy="583565"/>
            <a:chOff x="8612991" y="835440"/>
            <a:chExt cx="1104265" cy="583565"/>
          </a:xfrm>
        </p:grpSpPr>
        <p:sp>
          <p:nvSpPr>
            <p:cNvPr id="105" name="object 105"/>
            <p:cNvSpPr/>
            <p:nvPr/>
          </p:nvSpPr>
          <p:spPr>
            <a:xfrm>
              <a:off x="8644740" y="1159290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w="0" h="50800">
                  <a:moveTo>
                    <a:pt x="1" y="5078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8644741" y="1324390"/>
              <a:ext cx="635" cy="52069"/>
            </a:xfrm>
            <a:custGeom>
              <a:avLst/>
              <a:gdLst/>
              <a:ahLst/>
              <a:cxnLst/>
              <a:rect l="l" t="t" r="r" b="b"/>
              <a:pathLst>
                <a:path w="634" h="52069">
                  <a:moveTo>
                    <a:pt x="200" y="-6350"/>
                  </a:moveTo>
                  <a:lnTo>
                    <a:pt x="200" y="57937"/>
                  </a:lnTo>
                </a:path>
              </a:pathLst>
            </a:custGeom>
            <a:ln w="13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8670141" y="943390"/>
              <a:ext cx="1040765" cy="469265"/>
            </a:xfrm>
            <a:custGeom>
              <a:avLst/>
              <a:gdLst/>
              <a:ahLst/>
              <a:cxnLst/>
              <a:rect l="l" t="t" r="r" b="b"/>
              <a:pathLst>
                <a:path w="1040765" h="469265">
                  <a:moveTo>
                    <a:pt x="0" y="469078"/>
                  </a:moveTo>
                  <a:lnTo>
                    <a:pt x="67824" y="468422"/>
                  </a:lnTo>
                  <a:lnTo>
                    <a:pt x="135392" y="466494"/>
                  </a:lnTo>
                  <a:lnTo>
                    <a:pt x="202446" y="463352"/>
                  </a:lnTo>
                  <a:lnTo>
                    <a:pt x="268731" y="459054"/>
                  </a:lnTo>
                  <a:lnTo>
                    <a:pt x="333990" y="453656"/>
                  </a:lnTo>
                  <a:lnTo>
                    <a:pt x="397965" y="447218"/>
                  </a:lnTo>
                  <a:lnTo>
                    <a:pt x="460402" y="439796"/>
                  </a:lnTo>
                  <a:lnTo>
                    <a:pt x="521042" y="431449"/>
                  </a:lnTo>
                  <a:lnTo>
                    <a:pt x="579629" y="422235"/>
                  </a:lnTo>
                  <a:lnTo>
                    <a:pt x="635907" y="412211"/>
                  </a:lnTo>
                  <a:lnTo>
                    <a:pt x="689619" y="401436"/>
                  </a:lnTo>
                  <a:lnTo>
                    <a:pt x="740509" y="389966"/>
                  </a:lnTo>
                  <a:lnTo>
                    <a:pt x="788319" y="377860"/>
                  </a:lnTo>
                  <a:lnTo>
                    <a:pt x="832794" y="365176"/>
                  </a:lnTo>
                  <a:lnTo>
                    <a:pt x="873677" y="351972"/>
                  </a:lnTo>
                  <a:lnTo>
                    <a:pt x="910711" y="338304"/>
                  </a:lnTo>
                  <a:lnTo>
                    <a:pt x="972206" y="309814"/>
                  </a:lnTo>
                  <a:lnTo>
                    <a:pt x="1015227" y="280166"/>
                  </a:lnTo>
                  <a:lnTo>
                    <a:pt x="1040630" y="234539"/>
                  </a:lnTo>
                  <a:lnTo>
                    <a:pt x="1037727" y="219252"/>
                  </a:lnTo>
                  <a:lnTo>
                    <a:pt x="996240" y="173971"/>
                  </a:lnTo>
                  <a:lnTo>
                    <a:pt x="943826" y="144844"/>
                  </a:lnTo>
                  <a:lnTo>
                    <a:pt x="873998" y="117105"/>
                  </a:lnTo>
                  <a:lnTo>
                    <a:pt x="833194" y="103900"/>
                  </a:lnTo>
                  <a:lnTo>
                    <a:pt x="788804" y="91216"/>
                  </a:lnTo>
                  <a:lnTo>
                    <a:pt x="741085" y="79111"/>
                  </a:lnTo>
                  <a:lnTo>
                    <a:pt x="690293" y="67641"/>
                  </a:lnTo>
                  <a:lnTo>
                    <a:pt x="636684" y="56865"/>
                  </a:lnTo>
                  <a:lnTo>
                    <a:pt x="580515" y="46842"/>
                  </a:lnTo>
                  <a:lnTo>
                    <a:pt x="522040" y="37627"/>
                  </a:lnTo>
                  <a:lnTo>
                    <a:pt x="461516" y="29281"/>
                  </a:lnTo>
                  <a:lnTo>
                    <a:pt x="399200" y="21859"/>
                  </a:lnTo>
                  <a:lnTo>
                    <a:pt x="335347" y="15421"/>
                  </a:lnTo>
                  <a:lnTo>
                    <a:pt x="270214" y="10023"/>
                  </a:lnTo>
                  <a:lnTo>
                    <a:pt x="204057" y="5725"/>
                  </a:lnTo>
                  <a:lnTo>
                    <a:pt x="137131" y="2583"/>
                  </a:lnTo>
                  <a:lnTo>
                    <a:pt x="69693" y="655"/>
                  </a:lnTo>
                  <a:lnTo>
                    <a:pt x="1999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8612991" y="835440"/>
              <a:ext cx="63500" cy="2032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8054191" y="721140"/>
            <a:ext cx="1155700" cy="114300"/>
          </a:xfrm>
          <a:prstGeom prst="rect">
            <a:avLst/>
          </a:prstGeom>
          <a:solidFill>
            <a:srgbClr val="C9DAF8"/>
          </a:solidFill>
          <a:ln w="25400">
            <a:solidFill>
              <a:srgbClr val="4A86E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900"/>
              </a:lnSpc>
            </a:pPr>
            <a:r>
              <a:rPr dirty="0" sz="900" spc="-15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900">
              <a:latin typeface="Arial"/>
              <a:cs typeface="Arial"/>
            </a:endParaRPr>
          </a:p>
        </p:txBody>
      </p:sp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111" name="object 111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112" name="object 112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2104696" y="2980152"/>
            <a:ext cx="2727325" cy="1104900"/>
            <a:chOff x="2104696" y="2980152"/>
            <a:chExt cx="2727325" cy="1104900"/>
          </a:xfrm>
        </p:grpSpPr>
        <p:sp>
          <p:nvSpPr>
            <p:cNvPr id="120" name="object 120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2" name="object 142"/>
          <p:cNvSpPr txBox="1"/>
          <p:nvPr/>
        </p:nvSpPr>
        <p:spPr>
          <a:xfrm>
            <a:off x="4897427" y="3824223"/>
            <a:ext cx="224282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1583240" y="2117327"/>
            <a:ext cx="1515110" cy="1515110"/>
            <a:chOff x="1583240" y="2117327"/>
            <a:chExt cx="1515110" cy="1515110"/>
          </a:xfrm>
        </p:grpSpPr>
        <p:sp>
          <p:nvSpPr>
            <p:cNvPr id="144" name="object 144"/>
            <p:cNvSpPr/>
            <p:nvPr/>
          </p:nvSpPr>
          <p:spPr>
            <a:xfrm>
              <a:off x="1583240" y="3556189"/>
              <a:ext cx="1071880" cy="76200"/>
            </a:xfrm>
            <a:custGeom>
              <a:avLst/>
              <a:gdLst/>
              <a:ahLst/>
              <a:cxnLst/>
              <a:rect l="l" t="t" r="r" b="b"/>
              <a:pathLst>
                <a:path w="1071880" h="76200">
                  <a:moveTo>
                    <a:pt x="995404" y="47624"/>
                  </a:moveTo>
                  <a:lnTo>
                    <a:pt x="995404" y="76200"/>
                  </a:lnTo>
                  <a:lnTo>
                    <a:pt x="1052554" y="47625"/>
                  </a:lnTo>
                  <a:lnTo>
                    <a:pt x="995404" y="47624"/>
                  </a:lnTo>
                  <a:close/>
                </a:path>
                <a:path w="1071880" h="76200">
                  <a:moveTo>
                    <a:pt x="995404" y="28574"/>
                  </a:moveTo>
                  <a:lnTo>
                    <a:pt x="995404" y="47624"/>
                  </a:lnTo>
                  <a:lnTo>
                    <a:pt x="1008104" y="47625"/>
                  </a:lnTo>
                  <a:lnTo>
                    <a:pt x="1008104" y="28575"/>
                  </a:lnTo>
                  <a:lnTo>
                    <a:pt x="995404" y="28574"/>
                  </a:lnTo>
                  <a:close/>
                </a:path>
                <a:path w="1071880" h="76200">
                  <a:moveTo>
                    <a:pt x="995404" y="0"/>
                  </a:moveTo>
                  <a:lnTo>
                    <a:pt x="995404" y="28574"/>
                  </a:lnTo>
                  <a:lnTo>
                    <a:pt x="1008104" y="28575"/>
                  </a:lnTo>
                  <a:lnTo>
                    <a:pt x="1008104" y="47625"/>
                  </a:lnTo>
                  <a:lnTo>
                    <a:pt x="1052556" y="47623"/>
                  </a:lnTo>
                  <a:lnTo>
                    <a:pt x="1071604" y="38100"/>
                  </a:lnTo>
                  <a:lnTo>
                    <a:pt x="995404" y="0"/>
                  </a:lnTo>
                  <a:close/>
                </a:path>
                <a:path w="1071880" h="76200">
                  <a:moveTo>
                    <a:pt x="0" y="28573"/>
                  </a:moveTo>
                  <a:lnTo>
                    <a:pt x="0" y="47623"/>
                  </a:lnTo>
                  <a:lnTo>
                    <a:pt x="995404" y="47624"/>
                  </a:lnTo>
                  <a:lnTo>
                    <a:pt x="99540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8" name="object 148"/>
          <p:cNvSpPr txBox="1"/>
          <p:nvPr/>
        </p:nvSpPr>
        <p:spPr>
          <a:xfrm>
            <a:off x="4740203" y="2108199"/>
            <a:ext cx="2752725" cy="1565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  <a:p>
            <a:pPr marL="83820" marR="5080" indent="-71755">
              <a:lnSpc>
                <a:spcPct val="133300"/>
              </a:lnSpc>
              <a:spcBef>
                <a:spcPts val="1445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154" name="object 154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7" name="object 157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w="0"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160" name="object 160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3" name="object 163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1982106" y="1779130"/>
            <a:ext cx="2981960" cy="4053840"/>
            <a:chOff x="1982106" y="1779130"/>
            <a:chExt cx="2981960" cy="4053840"/>
          </a:xfrm>
        </p:grpSpPr>
        <p:sp>
          <p:nvSpPr>
            <p:cNvPr id="165" name="object 165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700" y="296652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2013856" y="3826856"/>
              <a:ext cx="2918460" cy="1974214"/>
            </a:xfrm>
            <a:custGeom>
              <a:avLst/>
              <a:gdLst/>
              <a:ahLst/>
              <a:cxnLst/>
              <a:rect l="l" t="t" r="r" b="b"/>
              <a:pathLst>
                <a:path w="2918460" h="1974214">
                  <a:moveTo>
                    <a:pt x="0" y="0"/>
                  </a:moveTo>
                  <a:lnTo>
                    <a:pt x="2917846" y="0"/>
                  </a:lnTo>
                  <a:lnTo>
                    <a:pt x="2917846" y="1974154"/>
                  </a:lnTo>
                  <a:lnTo>
                    <a:pt x="0" y="197415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2487343" y="2080985"/>
              <a:ext cx="2034539" cy="765810"/>
            </a:xfrm>
            <a:custGeom>
              <a:avLst/>
              <a:gdLst/>
              <a:ahLst/>
              <a:cxnLst/>
              <a:rect l="l" t="t" r="r" b="b"/>
              <a:pathLst>
                <a:path w="2034539" h="765810">
                  <a:moveTo>
                    <a:pt x="0" y="0"/>
                  </a:moveTo>
                  <a:lnTo>
                    <a:pt x="2034103" y="0"/>
                  </a:lnTo>
                  <a:lnTo>
                    <a:pt x="2034103" y="765487"/>
                  </a:lnTo>
                  <a:lnTo>
                    <a:pt x="0" y="76548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9" name="object 179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0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5040871" y="980947"/>
            <a:ext cx="2590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240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7734792" y="2543746"/>
            <a:ext cx="2089785" cy="3613150"/>
          </a:xfrm>
          <a:custGeom>
            <a:avLst/>
            <a:gdLst/>
            <a:ahLst/>
            <a:cxnLst/>
            <a:rect l="l" t="t" r="r" b="b"/>
            <a:pathLst>
              <a:path w="2089784" h="3613150">
                <a:moveTo>
                  <a:pt x="0" y="0"/>
                </a:moveTo>
                <a:lnTo>
                  <a:pt x="2089431" y="0"/>
                </a:lnTo>
                <a:lnTo>
                  <a:pt x="2089431" y="3612994"/>
                </a:lnTo>
                <a:lnTo>
                  <a:pt x="0" y="3612994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 txBox="1"/>
          <p:nvPr/>
        </p:nvSpPr>
        <p:spPr>
          <a:xfrm>
            <a:off x="9918531" y="1188211"/>
            <a:ext cx="2225040" cy="2588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dirty="0" sz="2400" spc="-15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ResNet, last  </a:t>
            </a:r>
            <a:r>
              <a:rPr dirty="0" sz="2400" spc="-20">
                <a:latin typeface="Calibri"/>
                <a:cs typeface="Calibri"/>
              </a:rPr>
              <a:t>stage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used as  </a:t>
            </a:r>
            <a:r>
              <a:rPr dirty="0" sz="2400" spc="-15">
                <a:latin typeface="Calibri"/>
                <a:cs typeface="Calibri"/>
              </a:rPr>
              <a:t>per-region  </a:t>
            </a:r>
            <a:r>
              <a:rPr dirty="0" sz="2400" spc="-10">
                <a:latin typeface="Calibri"/>
                <a:cs typeface="Calibri"/>
              </a:rPr>
              <a:t>network;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5">
                <a:latin typeface="Calibri"/>
                <a:cs typeface="Calibri"/>
              </a:rPr>
              <a:t>rest  </a:t>
            </a:r>
            <a:r>
              <a:rPr dirty="0" sz="2400" spc="-5">
                <a:latin typeface="Calibri"/>
                <a:cs typeface="Calibri"/>
              </a:rPr>
              <a:t>of the </a:t>
            </a:r>
            <a:r>
              <a:rPr dirty="0" sz="2400" spc="-10">
                <a:latin typeface="Calibri"/>
                <a:cs typeface="Calibri"/>
              </a:rPr>
              <a:t>network </a:t>
            </a:r>
            <a:r>
              <a:rPr dirty="0" sz="2400" spc="-5">
                <a:latin typeface="Calibri"/>
                <a:cs typeface="Calibri"/>
              </a:rPr>
              <a:t>is  </a:t>
            </a:r>
            <a:r>
              <a:rPr dirty="0" sz="2400">
                <a:latin typeface="Calibri"/>
                <a:cs typeface="Calibri"/>
              </a:rPr>
              <a:t>used as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backbone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0" name="object 19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91" name="object 19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71</a:t>
            </a:fld>
          </a:p>
        </p:txBody>
      </p:sp>
      <p:sp>
        <p:nvSpPr>
          <p:cNvPr id="192" name="object 19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2301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</a:t>
            </a:r>
            <a:r>
              <a:rPr dirty="0" spc="-90"/>
              <a:t> </a:t>
            </a:r>
            <a:r>
              <a:rPr dirty="0" spc="-5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7588" y="3834001"/>
            <a:ext cx="4678045" cy="2329180"/>
            <a:chOff x="1057588" y="3834001"/>
            <a:chExt cx="4678045" cy="2329180"/>
          </a:xfrm>
        </p:grpSpPr>
        <p:sp>
          <p:nvSpPr>
            <p:cNvPr id="4" name="object 4"/>
            <p:cNvSpPr/>
            <p:nvPr/>
          </p:nvSpPr>
          <p:spPr>
            <a:xfrm>
              <a:off x="1063751" y="4611623"/>
              <a:ext cx="4666488" cy="1545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3938" y="4613321"/>
              <a:ext cx="4665345" cy="1543685"/>
            </a:xfrm>
            <a:custGeom>
              <a:avLst/>
              <a:gdLst/>
              <a:ahLst/>
              <a:cxnLst/>
              <a:rect l="l" t="t" r="r" b="b"/>
              <a:pathLst>
                <a:path w="4665345" h="1543685">
                  <a:moveTo>
                    <a:pt x="0" y="1543418"/>
                  </a:moveTo>
                  <a:lnTo>
                    <a:pt x="1426562" y="0"/>
                  </a:lnTo>
                  <a:lnTo>
                    <a:pt x="4664757" y="0"/>
                  </a:lnTo>
                  <a:lnTo>
                    <a:pt x="3238195" y="1543418"/>
                  </a:lnTo>
                  <a:lnTo>
                    <a:pt x="0" y="154341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11046" y="4306635"/>
              <a:ext cx="2248535" cy="1398905"/>
            </a:xfrm>
            <a:custGeom>
              <a:avLst/>
              <a:gdLst/>
              <a:ahLst/>
              <a:cxnLst/>
              <a:rect l="l" t="t" r="r" b="b"/>
              <a:pathLst>
                <a:path w="2248535" h="1398904">
                  <a:moveTo>
                    <a:pt x="2248115" y="0"/>
                  </a:moveTo>
                  <a:lnTo>
                    <a:pt x="0" y="0"/>
                  </a:lnTo>
                  <a:lnTo>
                    <a:pt x="0" y="1398850"/>
                  </a:lnTo>
                  <a:lnTo>
                    <a:pt x="2248115" y="1398850"/>
                  </a:lnTo>
                  <a:lnTo>
                    <a:pt x="2248115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59161" y="3840351"/>
              <a:ext cx="466725" cy="1865630"/>
            </a:xfrm>
            <a:custGeom>
              <a:avLst/>
              <a:gdLst/>
              <a:ahLst/>
              <a:cxnLst/>
              <a:rect l="l" t="t" r="r" b="b"/>
              <a:pathLst>
                <a:path w="466725" h="1865629">
                  <a:moveTo>
                    <a:pt x="466284" y="0"/>
                  </a:moveTo>
                  <a:lnTo>
                    <a:pt x="0" y="466284"/>
                  </a:lnTo>
                  <a:lnTo>
                    <a:pt x="0" y="1865135"/>
                  </a:lnTo>
                  <a:lnTo>
                    <a:pt x="466284" y="1398851"/>
                  </a:lnTo>
                  <a:lnTo>
                    <a:pt x="46628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11046" y="3840351"/>
              <a:ext cx="2714625" cy="466725"/>
            </a:xfrm>
            <a:custGeom>
              <a:avLst/>
              <a:gdLst/>
              <a:ahLst/>
              <a:cxnLst/>
              <a:rect l="l" t="t" r="r" b="b"/>
              <a:pathLst>
                <a:path w="2714625" h="466725">
                  <a:moveTo>
                    <a:pt x="2714400" y="0"/>
                  </a:moveTo>
                  <a:lnTo>
                    <a:pt x="466283" y="0"/>
                  </a:lnTo>
                  <a:lnTo>
                    <a:pt x="0" y="466284"/>
                  </a:lnTo>
                  <a:lnTo>
                    <a:pt x="2248115" y="466284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11046" y="3840351"/>
              <a:ext cx="2714625" cy="1865630"/>
            </a:xfrm>
            <a:custGeom>
              <a:avLst/>
              <a:gdLst/>
              <a:ahLst/>
              <a:cxnLst/>
              <a:rect l="l" t="t" r="r" b="b"/>
              <a:pathLst>
                <a:path w="2714625" h="1865629">
                  <a:moveTo>
                    <a:pt x="0" y="466283"/>
                  </a:moveTo>
                  <a:lnTo>
                    <a:pt x="466283" y="0"/>
                  </a:lnTo>
                  <a:lnTo>
                    <a:pt x="2714400" y="0"/>
                  </a:lnTo>
                  <a:lnTo>
                    <a:pt x="2714400" y="1398851"/>
                  </a:lnTo>
                  <a:lnTo>
                    <a:pt x="2248116" y="1865135"/>
                  </a:lnTo>
                  <a:lnTo>
                    <a:pt x="0" y="1865135"/>
                  </a:lnTo>
                  <a:lnTo>
                    <a:pt x="0" y="466283"/>
                  </a:lnTo>
                  <a:close/>
                </a:path>
                <a:path w="2714625" h="1865629">
                  <a:moveTo>
                    <a:pt x="0" y="466283"/>
                  </a:moveTo>
                  <a:lnTo>
                    <a:pt x="2248116" y="466283"/>
                  </a:lnTo>
                  <a:lnTo>
                    <a:pt x="2714400" y="0"/>
                  </a:lnTo>
                </a:path>
                <a:path w="2714625" h="1865629">
                  <a:moveTo>
                    <a:pt x="2248116" y="466283"/>
                  </a:moveTo>
                  <a:lnTo>
                    <a:pt x="2248116" y="1865135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690782" y="4784852"/>
            <a:ext cx="1089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04696" y="2980152"/>
            <a:ext cx="2727325" cy="1104900"/>
            <a:chOff x="2104696" y="2980152"/>
            <a:chExt cx="2727325" cy="1104900"/>
          </a:xfrm>
        </p:grpSpPr>
        <p:sp>
          <p:nvSpPr>
            <p:cNvPr id="12" name="object 12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2714400" y="0"/>
                  </a:moveTo>
                  <a:lnTo>
                    <a:pt x="423555" y="0"/>
                  </a:lnTo>
                  <a:lnTo>
                    <a:pt x="0" y="458249"/>
                  </a:lnTo>
                  <a:lnTo>
                    <a:pt x="2290845" y="458249"/>
                  </a:lnTo>
                  <a:lnTo>
                    <a:pt x="2714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11046" y="3301070"/>
              <a:ext cx="2714625" cy="458470"/>
            </a:xfrm>
            <a:custGeom>
              <a:avLst/>
              <a:gdLst/>
              <a:ahLst/>
              <a:cxnLst/>
              <a:rect l="l" t="t" r="r" b="b"/>
              <a:pathLst>
                <a:path w="2714625" h="458470">
                  <a:moveTo>
                    <a:pt x="0" y="458248"/>
                  </a:moveTo>
                  <a:lnTo>
                    <a:pt x="423555" y="0"/>
                  </a:lnTo>
                  <a:lnTo>
                    <a:pt x="2714400" y="0"/>
                  </a:lnTo>
                  <a:lnTo>
                    <a:pt x="2290845" y="458248"/>
                  </a:lnTo>
                  <a:lnTo>
                    <a:pt x="0" y="458248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3"/>
                  </a:lnTo>
                  <a:lnTo>
                    <a:pt x="59565" y="119133"/>
                  </a:lnTo>
                  <a:lnTo>
                    <a:pt x="59565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88479" y="378192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753427" y="0"/>
                  </a:moveTo>
                  <a:lnTo>
                    <a:pt x="270104" y="0"/>
                  </a:lnTo>
                  <a:lnTo>
                    <a:pt x="0" y="292228"/>
                  </a:lnTo>
                  <a:lnTo>
                    <a:pt x="483322" y="292228"/>
                  </a:lnTo>
                  <a:lnTo>
                    <a:pt x="7534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59714" y="3408926"/>
              <a:ext cx="753745" cy="292735"/>
            </a:xfrm>
            <a:custGeom>
              <a:avLst/>
              <a:gdLst/>
              <a:ahLst/>
              <a:cxnLst/>
              <a:rect l="l" t="t" r="r" b="b"/>
              <a:pathLst>
                <a:path w="753744" h="292735">
                  <a:moveTo>
                    <a:pt x="0" y="292229"/>
                  </a:moveTo>
                  <a:lnTo>
                    <a:pt x="270104" y="0"/>
                  </a:lnTo>
                  <a:lnTo>
                    <a:pt x="753427" y="0"/>
                  </a:lnTo>
                  <a:lnTo>
                    <a:pt x="483322" y="292229"/>
                  </a:lnTo>
                  <a:lnTo>
                    <a:pt x="0" y="292229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857519" y="0"/>
                  </a:moveTo>
                  <a:lnTo>
                    <a:pt x="110112" y="0"/>
                  </a:lnTo>
                  <a:lnTo>
                    <a:pt x="0" y="119132"/>
                  </a:lnTo>
                  <a:lnTo>
                    <a:pt x="747406" y="119132"/>
                  </a:lnTo>
                  <a:lnTo>
                    <a:pt x="8575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91491" y="3534757"/>
              <a:ext cx="857885" cy="119380"/>
            </a:xfrm>
            <a:custGeom>
              <a:avLst/>
              <a:gdLst/>
              <a:ahLst/>
              <a:cxnLst/>
              <a:rect l="l" t="t" r="r" b="b"/>
              <a:pathLst>
                <a:path w="857885" h="119379">
                  <a:moveTo>
                    <a:pt x="0" y="119133"/>
                  </a:moveTo>
                  <a:lnTo>
                    <a:pt x="110113" y="0"/>
                  </a:lnTo>
                  <a:lnTo>
                    <a:pt x="857520" y="0"/>
                  </a:lnTo>
                  <a:lnTo>
                    <a:pt x="74740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671449" y="0"/>
                  </a:moveTo>
                  <a:lnTo>
                    <a:pt x="316711" y="0"/>
                  </a:lnTo>
                  <a:lnTo>
                    <a:pt x="0" y="342653"/>
                  </a:lnTo>
                  <a:lnTo>
                    <a:pt x="354738" y="34265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49099" y="3358371"/>
              <a:ext cx="671830" cy="342900"/>
            </a:xfrm>
            <a:custGeom>
              <a:avLst/>
              <a:gdLst/>
              <a:ahLst/>
              <a:cxnLst/>
              <a:rect l="l" t="t" r="r" b="b"/>
              <a:pathLst>
                <a:path w="671829" h="342900">
                  <a:moveTo>
                    <a:pt x="0" y="342654"/>
                  </a:moveTo>
                  <a:lnTo>
                    <a:pt x="316711" y="0"/>
                  </a:lnTo>
                  <a:lnTo>
                    <a:pt x="671449" y="0"/>
                  </a:lnTo>
                  <a:lnTo>
                    <a:pt x="354737" y="342654"/>
                  </a:lnTo>
                  <a:lnTo>
                    <a:pt x="0" y="342654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672797" y="320220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2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14311" y="3311748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55823" y="325276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79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557328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20001" y="2986502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30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4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303459" y="3040127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557329" y="0"/>
                  </a:moveTo>
                  <a:lnTo>
                    <a:pt x="162443" y="0"/>
                  </a:lnTo>
                  <a:lnTo>
                    <a:pt x="0" y="175750"/>
                  </a:lnTo>
                  <a:lnTo>
                    <a:pt x="394886" y="175750"/>
                  </a:lnTo>
                  <a:lnTo>
                    <a:pt x="5573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64820" y="3028589"/>
              <a:ext cx="557530" cy="175895"/>
            </a:xfrm>
            <a:custGeom>
              <a:avLst/>
              <a:gdLst/>
              <a:ahLst/>
              <a:cxnLst/>
              <a:rect l="l" t="t" r="r" b="b"/>
              <a:pathLst>
                <a:path w="557529" h="175894">
                  <a:moveTo>
                    <a:pt x="0" y="175750"/>
                  </a:moveTo>
                  <a:lnTo>
                    <a:pt x="162443" y="0"/>
                  </a:lnTo>
                  <a:lnTo>
                    <a:pt x="557329" y="0"/>
                  </a:lnTo>
                  <a:lnTo>
                    <a:pt x="394885" y="175750"/>
                  </a:lnTo>
                  <a:lnTo>
                    <a:pt x="0" y="175750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897427" y="3824223"/>
            <a:ext cx="224282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Run </a:t>
            </a:r>
            <a:r>
              <a:rPr dirty="0" sz="2500" spc="-10">
                <a:latin typeface="Calibri"/>
                <a:cs typeface="Calibri"/>
              </a:rPr>
              <a:t>whole</a:t>
            </a:r>
            <a:r>
              <a:rPr dirty="0" sz="2500" spc="-8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  through</a:t>
            </a:r>
            <a:r>
              <a:rPr dirty="0" sz="25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ConvNet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995404" y="47624"/>
                </a:moveTo>
                <a:lnTo>
                  <a:pt x="995404" y="76200"/>
                </a:lnTo>
                <a:lnTo>
                  <a:pt x="1052554" y="47625"/>
                </a:lnTo>
                <a:lnTo>
                  <a:pt x="995404" y="47624"/>
                </a:lnTo>
                <a:close/>
              </a:path>
              <a:path w="1071880" h="76200">
                <a:moveTo>
                  <a:pt x="995404" y="28574"/>
                </a:moveTo>
                <a:lnTo>
                  <a:pt x="995404" y="47624"/>
                </a:lnTo>
                <a:lnTo>
                  <a:pt x="1008104" y="47625"/>
                </a:lnTo>
                <a:lnTo>
                  <a:pt x="1008104" y="28575"/>
                </a:lnTo>
                <a:lnTo>
                  <a:pt x="995404" y="28574"/>
                </a:lnTo>
                <a:close/>
              </a:path>
              <a:path w="1071880" h="76200">
                <a:moveTo>
                  <a:pt x="995404" y="0"/>
                </a:moveTo>
                <a:lnTo>
                  <a:pt x="995404" y="28574"/>
                </a:lnTo>
                <a:lnTo>
                  <a:pt x="1008104" y="28575"/>
                </a:lnTo>
                <a:lnTo>
                  <a:pt x="1008104" y="47625"/>
                </a:lnTo>
                <a:lnTo>
                  <a:pt x="1052556" y="47623"/>
                </a:lnTo>
                <a:lnTo>
                  <a:pt x="1071604" y="38100"/>
                </a:lnTo>
                <a:lnTo>
                  <a:pt x="995404" y="0"/>
                </a:lnTo>
                <a:close/>
              </a:path>
              <a:path w="1071880" h="76200">
                <a:moveTo>
                  <a:pt x="0" y="28573"/>
                </a:moveTo>
                <a:lnTo>
                  <a:pt x="0" y="47623"/>
                </a:lnTo>
                <a:lnTo>
                  <a:pt x="995404" y="47624"/>
                </a:lnTo>
                <a:lnTo>
                  <a:pt x="99540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103384" y="2756524"/>
            <a:ext cx="5521960" cy="1090295"/>
          </a:xfrm>
          <a:prstGeom prst="rect">
            <a:avLst/>
          </a:prstGeom>
          <a:ln w="63500">
            <a:solidFill>
              <a:srgbClr val="70AD47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2649220">
              <a:lnSpc>
                <a:spcPct val="100000"/>
              </a:lnSpc>
              <a:spcBef>
                <a:spcPts val="400"/>
              </a:spcBef>
            </a:pP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Resize</a:t>
            </a:r>
            <a:r>
              <a:rPr dirty="0" sz="2400" spc="-3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2720340">
              <a:lnSpc>
                <a:spcPct val="100000"/>
              </a:lnSpc>
              <a:spcBef>
                <a:spcPts val="960"/>
              </a:spcBef>
            </a:pPr>
            <a:r>
              <a:rPr dirty="0" sz="2400" spc="-10">
                <a:latin typeface="Calibri"/>
                <a:cs typeface="Calibri"/>
              </a:rPr>
              <a:t>Image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11205" y="2108199"/>
            <a:ext cx="25450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Per-Region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54" y="3836923"/>
            <a:ext cx="177165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“Backbone”  </a:t>
            </a:r>
            <a:r>
              <a:rPr dirty="0" sz="2400" spc="-10">
                <a:latin typeface="Calibri"/>
                <a:cs typeface="Calibri"/>
              </a:rPr>
              <a:t>network:  </a:t>
            </a:r>
            <a:r>
              <a:rPr dirty="0" sz="2400" spc="-15">
                <a:latin typeface="Calibri"/>
                <a:cs typeface="Calibri"/>
              </a:rPr>
              <a:t>AlexNet,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VGG,  </a:t>
            </a:r>
            <a:r>
              <a:rPr dirty="0" sz="2400" spc="-15">
                <a:latin typeface="Calibri"/>
                <a:cs typeface="Calibri"/>
              </a:rPr>
              <a:t>ResNet,</a:t>
            </a:r>
            <a:r>
              <a:rPr dirty="0" sz="2400" spc="-20">
                <a:latin typeface="Calibri"/>
                <a:cs typeface="Calibri"/>
              </a:rPr>
              <a:t> etc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478" y="2008123"/>
            <a:ext cx="1985010" cy="14979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5">
                <a:latin typeface="Calibri"/>
                <a:cs typeface="Calibri"/>
              </a:rPr>
              <a:t>of  </a:t>
            </a:r>
            <a:r>
              <a:rPr dirty="0" sz="2400" spc="-20">
                <a:latin typeface="Calibri"/>
                <a:cs typeface="Calibri"/>
              </a:rPr>
              <a:t>Interest </a:t>
            </a:r>
            <a:r>
              <a:rPr dirty="0" sz="2400" spc="-15">
                <a:latin typeface="Calibri"/>
                <a:cs typeface="Calibri"/>
              </a:rPr>
              <a:t>(RoIs)  </a:t>
            </a:r>
            <a:r>
              <a:rPr dirty="0" sz="2400" spc="-10">
                <a:latin typeface="Calibri"/>
                <a:cs typeface="Calibri"/>
              </a:rPr>
              <a:t>from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proposal  method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578954" y="2117327"/>
            <a:ext cx="519430" cy="661670"/>
            <a:chOff x="2578954" y="2117327"/>
            <a:chExt cx="519430" cy="661670"/>
          </a:xfrm>
        </p:grpSpPr>
        <p:sp>
          <p:nvSpPr>
            <p:cNvPr id="41" name="object 41"/>
            <p:cNvSpPr/>
            <p:nvPr/>
          </p:nvSpPr>
          <p:spPr>
            <a:xfrm>
              <a:off x="2983329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585304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30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585304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30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30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30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646719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322679" y="2118097"/>
            <a:ext cx="519430" cy="661670"/>
            <a:chOff x="3322679" y="2118097"/>
            <a:chExt cx="519430" cy="661670"/>
          </a:xfrm>
        </p:grpSpPr>
        <p:sp>
          <p:nvSpPr>
            <p:cNvPr id="46" name="object 46"/>
            <p:cNvSpPr/>
            <p:nvPr/>
          </p:nvSpPr>
          <p:spPr>
            <a:xfrm>
              <a:off x="3727053" y="212444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2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329029" y="212444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2"/>
                  </a:lnTo>
                  <a:lnTo>
                    <a:pt x="398024" y="108162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329029" y="212444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339044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084040" y="2117327"/>
            <a:ext cx="519430" cy="661670"/>
            <a:chOff x="4084040" y="2117327"/>
            <a:chExt cx="519430" cy="661670"/>
          </a:xfrm>
        </p:grpSpPr>
        <p:sp>
          <p:nvSpPr>
            <p:cNvPr id="51" name="object 51"/>
            <p:cNvSpPr/>
            <p:nvPr/>
          </p:nvSpPr>
          <p:spPr>
            <a:xfrm>
              <a:off x="4488414" y="2123677"/>
              <a:ext cx="108585" cy="648970"/>
            </a:xfrm>
            <a:custGeom>
              <a:avLst/>
              <a:gdLst/>
              <a:ahLst/>
              <a:cxnLst/>
              <a:rect l="l" t="t" r="r" b="b"/>
              <a:pathLst>
                <a:path w="108585" h="648969">
                  <a:moveTo>
                    <a:pt x="108162" y="0"/>
                  </a:moveTo>
                  <a:lnTo>
                    <a:pt x="0" y="108160"/>
                  </a:lnTo>
                  <a:lnTo>
                    <a:pt x="0" y="648914"/>
                  </a:lnTo>
                  <a:lnTo>
                    <a:pt x="108162" y="540752"/>
                  </a:lnTo>
                  <a:lnTo>
                    <a:pt x="108162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090390" y="2123677"/>
              <a:ext cx="506730" cy="108585"/>
            </a:xfrm>
            <a:custGeom>
              <a:avLst/>
              <a:gdLst/>
              <a:ahLst/>
              <a:cxnLst/>
              <a:rect l="l" t="t" r="r" b="b"/>
              <a:pathLst>
                <a:path w="506729" h="108585">
                  <a:moveTo>
                    <a:pt x="506186" y="0"/>
                  </a:moveTo>
                  <a:lnTo>
                    <a:pt x="108162" y="0"/>
                  </a:lnTo>
                  <a:lnTo>
                    <a:pt x="0" y="108160"/>
                  </a:lnTo>
                  <a:lnTo>
                    <a:pt x="398024" y="108160"/>
                  </a:lnTo>
                  <a:lnTo>
                    <a:pt x="506186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090390" y="2123677"/>
              <a:ext cx="506730" cy="648970"/>
            </a:xfrm>
            <a:custGeom>
              <a:avLst/>
              <a:gdLst/>
              <a:ahLst/>
              <a:cxnLst/>
              <a:rect l="l" t="t" r="r" b="b"/>
              <a:pathLst>
                <a:path w="506729" h="648969">
                  <a:moveTo>
                    <a:pt x="0" y="108161"/>
                  </a:moveTo>
                  <a:lnTo>
                    <a:pt x="108161" y="0"/>
                  </a:lnTo>
                  <a:lnTo>
                    <a:pt x="506186" y="0"/>
                  </a:lnTo>
                  <a:lnTo>
                    <a:pt x="506186" y="540752"/>
                  </a:lnTo>
                  <a:lnTo>
                    <a:pt x="398024" y="648914"/>
                  </a:lnTo>
                  <a:lnTo>
                    <a:pt x="0" y="648914"/>
                  </a:lnTo>
                  <a:lnTo>
                    <a:pt x="0" y="108161"/>
                  </a:lnTo>
                  <a:close/>
                </a:path>
                <a:path w="506729" h="648969">
                  <a:moveTo>
                    <a:pt x="0" y="108161"/>
                  </a:moveTo>
                  <a:lnTo>
                    <a:pt x="398024" y="108161"/>
                  </a:lnTo>
                  <a:lnTo>
                    <a:pt x="506186" y="0"/>
                  </a:lnTo>
                </a:path>
                <a:path w="506729" h="648969">
                  <a:moveTo>
                    <a:pt x="398024" y="108161"/>
                  </a:moveTo>
                  <a:lnTo>
                    <a:pt x="398024" y="648914"/>
                  </a:lnTo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4151805" y="2304956"/>
            <a:ext cx="273685" cy="39624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071634" y="1779130"/>
            <a:ext cx="5585460" cy="2099945"/>
            <a:chOff x="2071634" y="1779130"/>
            <a:chExt cx="5585460" cy="2099945"/>
          </a:xfrm>
        </p:grpSpPr>
        <p:sp>
          <p:nvSpPr>
            <p:cNvPr id="56" name="object 56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2"/>
                  </a:lnTo>
                  <a:lnTo>
                    <a:pt x="59566" y="119132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2"/>
                  </a:lnTo>
                  <a:lnTo>
                    <a:pt x="238265" y="119132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685738" y="2798922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699" y="296651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414311" y="2787189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1"/>
                  </a:lnTo>
                  <a:lnTo>
                    <a:pt x="178700" y="296651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177859" y="2797851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700" y="296652"/>
                  </a:lnTo>
                  <a:lnTo>
                    <a:pt x="178700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418926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3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3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179357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119132" y="0"/>
                  </a:moveTo>
                  <a:lnTo>
                    <a:pt x="0" y="119133"/>
                  </a:lnTo>
                  <a:lnTo>
                    <a:pt x="59566" y="119133"/>
                  </a:lnTo>
                  <a:lnTo>
                    <a:pt x="59566" y="296652"/>
                  </a:lnTo>
                  <a:lnTo>
                    <a:pt x="178699" y="296652"/>
                  </a:lnTo>
                  <a:lnTo>
                    <a:pt x="178699" y="119133"/>
                  </a:lnTo>
                  <a:lnTo>
                    <a:pt x="238265" y="119133"/>
                  </a:lnTo>
                  <a:lnTo>
                    <a:pt x="119132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679532" y="1785480"/>
              <a:ext cx="238760" cy="297180"/>
            </a:xfrm>
            <a:custGeom>
              <a:avLst/>
              <a:gdLst/>
              <a:ahLst/>
              <a:cxnLst/>
              <a:rect l="l" t="t" r="r" b="b"/>
              <a:pathLst>
                <a:path w="238760" h="297180">
                  <a:moveTo>
                    <a:pt x="0" y="119133"/>
                  </a:moveTo>
                  <a:lnTo>
                    <a:pt x="119133" y="0"/>
                  </a:lnTo>
                  <a:lnTo>
                    <a:pt x="238266" y="119133"/>
                  </a:lnTo>
                  <a:lnTo>
                    <a:pt x="178699" y="119133"/>
                  </a:lnTo>
                  <a:lnTo>
                    <a:pt x="178699" y="296652"/>
                  </a:lnTo>
                  <a:lnTo>
                    <a:pt x="59566" y="296652"/>
                  </a:lnTo>
                  <a:lnTo>
                    <a:pt x="59566" y="119133"/>
                  </a:lnTo>
                  <a:lnTo>
                    <a:pt x="0" y="119133"/>
                  </a:lnTo>
                  <a:close/>
                </a:path>
              </a:pathLst>
            </a:custGeom>
            <a:ln w="12700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103384" y="2756524"/>
              <a:ext cx="5521960" cy="1090295"/>
            </a:xfrm>
            <a:custGeom>
              <a:avLst/>
              <a:gdLst/>
              <a:ahLst/>
              <a:cxnLst/>
              <a:rect l="l" t="t" r="r" b="b"/>
              <a:pathLst>
                <a:path w="5521959" h="1090295">
                  <a:moveTo>
                    <a:pt x="0" y="0"/>
                  </a:moveTo>
                  <a:lnTo>
                    <a:pt x="5521712" y="0"/>
                  </a:lnTo>
                  <a:lnTo>
                    <a:pt x="5521712" y="1090261"/>
                  </a:lnTo>
                  <a:lnTo>
                    <a:pt x="0" y="109026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790033" y="5695549"/>
            <a:ext cx="1503680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20051" y="6221257"/>
            <a:ext cx="453136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 spc="-5">
                <a:latin typeface="Calibri"/>
                <a:cs typeface="Calibri"/>
              </a:rPr>
              <a:t>Girshick, “Fast R-CNN”, ICCV </a:t>
            </a:r>
            <a:r>
              <a:rPr dirty="0" sz="800" spc="-10">
                <a:latin typeface="Calibri"/>
                <a:cs typeface="Calibri"/>
              </a:rPr>
              <a:t>2015. </a:t>
            </a:r>
            <a:r>
              <a:rPr dirty="0" sz="800" spc="-5">
                <a:latin typeface="Calibri"/>
                <a:cs typeface="Calibri"/>
              </a:rPr>
              <a:t>Figure copyright Ross Girshick, </a:t>
            </a:r>
            <a:r>
              <a:rPr dirty="0" sz="800" spc="-10">
                <a:latin typeface="Calibri"/>
                <a:cs typeface="Calibri"/>
              </a:rPr>
              <a:t>2015; </a:t>
            </a:r>
            <a:r>
              <a:rPr dirty="0" u="sng" sz="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source</a:t>
            </a:r>
            <a:r>
              <a:rPr dirty="0" sz="800" spc="-5">
                <a:latin typeface="Calibri"/>
                <a:cs typeface="Calibri"/>
              </a:rPr>
              <a:t>. Reproduced with</a:t>
            </a:r>
            <a:r>
              <a:rPr dirty="0" sz="800" spc="9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permission.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71</a:t>
            </a:fld>
          </a:p>
        </p:txBody>
      </p:sp>
      <p:sp>
        <p:nvSpPr>
          <p:cNvPr id="81" name="object 8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dirty="0" sz="1800" spc="-10">
                <a:latin typeface="Calibri"/>
                <a:cs typeface="Calibri"/>
              </a:rPr>
              <a:t>Bbox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90"/>
              </a:spcBef>
            </a:pPr>
            <a:r>
              <a:rPr dirty="0" sz="1800" spc="-5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040871" y="980947"/>
            <a:ext cx="2590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24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2400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2400" spc="-8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062017" y="2828035"/>
            <a:ext cx="153924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How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crop  features?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6394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-5"/>
              <a:t> </a:t>
            </a:r>
            <a:r>
              <a:rPr dirty="0" spc="-20"/>
              <a:t>Pool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953767"/>
            <a:ext cx="3319779" cy="2871470"/>
            <a:chOff x="176784" y="1953767"/>
            <a:chExt cx="3319779" cy="2871470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73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6394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-5"/>
              <a:t> </a:t>
            </a:r>
            <a:r>
              <a:rPr dirty="0" spc="-20"/>
              <a:t>Pool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953767"/>
            <a:ext cx="3319779" cy="2871470"/>
            <a:chOff x="176784" y="1953767"/>
            <a:chExt cx="3319779" cy="2871470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8" name="object 8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26646" y="1710117"/>
            <a:ext cx="3570604" cy="3097530"/>
            <a:chOff x="4626646" y="1710117"/>
            <a:chExt cx="3570604" cy="3097530"/>
          </a:xfrm>
        </p:grpSpPr>
        <p:sp>
          <p:nvSpPr>
            <p:cNvPr id="12" name="object 12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1425" y="317739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73</a:t>
            </a:fld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63943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-5"/>
              <a:t> </a:t>
            </a:r>
            <a:r>
              <a:rPr dirty="0" spc="-20"/>
              <a:t>Pool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6" name="object 26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73</a:t>
            </a:fld>
          </a:p>
        </p:txBody>
      </p:sp>
      <p:sp>
        <p:nvSpPr>
          <p:cNvPr id="34" name="object 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332739"/>
            <a:ext cx="70923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65495" algn="l"/>
              </a:tabLst>
            </a:pPr>
            <a:r>
              <a:rPr dirty="0" spc="-15"/>
              <a:t>Cropping </a:t>
            </a:r>
            <a:r>
              <a:rPr dirty="0" spc="-25"/>
              <a:t>Features:</a:t>
            </a:r>
            <a:r>
              <a:rPr dirty="0" spc="35"/>
              <a:t>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spc="-20"/>
              <a:t>Pool	</a:t>
            </a:r>
            <a:r>
              <a:rPr dirty="0" baseline="-24305" sz="3600" spc="-7" b="0">
                <a:latin typeface="Calibri"/>
                <a:cs typeface="Calibri"/>
              </a:rPr>
              <a:t>“Snap”</a:t>
            </a:r>
            <a:r>
              <a:rPr dirty="0" baseline="-24305" sz="3600" spc="-97" b="0">
                <a:latin typeface="Calibri"/>
                <a:cs typeface="Calibri"/>
              </a:rPr>
              <a:t> </a:t>
            </a:r>
            <a:r>
              <a:rPr dirty="0" baseline="-24305" sz="3600" spc="-22" b="0">
                <a:latin typeface="Calibri"/>
                <a:cs typeface="Calibri"/>
              </a:rPr>
              <a:t>to</a:t>
            </a:r>
            <a:endParaRPr baseline="-24305"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12" name="object 12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73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415290"/>
                <a:gridCol w="389890"/>
                <a:gridCol w="422909"/>
                <a:gridCol w="406400"/>
                <a:gridCol w="406400"/>
                <a:gridCol w="382269"/>
                <a:gridCol w="484505"/>
              </a:tblGrid>
              <a:tr h="403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1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44872" y="1038859"/>
            <a:ext cx="1113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grid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332739"/>
            <a:ext cx="70923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65495" algn="l"/>
              </a:tabLst>
            </a:pPr>
            <a:r>
              <a:rPr dirty="0" spc="-15"/>
              <a:t>Cropping </a:t>
            </a:r>
            <a:r>
              <a:rPr dirty="0" spc="-25"/>
              <a:t>Features:</a:t>
            </a:r>
            <a:r>
              <a:rPr dirty="0" spc="35"/>
              <a:t>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spc="-20"/>
              <a:t>Pool	</a:t>
            </a:r>
            <a:r>
              <a:rPr dirty="0" baseline="-24305" sz="3600" spc="-7" b="0">
                <a:latin typeface="Calibri"/>
                <a:cs typeface="Calibri"/>
              </a:rPr>
              <a:t>“Snap”</a:t>
            </a:r>
            <a:r>
              <a:rPr dirty="0" baseline="-24305" sz="3600" spc="-97" b="0">
                <a:latin typeface="Calibri"/>
                <a:cs typeface="Calibri"/>
              </a:rPr>
              <a:t> </a:t>
            </a:r>
            <a:r>
              <a:rPr dirty="0" baseline="-24305" sz="3600" spc="-22" b="0">
                <a:latin typeface="Calibri"/>
                <a:cs typeface="Calibri"/>
              </a:rPr>
              <a:t>to</a:t>
            </a:r>
            <a:endParaRPr baseline="-24305"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12" name="object 12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73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415290"/>
                <a:gridCol w="389890"/>
                <a:gridCol w="422909"/>
                <a:gridCol w="406400"/>
                <a:gridCol w="406400"/>
                <a:gridCol w="382269"/>
                <a:gridCol w="484505"/>
              </a:tblGrid>
              <a:tr h="403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1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44872" y="1038859"/>
            <a:ext cx="1113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grid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34564" y="447547"/>
            <a:ext cx="2129790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5">
                <a:latin typeface="Calibri"/>
                <a:cs typeface="Calibri"/>
              </a:rPr>
              <a:t>2x2  grid of </a:t>
            </a:r>
            <a:r>
              <a:rPr dirty="0" sz="2400" spc="-10">
                <a:latin typeface="Calibri"/>
                <a:cs typeface="Calibri"/>
              </a:rPr>
              <a:t>(roughly)  </a:t>
            </a:r>
            <a:r>
              <a:rPr dirty="0" sz="2400">
                <a:latin typeface="Calibri"/>
                <a:cs typeface="Calibri"/>
              </a:rPr>
              <a:t>equal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subregions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332739"/>
            <a:ext cx="70923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65495" algn="l"/>
              </a:tabLst>
            </a:pPr>
            <a:r>
              <a:rPr dirty="0" spc="-15"/>
              <a:t>Cropping </a:t>
            </a:r>
            <a:r>
              <a:rPr dirty="0" spc="-25"/>
              <a:t>Features:</a:t>
            </a:r>
            <a:r>
              <a:rPr dirty="0" spc="35"/>
              <a:t>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spc="-20"/>
              <a:t>Pool	</a:t>
            </a:r>
            <a:r>
              <a:rPr dirty="0" baseline="-24305" sz="3600" spc="-7" b="0">
                <a:latin typeface="Calibri"/>
                <a:cs typeface="Calibri"/>
              </a:rPr>
              <a:t>“Snap”</a:t>
            </a:r>
            <a:r>
              <a:rPr dirty="0" baseline="-24305" sz="3600" spc="-97" b="0">
                <a:latin typeface="Calibri"/>
                <a:cs typeface="Calibri"/>
              </a:rPr>
              <a:t> </a:t>
            </a:r>
            <a:r>
              <a:rPr dirty="0" baseline="-24305" sz="3600" spc="-22" b="0">
                <a:latin typeface="Calibri"/>
                <a:cs typeface="Calibri"/>
              </a:rPr>
              <a:t>to</a:t>
            </a:r>
            <a:endParaRPr baseline="-24305"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11" name="object 11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66534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w="0" h="32385">
                <a:moveTo>
                  <a:pt x="0" y="0"/>
                </a:moveTo>
                <a:lnTo>
                  <a:pt x="0" y="31807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532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415290"/>
                <a:gridCol w="389890"/>
                <a:gridCol w="422909"/>
                <a:gridCol w="406400"/>
                <a:gridCol w="406400"/>
                <a:gridCol w="382269"/>
                <a:gridCol w="484505"/>
              </a:tblGrid>
              <a:tr h="403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13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3993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736763" y="2698093"/>
            <a:ext cx="1022350" cy="1030605"/>
            <a:chOff x="9736763" y="2698093"/>
            <a:chExt cx="1022350" cy="1030605"/>
          </a:xfrm>
        </p:grpSpPr>
        <p:sp>
          <p:nvSpPr>
            <p:cNvPr id="19" name="object 19"/>
            <p:cNvSpPr/>
            <p:nvPr/>
          </p:nvSpPr>
          <p:spPr>
            <a:xfrm>
              <a:off x="9741629" y="2928499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528521" y="2702855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741629" y="2702855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741629" y="2702855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135076" y="2941194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741526" y="3326144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744872" y="1038859"/>
            <a:ext cx="1113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grid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83446" y="447547"/>
            <a:ext cx="2180590" cy="21412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35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5">
                <a:latin typeface="Calibri"/>
                <a:cs typeface="Calibri"/>
              </a:rPr>
              <a:t>2x2  grid of </a:t>
            </a:r>
            <a:r>
              <a:rPr dirty="0" sz="2400" spc="-10">
                <a:latin typeface="Calibri"/>
                <a:cs typeface="Calibri"/>
              </a:rPr>
              <a:t>(roughly)  </a:t>
            </a:r>
            <a:r>
              <a:rPr dirty="0" sz="2400">
                <a:latin typeface="Calibri"/>
                <a:cs typeface="Calibri"/>
              </a:rPr>
              <a:t>equal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subregions</a:t>
            </a:r>
            <a:endParaRPr sz="2400">
              <a:latin typeface="Calibri"/>
              <a:cs typeface="Calibri"/>
            </a:endParaRPr>
          </a:p>
          <a:p>
            <a:pPr marL="12700" marR="142240">
              <a:lnSpc>
                <a:spcPct val="100800"/>
              </a:lnSpc>
              <a:spcBef>
                <a:spcPts val="2185"/>
              </a:spcBef>
            </a:pPr>
            <a:r>
              <a:rPr dirty="0" sz="2400" spc="-15">
                <a:latin typeface="Calibri"/>
                <a:cs typeface="Calibri"/>
              </a:rPr>
              <a:t>Max-pool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within 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583551" y="3693667"/>
            <a:ext cx="322834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55625" marR="548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(here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2 x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2;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 spc="-10">
                <a:latin typeface="Calibri"/>
                <a:cs typeface="Calibri"/>
              </a:rPr>
              <a:t>practice </a:t>
            </a:r>
            <a:r>
              <a:rPr dirty="0" sz="2400" spc="5">
                <a:latin typeface="Calibri"/>
                <a:cs typeface="Calibri"/>
              </a:rPr>
              <a:t>e.g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7 x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57022" y="2937581"/>
            <a:ext cx="756285" cy="780415"/>
            <a:chOff x="9757022" y="2937581"/>
            <a:chExt cx="756285" cy="780415"/>
          </a:xfrm>
        </p:grpSpPr>
        <p:sp>
          <p:nvSpPr>
            <p:cNvPr id="30" name="object 30"/>
            <p:cNvSpPr/>
            <p:nvPr/>
          </p:nvSpPr>
          <p:spPr>
            <a:xfrm>
              <a:off x="9757022" y="2937581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144746" y="294206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3" y="374331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142504" y="334323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757022" y="334099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64265" y="4869541"/>
            <a:ext cx="2343785" cy="7664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 indent="415925">
              <a:lnSpc>
                <a:spcPts val="2900"/>
              </a:lnSpc>
              <a:spcBef>
                <a:spcPts val="6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40106" y="4869541"/>
            <a:ext cx="2343785" cy="7664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 indent="236854">
              <a:lnSpc>
                <a:spcPts val="2900"/>
              </a:lnSpc>
              <a:spcBef>
                <a:spcPts val="6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60615" y="5180437"/>
            <a:ext cx="3472179" cy="161861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algn="ctr" marL="12700" marR="5080" indent="635">
              <a:lnSpc>
                <a:spcPct val="98700"/>
              </a:lnSpc>
              <a:spcBef>
                <a:spcPts val="20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20">
                <a:latin typeface="Calibri"/>
                <a:cs typeface="Calibri"/>
              </a:rPr>
              <a:t>always </a:t>
            </a:r>
            <a:r>
              <a:rPr dirty="0" sz="2400" spc="-5">
                <a:latin typeface="Calibri"/>
                <a:cs typeface="Calibri"/>
              </a:rPr>
              <a:t>the  same </a:t>
            </a:r>
            <a:r>
              <a:rPr dirty="0" sz="2400" spc="-15">
                <a:latin typeface="Calibri"/>
                <a:cs typeface="Calibri"/>
              </a:rPr>
              <a:t>size </a:t>
            </a:r>
            <a:r>
              <a:rPr dirty="0" sz="2400" spc="-10">
                <a:latin typeface="Calibri"/>
                <a:cs typeface="Calibri"/>
              </a:rPr>
              <a:t>even </a:t>
            </a:r>
            <a:r>
              <a:rPr dirty="0" sz="2400">
                <a:latin typeface="Calibri"/>
                <a:cs typeface="Calibri"/>
              </a:rPr>
              <a:t>if input  </a:t>
            </a: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15">
                <a:latin typeface="Calibri"/>
                <a:cs typeface="Calibri"/>
              </a:rPr>
              <a:t>have different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sizes!</a:t>
            </a:r>
            <a:endParaRPr sz="2400">
              <a:latin typeface="Calibri"/>
              <a:cs typeface="Calibri"/>
            </a:endParaRPr>
          </a:p>
          <a:p>
            <a:pPr marL="1009015">
              <a:lnSpc>
                <a:spcPct val="100000"/>
              </a:lnSpc>
              <a:spcBef>
                <a:spcPts val="155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9168" y="6148404"/>
            <a:ext cx="2327275" cy="6508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5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78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332739"/>
            <a:ext cx="70923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65495" algn="l"/>
              </a:tabLst>
            </a:pPr>
            <a:r>
              <a:rPr dirty="0" spc="-15"/>
              <a:t>Cropping </a:t>
            </a:r>
            <a:r>
              <a:rPr dirty="0" spc="-25"/>
              <a:t>Features:</a:t>
            </a:r>
            <a:r>
              <a:rPr dirty="0" spc="35"/>
              <a:t>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spc="-20"/>
              <a:t>Pool	</a:t>
            </a:r>
            <a:r>
              <a:rPr dirty="0" baseline="-24305" sz="3600" spc="-7" b="0">
                <a:latin typeface="Calibri"/>
                <a:cs typeface="Calibri"/>
              </a:rPr>
              <a:t>“Snap”</a:t>
            </a:r>
            <a:r>
              <a:rPr dirty="0" baseline="-24305" sz="3600" spc="-97" b="0">
                <a:latin typeface="Calibri"/>
                <a:cs typeface="Calibri"/>
              </a:rPr>
              <a:t> </a:t>
            </a:r>
            <a:r>
              <a:rPr dirty="0" baseline="-24305" sz="3600" spc="-22" b="0">
                <a:latin typeface="Calibri"/>
                <a:cs typeface="Calibri"/>
              </a:rPr>
              <a:t>to</a:t>
            </a:r>
            <a:endParaRPr baseline="-24305"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12" name="object 12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168" y="6141720"/>
            <a:ext cx="19132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66534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w="0" h="32385">
                <a:moveTo>
                  <a:pt x="0" y="0"/>
                </a:moveTo>
                <a:lnTo>
                  <a:pt x="0" y="31807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532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415290"/>
                <a:gridCol w="389890"/>
                <a:gridCol w="422909"/>
                <a:gridCol w="406400"/>
                <a:gridCol w="406400"/>
                <a:gridCol w="382269"/>
                <a:gridCol w="484505"/>
              </a:tblGrid>
              <a:tr h="403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13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3993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36763" y="2698093"/>
            <a:ext cx="1022350" cy="1030605"/>
            <a:chOff x="9736763" y="2698093"/>
            <a:chExt cx="1022350" cy="1030605"/>
          </a:xfrm>
        </p:grpSpPr>
        <p:sp>
          <p:nvSpPr>
            <p:cNvPr id="22" name="object 22"/>
            <p:cNvSpPr/>
            <p:nvPr/>
          </p:nvSpPr>
          <p:spPr>
            <a:xfrm>
              <a:off x="9741629" y="2928499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528521" y="2702855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741629" y="2702855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741629" y="2702855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135076" y="2941194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741526" y="3326144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744872" y="1038859"/>
            <a:ext cx="1113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grid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83446" y="447547"/>
            <a:ext cx="2180590" cy="21412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35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5">
                <a:latin typeface="Calibri"/>
                <a:cs typeface="Calibri"/>
              </a:rPr>
              <a:t>2x2  grid of </a:t>
            </a:r>
            <a:r>
              <a:rPr dirty="0" sz="2400" spc="-10">
                <a:latin typeface="Calibri"/>
                <a:cs typeface="Calibri"/>
              </a:rPr>
              <a:t>(roughly)  </a:t>
            </a:r>
            <a:r>
              <a:rPr dirty="0" sz="2400">
                <a:latin typeface="Calibri"/>
                <a:cs typeface="Calibri"/>
              </a:rPr>
              <a:t>equal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subregions</a:t>
            </a:r>
            <a:endParaRPr sz="2400">
              <a:latin typeface="Calibri"/>
              <a:cs typeface="Calibri"/>
            </a:endParaRPr>
          </a:p>
          <a:p>
            <a:pPr marL="12700" marR="142240">
              <a:lnSpc>
                <a:spcPct val="100800"/>
              </a:lnSpc>
              <a:spcBef>
                <a:spcPts val="2185"/>
              </a:spcBef>
            </a:pPr>
            <a:r>
              <a:rPr dirty="0" sz="2400" spc="-15">
                <a:latin typeface="Calibri"/>
                <a:cs typeface="Calibri"/>
              </a:rPr>
              <a:t>Max-pool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within 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83551" y="3693667"/>
            <a:ext cx="322834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55625" marR="548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(here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2 x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2;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 spc="-10">
                <a:latin typeface="Calibri"/>
                <a:cs typeface="Calibri"/>
              </a:rPr>
              <a:t>practice </a:t>
            </a:r>
            <a:r>
              <a:rPr dirty="0" sz="2400" spc="5">
                <a:latin typeface="Calibri"/>
                <a:cs typeface="Calibri"/>
              </a:rPr>
              <a:t>e.g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7 x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60615" y="5165852"/>
            <a:ext cx="3472179" cy="1113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635">
              <a:lnSpc>
                <a:spcPct val="98700"/>
              </a:lnSpc>
              <a:spcBef>
                <a:spcPts val="135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20">
                <a:latin typeface="Calibri"/>
                <a:cs typeface="Calibri"/>
              </a:rPr>
              <a:t>always </a:t>
            </a:r>
            <a:r>
              <a:rPr dirty="0" sz="2400" spc="-5">
                <a:latin typeface="Calibri"/>
                <a:cs typeface="Calibri"/>
              </a:rPr>
              <a:t>the  same </a:t>
            </a:r>
            <a:r>
              <a:rPr dirty="0" sz="2400" spc="-15">
                <a:latin typeface="Calibri"/>
                <a:cs typeface="Calibri"/>
              </a:rPr>
              <a:t>size </a:t>
            </a:r>
            <a:r>
              <a:rPr dirty="0" sz="2400" spc="-10">
                <a:latin typeface="Calibri"/>
                <a:cs typeface="Calibri"/>
              </a:rPr>
              <a:t>even </a:t>
            </a:r>
            <a:r>
              <a:rPr dirty="0" sz="2400">
                <a:latin typeface="Calibri"/>
                <a:cs typeface="Calibri"/>
              </a:rPr>
              <a:t>if input  </a:t>
            </a: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15">
                <a:latin typeface="Calibri"/>
                <a:cs typeface="Calibri"/>
              </a:rPr>
              <a:t>have different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sizes!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757022" y="2937581"/>
            <a:ext cx="756285" cy="780415"/>
            <a:chOff x="9757022" y="2937581"/>
            <a:chExt cx="756285" cy="780415"/>
          </a:xfrm>
        </p:grpSpPr>
        <p:sp>
          <p:nvSpPr>
            <p:cNvPr id="34" name="object 34"/>
            <p:cNvSpPr/>
            <p:nvPr/>
          </p:nvSpPr>
          <p:spPr>
            <a:xfrm>
              <a:off x="9757022" y="2937581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144746" y="294206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3" y="374331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142504" y="334323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757022" y="334099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9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79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7106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 </a:t>
            </a:r>
            <a:r>
              <a:rPr dirty="0" spc="-80"/>
              <a:t>Task</a:t>
            </a:r>
            <a:r>
              <a:rPr dirty="0" spc="-50"/>
              <a:t> </a:t>
            </a:r>
            <a:r>
              <a:rPr dirty="0" spc="-10"/>
              <a:t>Definition</a:t>
            </a:r>
          </a:p>
        </p:txBody>
      </p:sp>
      <p:sp>
        <p:nvSpPr>
          <p:cNvPr id="3" name="object 3"/>
          <p:cNvSpPr/>
          <p:nvPr/>
        </p:nvSpPr>
        <p:spPr>
          <a:xfrm>
            <a:off x="6385559" y="1365503"/>
            <a:ext cx="5330951" cy="457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02072" y="1373124"/>
            <a:ext cx="5642610" cy="4402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Calibri"/>
                <a:cs typeface="Calibri"/>
              </a:rPr>
              <a:t>Input</a:t>
            </a:r>
            <a:r>
              <a:rPr dirty="0" sz="3200" spc="-5">
                <a:latin typeface="Calibri"/>
                <a:cs typeface="Calibri"/>
              </a:rPr>
              <a:t>: </a:t>
            </a:r>
            <a:r>
              <a:rPr dirty="0" sz="3200">
                <a:latin typeface="Calibri"/>
                <a:cs typeface="Calibri"/>
              </a:rPr>
              <a:t>Single </a:t>
            </a:r>
            <a:r>
              <a:rPr dirty="0" sz="3200" spc="-10">
                <a:latin typeface="Calibri"/>
                <a:cs typeface="Calibri"/>
              </a:rPr>
              <a:t>RGB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Image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Calibri"/>
              <a:cs typeface="Calibri"/>
            </a:endParaRPr>
          </a:p>
          <a:p>
            <a:pPr marL="12700" marR="5080">
              <a:lnSpc>
                <a:spcPts val="3820"/>
              </a:lnSpc>
            </a:pPr>
            <a:r>
              <a:rPr dirty="0" sz="3200" spc="-5" b="1">
                <a:latin typeface="Calibri"/>
                <a:cs typeface="Calibri"/>
              </a:rPr>
              <a:t>Output</a:t>
            </a:r>
            <a:r>
              <a:rPr dirty="0" sz="3200" spc="-5">
                <a:latin typeface="Calibri"/>
                <a:cs typeface="Calibri"/>
              </a:rPr>
              <a:t>: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u="heavy" sz="3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set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 spc="-15">
                <a:latin typeface="Calibri"/>
                <a:cs typeface="Calibri"/>
              </a:rPr>
              <a:t>detected </a:t>
            </a:r>
            <a:r>
              <a:rPr dirty="0" sz="3200" spc="-5">
                <a:latin typeface="Calibri"/>
                <a:cs typeface="Calibri"/>
              </a:rPr>
              <a:t>objects;  </a:t>
            </a:r>
            <a:r>
              <a:rPr dirty="0" sz="3200" spc="-15">
                <a:latin typeface="Calibri"/>
                <a:cs typeface="Calibri"/>
              </a:rPr>
              <a:t>For </a:t>
            </a:r>
            <a:r>
              <a:rPr dirty="0" sz="3200" spc="-5">
                <a:latin typeface="Calibri"/>
                <a:cs typeface="Calibri"/>
              </a:rPr>
              <a:t>each object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predict: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Calibri"/>
              <a:cs typeface="Calibri"/>
            </a:endParaRPr>
          </a:p>
          <a:p>
            <a:pPr marL="527050" marR="736600" indent="-514350">
              <a:lnSpc>
                <a:spcPct val="101299"/>
              </a:lnSpc>
              <a:spcBef>
                <a:spcPts val="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3200" spc="-10">
                <a:latin typeface="Calibri"/>
                <a:cs typeface="Calibri"/>
              </a:rPr>
              <a:t>Category </a:t>
            </a:r>
            <a:r>
              <a:rPr dirty="0" sz="3200">
                <a:latin typeface="Calibri"/>
                <a:cs typeface="Calibri"/>
              </a:rPr>
              <a:t>label </a:t>
            </a:r>
            <a:r>
              <a:rPr dirty="0" sz="3200" spc="-15">
                <a:latin typeface="Calibri"/>
                <a:cs typeface="Calibri"/>
              </a:rPr>
              <a:t>(from fixed,  </a:t>
            </a:r>
            <a:r>
              <a:rPr dirty="0" sz="3200" spc="-5">
                <a:latin typeface="Calibri"/>
                <a:cs typeface="Calibri"/>
              </a:rPr>
              <a:t>known </a:t>
            </a:r>
            <a:r>
              <a:rPr dirty="0" sz="3200" spc="-10">
                <a:latin typeface="Calibri"/>
                <a:cs typeface="Calibri"/>
              </a:rPr>
              <a:t>set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categories)</a:t>
            </a:r>
            <a:endParaRPr sz="3200">
              <a:latin typeface="Calibri"/>
              <a:cs typeface="Calibri"/>
            </a:endParaRPr>
          </a:p>
          <a:p>
            <a:pPr marL="527050" marR="274955" indent="-514350">
              <a:lnSpc>
                <a:spcPts val="3820"/>
              </a:lnSpc>
              <a:spcBef>
                <a:spcPts val="9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3200">
                <a:latin typeface="Calibri"/>
                <a:cs typeface="Calibri"/>
              </a:rPr>
              <a:t>Bounding </a:t>
            </a:r>
            <a:r>
              <a:rPr dirty="0" sz="3200" spc="-20">
                <a:latin typeface="Calibri"/>
                <a:cs typeface="Calibri"/>
              </a:rPr>
              <a:t>box </a:t>
            </a:r>
            <a:r>
              <a:rPr dirty="0" sz="3200" spc="-15">
                <a:latin typeface="Calibri"/>
                <a:cs typeface="Calibri"/>
              </a:rPr>
              <a:t>(four </a:t>
            </a:r>
            <a:r>
              <a:rPr dirty="0" sz="3200" spc="-10">
                <a:latin typeface="Calibri"/>
                <a:cs typeface="Calibri"/>
              </a:rPr>
              <a:t>numbers:  </a:t>
            </a:r>
            <a:r>
              <a:rPr dirty="0" sz="3200">
                <a:latin typeface="Calibri"/>
                <a:cs typeface="Calibri"/>
              </a:rPr>
              <a:t>x, </a:t>
            </a:r>
            <a:r>
              <a:rPr dirty="0" sz="3200" spc="-114">
                <a:latin typeface="Calibri"/>
                <a:cs typeface="Calibri"/>
              </a:rPr>
              <a:t>y, </a:t>
            </a:r>
            <a:r>
              <a:rPr dirty="0" sz="3200">
                <a:latin typeface="Calibri"/>
                <a:cs typeface="Calibri"/>
              </a:rPr>
              <a:t>width,</a:t>
            </a:r>
            <a:r>
              <a:rPr dirty="0" sz="3200" spc="1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height)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332739"/>
            <a:ext cx="70923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65495" algn="l"/>
              </a:tabLst>
            </a:pPr>
            <a:r>
              <a:rPr dirty="0" spc="-15"/>
              <a:t>Cropping </a:t>
            </a:r>
            <a:r>
              <a:rPr dirty="0" spc="-25"/>
              <a:t>Features:</a:t>
            </a:r>
            <a:r>
              <a:rPr dirty="0" spc="35"/>
              <a:t>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spc="-20"/>
              <a:t>Pool	</a:t>
            </a:r>
            <a:r>
              <a:rPr dirty="0" baseline="-24305" sz="3600" spc="-7" b="0">
                <a:solidFill>
                  <a:srgbClr val="FF0000"/>
                </a:solidFill>
                <a:latin typeface="Calibri"/>
                <a:cs typeface="Calibri"/>
              </a:rPr>
              <a:t>“Snap”</a:t>
            </a:r>
            <a:r>
              <a:rPr dirty="0" baseline="-24305" sz="3600" spc="-97" b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-24305" sz="3600" spc="-22" b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endParaRPr baseline="-24305"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12" name="object 12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168" y="6141720"/>
            <a:ext cx="19132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66534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w="0" h="32385">
                <a:moveTo>
                  <a:pt x="0" y="0"/>
                </a:moveTo>
                <a:lnTo>
                  <a:pt x="0" y="31807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w="0" h="40639">
                <a:moveTo>
                  <a:pt x="0" y="0"/>
                </a:moveTo>
                <a:lnTo>
                  <a:pt x="0" y="40532"/>
                </a:lnTo>
              </a:path>
            </a:pathLst>
          </a:custGeom>
          <a:ln w="9526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/>
                <a:gridCol w="415290"/>
                <a:gridCol w="389890"/>
                <a:gridCol w="422909"/>
                <a:gridCol w="406400"/>
                <a:gridCol w="406400"/>
                <a:gridCol w="382269"/>
                <a:gridCol w="484505"/>
              </a:tblGrid>
              <a:tr h="403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06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413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905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4A86E8"/>
                      </a:solidFill>
                      <a:prstDash val="solid"/>
                    </a:lnL>
                    <a:lnR w="53975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53975">
                      <a:solidFill>
                        <a:srgbClr val="4A86E8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4A86E8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lnB w="12700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</a:tr>
              <a:tr h="3993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905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53975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4546A"/>
                      </a:solidFill>
                      <a:prstDash val="solid"/>
                    </a:lnL>
                    <a:lnR w="12700">
                      <a:solidFill>
                        <a:srgbClr val="44546A"/>
                      </a:solidFill>
                      <a:prstDash val="solid"/>
                    </a:lnR>
                    <a:lnT w="12700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36763" y="2698093"/>
            <a:ext cx="1022350" cy="1030605"/>
            <a:chOff x="9736763" y="2698093"/>
            <a:chExt cx="1022350" cy="1030605"/>
          </a:xfrm>
        </p:grpSpPr>
        <p:sp>
          <p:nvSpPr>
            <p:cNvPr id="22" name="object 22"/>
            <p:cNvSpPr/>
            <p:nvPr/>
          </p:nvSpPr>
          <p:spPr>
            <a:xfrm>
              <a:off x="9741629" y="2928499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528521" y="2702855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741629" y="2702855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741629" y="2702855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135076" y="2941194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741526" y="3326144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744872" y="1038859"/>
            <a:ext cx="1113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grid</a:t>
            </a:r>
            <a:r>
              <a:rPr dirty="0" sz="2400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cells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83446" y="447547"/>
            <a:ext cx="2180590" cy="21412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35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5">
                <a:latin typeface="Calibri"/>
                <a:cs typeface="Calibri"/>
              </a:rPr>
              <a:t>2x2  grid of </a:t>
            </a:r>
            <a:r>
              <a:rPr dirty="0" sz="2400" spc="-10">
                <a:latin typeface="Calibri"/>
                <a:cs typeface="Calibri"/>
              </a:rPr>
              <a:t>(roughly)  </a:t>
            </a:r>
            <a:r>
              <a:rPr dirty="0" sz="2400">
                <a:latin typeface="Calibri"/>
                <a:cs typeface="Calibri"/>
              </a:rPr>
              <a:t>equal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subregions</a:t>
            </a:r>
            <a:endParaRPr sz="2400">
              <a:latin typeface="Calibri"/>
              <a:cs typeface="Calibri"/>
            </a:endParaRPr>
          </a:p>
          <a:p>
            <a:pPr marL="12700" marR="142240">
              <a:lnSpc>
                <a:spcPct val="100800"/>
              </a:lnSpc>
              <a:spcBef>
                <a:spcPts val="2185"/>
              </a:spcBef>
            </a:pPr>
            <a:r>
              <a:rPr dirty="0" sz="2400" spc="-15">
                <a:latin typeface="Calibri"/>
                <a:cs typeface="Calibri"/>
              </a:rPr>
              <a:t>Max-pool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within 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83551" y="3693667"/>
            <a:ext cx="322834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55625" marR="548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 spc="-10">
                <a:latin typeface="Calibri"/>
                <a:cs typeface="Calibri"/>
              </a:rPr>
              <a:t>(here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2 x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2;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 spc="-10">
                <a:latin typeface="Calibri"/>
                <a:cs typeface="Calibri"/>
              </a:rPr>
              <a:t>practice </a:t>
            </a:r>
            <a:r>
              <a:rPr dirty="0" sz="2400" spc="5">
                <a:latin typeface="Calibri"/>
                <a:cs typeface="Calibri"/>
              </a:rPr>
              <a:t>e.g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7 x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60615" y="5165852"/>
            <a:ext cx="3472179" cy="1113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635">
              <a:lnSpc>
                <a:spcPct val="98700"/>
              </a:lnSpc>
              <a:spcBef>
                <a:spcPts val="135"/>
              </a:spcBef>
            </a:pPr>
            <a:r>
              <a:rPr dirty="0" sz="2400" spc="-10">
                <a:latin typeface="Calibri"/>
                <a:cs typeface="Calibri"/>
              </a:rPr>
              <a:t>Region </a:t>
            </a:r>
            <a:r>
              <a:rPr dirty="0" sz="2400" spc="-15">
                <a:latin typeface="Calibri"/>
                <a:cs typeface="Calibri"/>
              </a:rPr>
              <a:t>features </a:t>
            </a:r>
            <a:r>
              <a:rPr dirty="0" sz="2400" spc="-20">
                <a:latin typeface="Calibri"/>
                <a:cs typeface="Calibri"/>
              </a:rPr>
              <a:t>always </a:t>
            </a:r>
            <a:r>
              <a:rPr dirty="0" sz="2400" spc="-5">
                <a:latin typeface="Calibri"/>
                <a:cs typeface="Calibri"/>
              </a:rPr>
              <a:t>the  same </a:t>
            </a:r>
            <a:r>
              <a:rPr dirty="0" sz="2400" spc="-15">
                <a:latin typeface="Calibri"/>
                <a:cs typeface="Calibri"/>
              </a:rPr>
              <a:t>size </a:t>
            </a:r>
            <a:r>
              <a:rPr dirty="0" sz="2400" spc="-10">
                <a:latin typeface="Calibri"/>
                <a:cs typeface="Calibri"/>
              </a:rPr>
              <a:t>even </a:t>
            </a:r>
            <a:r>
              <a:rPr dirty="0" sz="2400">
                <a:latin typeface="Calibri"/>
                <a:cs typeface="Calibri"/>
              </a:rPr>
              <a:t>if input  </a:t>
            </a:r>
            <a:r>
              <a:rPr dirty="0" sz="2400" spc="-10">
                <a:latin typeface="Calibri"/>
                <a:cs typeface="Calibri"/>
              </a:rPr>
              <a:t>regions </a:t>
            </a:r>
            <a:r>
              <a:rPr dirty="0" sz="2400" spc="-15">
                <a:latin typeface="Calibri"/>
                <a:cs typeface="Calibri"/>
              </a:rPr>
              <a:t>have different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sizes!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757022" y="2937581"/>
            <a:ext cx="756285" cy="780415"/>
            <a:chOff x="9757022" y="2937581"/>
            <a:chExt cx="756285" cy="780415"/>
          </a:xfrm>
        </p:grpSpPr>
        <p:sp>
          <p:nvSpPr>
            <p:cNvPr id="34" name="object 34"/>
            <p:cNvSpPr/>
            <p:nvPr/>
          </p:nvSpPr>
          <p:spPr>
            <a:xfrm>
              <a:off x="9757022" y="2937581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144746" y="294206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3" y="374331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142504" y="334323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757022" y="3340994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662402" y="5607811"/>
            <a:ext cx="451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Problem: Slight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misalignment </a:t>
            </a:r>
            <a:r>
              <a:rPr dirty="0" sz="2400">
                <a:solidFill>
                  <a:srgbClr val="FF0000"/>
                </a:solidFill>
                <a:latin typeface="Calibri"/>
                <a:cs typeface="Calibri"/>
              </a:rPr>
              <a:t>due</a:t>
            </a:r>
            <a:r>
              <a:rPr dirty="0" sz="2400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80</a:t>
            </a:fld>
          </a:p>
        </p:txBody>
      </p:sp>
      <p:sp>
        <p:nvSpPr>
          <p:cNvPr id="42" name="object 4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662402" y="5973571"/>
            <a:ext cx="55067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snapping; </a:t>
            </a:r>
            <a:r>
              <a:rPr dirty="0" sz="2400" spc="-20">
                <a:solidFill>
                  <a:srgbClr val="FF0000"/>
                </a:solidFill>
                <a:latin typeface="Calibri"/>
                <a:cs typeface="Calibri"/>
              </a:rPr>
              <a:t>different-sized 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subregions is</a:t>
            </a:r>
            <a:r>
              <a:rPr dirty="0" sz="24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0000"/>
                </a:solidFill>
                <a:latin typeface="Calibri"/>
                <a:cs typeface="Calibri"/>
              </a:rPr>
              <a:t>weird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6" name="object 26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720820" y="2458563"/>
            <a:ext cx="1649095" cy="2065655"/>
            <a:chOff x="5720820" y="2458563"/>
            <a:chExt cx="1649095" cy="2065655"/>
          </a:xfrm>
        </p:grpSpPr>
        <p:sp>
          <p:nvSpPr>
            <p:cNvPr id="32" name="object 32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563" y="6157548"/>
            <a:ext cx="2372360" cy="64135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  <a:p>
            <a:pPr marL="864869">
              <a:lnSpc>
                <a:spcPct val="100000"/>
              </a:lnSpc>
              <a:spcBef>
                <a:spcPts val="104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81</a:t>
            </a:fld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6" name="object 26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720820" y="2458563"/>
            <a:ext cx="1649095" cy="2065655"/>
            <a:chOff x="5720820" y="2458563"/>
            <a:chExt cx="1649095" cy="2065655"/>
          </a:xfrm>
        </p:grpSpPr>
        <p:sp>
          <p:nvSpPr>
            <p:cNvPr id="32" name="object 32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563" y="6157548"/>
            <a:ext cx="2372360" cy="64135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9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  <a:p>
            <a:pPr marL="864869">
              <a:lnSpc>
                <a:spcPct val="100000"/>
              </a:lnSpc>
              <a:spcBef>
                <a:spcPts val="104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Justin</a:t>
            </a:r>
            <a:r>
              <a:rPr dirty="0" sz="2000" spc="-7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Johnson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81</a:t>
            </a:fld>
          </a:p>
        </p:txBody>
      </p:sp>
      <p:sp>
        <p:nvSpPr>
          <p:cNvPr id="56" name="object 5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824972" y="1017523"/>
            <a:ext cx="2929255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8563"/>
            <a:ext cx="5800725" cy="2720975"/>
            <a:chOff x="5720820" y="2458563"/>
            <a:chExt cx="5800725" cy="2720975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7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4265" y="5238349"/>
            <a:ext cx="234378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240106" y="5238349"/>
            <a:ext cx="2343785" cy="397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085768" y="5250541"/>
            <a:ext cx="4003675" cy="15487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78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83</a:t>
            </a:fld>
          </a:p>
        </p:txBody>
      </p:sp>
      <p:sp>
        <p:nvSpPr>
          <p:cNvPr id="62" name="object 62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824972" y="1017523"/>
            <a:ext cx="2929255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80699" y="4854955"/>
            <a:ext cx="1510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477278" y="4854955"/>
            <a:ext cx="186943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Image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8871" y="2458563"/>
            <a:ext cx="11402695" cy="2900045"/>
            <a:chOff x="118871" y="2458563"/>
            <a:chExt cx="11402695" cy="2900045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2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2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2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2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2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7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6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8871" y="4907280"/>
              <a:ext cx="7839456" cy="4511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85768" y="5250541"/>
            <a:ext cx="4003675" cy="15487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78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84</a:t>
            </a:fld>
          </a:p>
        </p:txBody>
      </p:sp>
      <p:sp>
        <p:nvSpPr>
          <p:cNvPr id="63" name="object 63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6,5	</a:t>
            </a:r>
            <a:r>
              <a:rPr dirty="0" baseline="13020" sz="4800" spc="7">
                <a:latin typeface="Calibri"/>
                <a:cs typeface="Calibri"/>
              </a:rPr>
              <a:t>f</a:t>
            </a:r>
            <a:r>
              <a:rPr dirty="0" baseline="1322" sz="3150" spc="7"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8871" y="2458563"/>
            <a:ext cx="11402695" cy="2900045"/>
            <a:chOff x="118871" y="2458563"/>
            <a:chExt cx="11402695" cy="2900045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2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2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2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2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2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7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6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8871" y="4907280"/>
              <a:ext cx="7839456" cy="4511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85768" y="5250541"/>
            <a:ext cx="4003675" cy="15487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78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22642" y="5372860"/>
            <a:ext cx="5878195" cy="9378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33020">
              <a:lnSpc>
                <a:spcPts val="3325"/>
              </a:lnSpc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85</a:t>
            </a:fld>
          </a:p>
        </p:txBody>
      </p:sp>
      <p:sp>
        <p:nvSpPr>
          <p:cNvPr id="63" name="object 63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6,5	</a:t>
            </a:r>
            <a:r>
              <a:rPr dirty="0" baseline="13020" sz="4800" spc="7">
                <a:latin typeface="Calibri"/>
                <a:cs typeface="Calibri"/>
              </a:rPr>
              <a:t>f</a:t>
            </a:r>
            <a:r>
              <a:rPr dirty="0" baseline="1322" sz="3150" spc="7"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8871" y="2453129"/>
            <a:ext cx="11402695" cy="2905760"/>
            <a:chOff x="118871" y="2453129"/>
            <a:chExt cx="11402695" cy="290576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2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2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2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2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2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7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37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0" y="6737"/>
                  </a:lnTo>
                  <a:lnTo>
                    <a:pt x="54109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09" y="238830"/>
                  </a:lnTo>
                  <a:lnTo>
                    <a:pt x="90390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444126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8871" y="4907280"/>
              <a:ext cx="7839456" cy="4511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824972" y="1017523"/>
            <a:ext cx="2929255" cy="14947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833062" y="2677668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7,5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578898" y="3389970"/>
            <a:ext cx="635" cy="965200"/>
          </a:xfrm>
          <a:custGeom>
            <a:avLst/>
            <a:gdLst/>
            <a:ahLst/>
            <a:cxnLst/>
            <a:rect l="l" t="t" r="r" b="b"/>
            <a:pathLst>
              <a:path w="634" h="965200">
                <a:moveTo>
                  <a:pt x="158" y="964877"/>
                </a:moveTo>
                <a:lnTo>
                  <a:pt x="0" y="0"/>
                </a:lnTo>
              </a:path>
            </a:pathLst>
          </a:custGeom>
          <a:ln w="4445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9009602" y="2683764"/>
            <a:ext cx="1085215" cy="1620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C00000"/>
                </a:solidFill>
                <a:latin typeface="Calibri"/>
                <a:cs typeface="Calibri"/>
              </a:rPr>
              <a:t>6,5</a:t>
            </a:r>
            <a:endParaRPr sz="2100">
              <a:latin typeface="Calibri"/>
              <a:cs typeface="Calibri"/>
            </a:endParaRPr>
          </a:p>
          <a:p>
            <a:pPr marL="62230">
              <a:lnSpc>
                <a:spcPct val="100000"/>
              </a:lnSpc>
              <a:spcBef>
                <a:spcPts val="2380"/>
              </a:spcBef>
            </a:pPr>
            <a:r>
              <a:rPr dirty="0" sz="2400" spc="-5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endParaRPr sz="2400">
              <a:latin typeface="Calibri"/>
              <a:cs typeface="Calibri"/>
            </a:endParaRPr>
          </a:p>
          <a:p>
            <a:pPr marL="603885">
              <a:lnSpc>
                <a:spcPct val="100000"/>
              </a:lnSpc>
              <a:spcBef>
                <a:spcPts val="580"/>
              </a:spcBef>
            </a:pPr>
            <a:r>
              <a:rPr dirty="0" u="heavy" sz="2400" spc="-5" b="1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Calibri"/>
                <a:cs typeface="Calibri"/>
              </a:rPr>
              <a:t>0.5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880981" y="4909788"/>
            <a:ext cx="6189980" cy="443230"/>
            <a:chOff x="1880981" y="4909788"/>
            <a:chExt cx="6189980" cy="443230"/>
          </a:xfrm>
        </p:grpSpPr>
        <p:sp>
          <p:nvSpPr>
            <p:cNvPr id="71" name="object 71"/>
            <p:cNvSpPr/>
            <p:nvPr/>
          </p:nvSpPr>
          <p:spPr>
            <a:xfrm>
              <a:off x="2455212" y="4939990"/>
              <a:ext cx="2746375" cy="390525"/>
            </a:xfrm>
            <a:custGeom>
              <a:avLst/>
              <a:gdLst/>
              <a:ahLst/>
              <a:cxnLst/>
              <a:rect l="l" t="t" r="r" b="b"/>
              <a:pathLst>
                <a:path w="2746375" h="390525">
                  <a:moveTo>
                    <a:pt x="0" y="0"/>
                  </a:moveTo>
                  <a:lnTo>
                    <a:pt x="2746309" y="0"/>
                  </a:lnTo>
                  <a:lnTo>
                    <a:pt x="2746309" y="390293"/>
                  </a:lnTo>
                  <a:lnTo>
                    <a:pt x="0" y="39029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252430" y="4928838"/>
              <a:ext cx="2799080" cy="402590"/>
            </a:xfrm>
            <a:custGeom>
              <a:avLst/>
              <a:gdLst/>
              <a:ahLst/>
              <a:cxnLst/>
              <a:rect l="l" t="t" r="r" b="b"/>
              <a:pathLst>
                <a:path w="2799079" h="402589">
                  <a:moveTo>
                    <a:pt x="0" y="0"/>
                  </a:moveTo>
                  <a:lnTo>
                    <a:pt x="2798956" y="0"/>
                  </a:lnTo>
                  <a:lnTo>
                    <a:pt x="2798956" y="402325"/>
                  </a:lnTo>
                  <a:lnTo>
                    <a:pt x="0" y="40232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900031" y="4939990"/>
              <a:ext cx="508634" cy="393700"/>
            </a:xfrm>
            <a:custGeom>
              <a:avLst/>
              <a:gdLst/>
              <a:ahLst/>
              <a:cxnLst/>
              <a:rect l="l" t="t" r="r" b="b"/>
              <a:pathLst>
                <a:path w="508635" h="393700">
                  <a:moveTo>
                    <a:pt x="0" y="0"/>
                  </a:moveTo>
                  <a:lnTo>
                    <a:pt x="508631" y="0"/>
                  </a:lnTo>
                  <a:lnTo>
                    <a:pt x="508631" y="393601"/>
                  </a:lnTo>
                  <a:lnTo>
                    <a:pt x="0" y="3936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9035002" y="4580778"/>
            <a:ext cx="490855" cy="57277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baseline="12152" sz="4800" spc="-7">
                <a:latin typeface="Calibri"/>
                <a:cs typeface="Calibri"/>
              </a:rPr>
              <a:t>f</a:t>
            </a:r>
            <a:r>
              <a:rPr dirty="0" sz="2100" spc="20">
                <a:latin typeface="Calibri"/>
                <a:cs typeface="Calibri"/>
              </a:rPr>
              <a:t>6</a:t>
            </a:r>
            <a:r>
              <a:rPr dirty="0" sz="2100" spc="10">
                <a:latin typeface="Calibri"/>
                <a:cs typeface="Calibri"/>
              </a:rPr>
              <a:t>,</a:t>
            </a:r>
            <a:r>
              <a:rPr dirty="0" sz="2100">
                <a:latin typeface="Calibri"/>
                <a:cs typeface="Calibri"/>
              </a:rPr>
              <a:t>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858462" y="4589922"/>
            <a:ext cx="492759" cy="57277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baseline="12152" sz="4800" spc="-7">
                <a:latin typeface="Calibri"/>
                <a:cs typeface="Calibri"/>
              </a:rPr>
              <a:t>f</a:t>
            </a:r>
            <a:r>
              <a:rPr dirty="0" sz="2100" spc="20">
                <a:latin typeface="Calibri"/>
                <a:cs typeface="Calibri"/>
              </a:rPr>
              <a:t>7</a:t>
            </a:r>
            <a:r>
              <a:rPr dirty="0" sz="2100" spc="1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085768" y="5250541"/>
            <a:ext cx="4003675" cy="15487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78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2642" y="5372860"/>
            <a:ext cx="5878195" cy="9378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23495">
              <a:lnSpc>
                <a:spcPts val="3325"/>
              </a:lnSpc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>
                <a:solidFill>
                  <a:srgbClr val="C00000"/>
                </a:solidFill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r>
              <a:rPr dirty="0" sz="2800">
                <a:latin typeface="Calibri"/>
                <a:cs typeface="Calibri"/>
              </a:rPr>
              <a:t>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86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8871" y="2453129"/>
            <a:ext cx="11402695" cy="2905760"/>
            <a:chOff x="118871" y="2453129"/>
            <a:chExt cx="11402695" cy="290576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2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2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2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2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2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7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6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702443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8871" y="4907280"/>
              <a:ext cx="7839456" cy="4511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666666"/>
                </a:solidFill>
                <a:latin typeface="Calibri"/>
                <a:cs typeface="Calibri"/>
              </a:rPr>
              <a:t>6,5	</a:t>
            </a:r>
            <a:r>
              <a:rPr dirty="0" baseline="13020" sz="4800" spc="7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1322" sz="3150" spc="7">
                <a:solidFill>
                  <a:srgbClr val="C00000"/>
                </a:solidFill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155372" y="3713988"/>
            <a:ext cx="97091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880981" y="3366568"/>
            <a:ext cx="8978900" cy="1986280"/>
            <a:chOff x="1880981" y="3366568"/>
            <a:chExt cx="8978900" cy="1986280"/>
          </a:xfrm>
        </p:grpSpPr>
        <p:sp>
          <p:nvSpPr>
            <p:cNvPr id="68" name="object 68"/>
            <p:cNvSpPr/>
            <p:nvPr/>
          </p:nvSpPr>
          <p:spPr>
            <a:xfrm>
              <a:off x="10358738" y="4356709"/>
              <a:ext cx="488315" cy="0"/>
            </a:xfrm>
            <a:custGeom>
              <a:avLst/>
              <a:gdLst/>
              <a:ahLst/>
              <a:cxnLst/>
              <a:rect l="l" t="t" r="r" b="b"/>
              <a:pathLst>
                <a:path w="488315" h="0">
                  <a:moveTo>
                    <a:pt x="0" y="0"/>
                  </a:moveTo>
                  <a:lnTo>
                    <a:pt x="488133" y="1"/>
                  </a:lnTo>
                </a:path>
              </a:pathLst>
            </a:custGeom>
            <a:ln w="444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0837269" y="3388793"/>
              <a:ext cx="635" cy="965200"/>
            </a:xfrm>
            <a:custGeom>
              <a:avLst/>
              <a:gdLst/>
              <a:ahLst/>
              <a:cxnLst/>
              <a:rect l="l" t="t" r="r" b="b"/>
              <a:pathLst>
                <a:path w="634" h="965200">
                  <a:moveTo>
                    <a:pt x="158" y="964877"/>
                  </a:moveTo>
                  <a:lnTo>
                    <a:pt x="0" y="0"/>
                  </a:lnTo>
                </a:path>
              </a:pathLst>
            </a:custGeom>
            <a:ln w="444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455212" y="4939990"/>
              <a:ext cx="2746375" cy="390525"/>
            </a:xfrm>
            <a:custGeom>
              <a:avLst/>
              <a:gdLst/>
              <a:ahLst/>
              <a:cxnLst/>
              <a:rect l="l" t="t" r="r" b="b"/>
              <a:pathLst>
                <a:path w="2746375" h="390525">
                  <a:moveTo>
                    <a:pt x="0" y="0"/>
                  </a:moveTo>
                  <a:lnTo>
                    <a:pt x="2746309" y="0"/>
                  </a:lnTo>
                  <a:lnTo>
                    <a:pt x="2746309" y="390293"/>
                  </a:lnTo>
                  <a:lnTo>
                    <a:pt x="0" y="39029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252430" y="4928838"/>
              <a:ext cx="2799080" cy="402590"/>
            </a:xfrm>
            <a:custGeom>
              <a:avLst/>
              <a:gdLst/>
              <a:ahLst/>
              <a:cxnLst/>
              <a:rect l="l" t="t" r="r" b="b"/>
              <a:pathLst>
                <a:path w="2799079" h="402589">
                  <a:moveTo>
                    <a:pt x="0" y="0"/>
                  </a:moveTo>
                  <a:lnTo>
                    <a:pt x="2798956" y="0"/>
                  </a:lnTo>
                  <a:lnTo>
                    <a:pt x="2798956" y="402325"/>
                  </a:lnTo>
                  <a:lnTo>
                    <a:pt x="0" y="40232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900031" y="4939990"/>
              <a:ext cx="508634" cy="393700"/>
            </a:xfrm>
            <a:custGeom>
              <a:avLst/>
              <a:gdLst/>
              <a:ahLst/>
              <a:cxnLst/>
              <a:rect l="l" t="t" r="r" b="b"/>
              <a:pathLst>
                <a:path w="508635" h="393700">
                  <a:moveTo>
                    <a:pt x="0" y="0"/>
                  </a:moveTo>
                  <a:lnTo>
                    <a:pt x="508631" y="0"/>
                  </a:lnTo>
                  <a:lnTo>
                    <a:pt x="508631" y="393601"/>
                  </a:lnTo>
                  <a:lnTo>
                    <a:pt x="0" y="3936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10936355" y="3407155"/>
            <a:ext cx="414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403287" y="4305661"/>
            <a:ext cx="948055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 sz="2400" spc="-5" b="1">
                <a:solidFill>
                  <a:srgbClr val="ED7D31"/>
                </a:solidFill>
                <a:latin typeface="Calibri"/>
                <a:cs typeface="Calibri"/>
              </a:rPr>
              <a:t>0.5</a:t>
            </a:r>
            <a:endParaRPr sz="2400">
              <a:latin typeface="Calibri"/>
              <a:cs typeface="Calibri"/>
            </a:endParaRPr>
          </a:p>
          <a:p>
            <a:pPr marL="467359">
              <a:lnSpc>
                <a:spcPct val="100000"/>
              </a:lnSpc>
              <a:spcBef>
                <a:spcPts val="15"/>
              </a:spcBef>
            </a:pPr>
            <a:r>
              <a:rPr dirty="0" baseline="12152" sz="4800" spc="-7">
                <a:latin typeface="Calibri"/>
                <a:cs typeface="Calibri"/>
              </a:rPr>
              <a:t>f</a:t>
            </a:r>
            <a:r>
              <a:rPr dirty="0" sz="2100" spc="20">
                <a:latin typeface="Calibri"/>
                <a:cs typeface="Calibri"/>
              </a:rPr>
              <a:t>7</a:t>
            </a:r>
            <a:r>
              <a:rPr dirty="0" sz="2100" spc="1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035002" y="4580778"/>
            <a:ext cx="490855" cy="57277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baseline="12152" sz="4800" spc="-7">
                <a:latin typeface="Calibri"/>
                <a:cs typeface="Calibri"/>
              </a:rPr>
              <a:t>f</a:t>
            </a:r>
            <a:r>
              <a:rPr dirty="0" sz="2100" spc="20">
                <a:latin typeface="Calibri"/>
                <a:cs typeface="Calibri"/>
              </a:rPr>
              <a:t>6</a:t>
            </a:r>
            <a:r>
              <a:rPr dirty="0" sz="2100" spc="10">
                <a:latin typeface="Calibri"/>
                <a:cs typeface="Calibri"/>
              </a:rPr>
              <a:t>,</a:t>
            </a:r>
            <a:r>
              <a:rPr dirty="0" sz="2100">
                <a:latin typeface="Calibri"/>
                <a:cs typeface="Calibri"/>
              </a:rPr>
              <a:t>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085768" y="5250541"/>
            <a:ext cx="4003675" cy="15487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6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78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2642" y="5372860"/>
            <a:ext cx="5878195" cy="9378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23495">
              <a:lnSpc>
                <a:spcPts val="3325"/>
              </a:lnSpc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>
                <a:solidFill>
                  <a:srgbClr val="C00000"/>
                </a:solidFill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</a:t>
            </a:r>
            <a:r>
              <a:rPr dirty="0" sz="2800" spc="-210"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r>
              <a:rPr dirty="0" sz="280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87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3129"/>
            <a:ext cx="5800725" cy="2726690"/>
            <a:chOff x="5720820" y="2453129"/>
            <a:chExt cx="5800725" cy="272669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444137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0" y="6737"/>
                  </a:lnTo>
                  <a:lnTo>
                    <a:pt x="54109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09" y="238830"/>
                  </a:lnTo>
                  <a:lnTo>
                    <a:pt x="90390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37" y="4430036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0" y="6737"/>
                  </a:lnTo>
                  <a:lnTo>
                    <a:pt x="54109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09" y="238830"/>
                  </a:lnTo>
                  <a:lnTo>
                    <a:pt x="90390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0" y="54110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702443" y="3122117"/>
              <a:ext cx="264795" cy="1572260"/>
            </a:xfrm>
            <a:custGeom>
              <a:avLst/>
              <a:gdLst/>
              <a:ahLst/>
              <a:cxnLst/>
              <a:rect l="l" t="t" r="r" b="b"/>
              <a:pathLst>
                <a:path w="264795" h="1572260">
                  <a:moveTo>
                    <a:pt x="264325" y="1440091"/>
                  </a:moveTo>
                  <a:lnTo>
                    <a:pt x="257594" y="1398320"/>
                  </a:lnTo>
                  <a:lnTo>
                    <a:pt x="238823" y="1362036"/>
                  </a:lnTo>
                  <a:lnTo>
                    <a:pt x="210210" y="1333423"/>
                  </a:lnTo>
                  <a:lnTo>
                    <a:pt x="173939" y="1314665"/>
                  </a:lnTo>
                  <a:lnTo>
                    <a:pt x="132156" y="1307922"/>
                  </a:lnTo>
                  <a:lnTo>
                    <a:pt x="90385" y="1314665"/>
                  </a:lnTo>
                  <a:lnTo>
                    <a:pt x="54102" y="1333423"/>
                  </a:lnTo>
                  <a:lnTo>
                    <a:pt x="25501" y="1362036"/>
                  </a:lnTo>
                  <a:lnTo>
                    <a:pt x="6731" y="1398320"/>
                  </a:lnTo>
                  <a:lnTo>
                    <a:pt x="0" y="1440091"/>
                  </a:lnTo>
                  <a:lnTo>
                    <a:pt x="6731" y="1481861"/>
                  </a:lnTo>
                  <a:lnTo>
                    <a:pt x="25501" y="1518145"/>
                  </a:lnTo>
                  <a:lnTo>
                    <a:pt x="54102" y="1546758"/>
                  </a:lnTo>
                  <a:lnTo>
                    <a:pt x="90385" y="1565516"/>
                  </a:lnTo>
                  <a:lnTo>
                    <a:pt x="132156" y="1572260"/>
                  </a:lnTo>
                  <a:lnTo>
                    <a:pt x="173939" y="1565516"/>
                  </a:lnTo>
                  <a:lnTo>
                    <a:pt x="210210" y="1546758"/>
                  </a:lnTo>
                  <a:lnTo>
                    <a:pt x="238823" y="1518145"/>
                  </a:lnTo>
                  <a:lnTo>
                    <a:pt x="257594" y="1481861"/>
                  </a:lnTo>
                  <a:lnTo>
                    <a:pt x="264325" y="1440091"/>
                  </a:lnTo>
                  <a:close/>
                </a:path>
                <a:path w="264795" h="1572260">
                  <a:moveTo>
                    <a:pt x="264325" y="132168"/>
                  </a:moveTo>
                  <a:lnTo>
                    <a:pt x="257594" y="90385"/>
                  </a:lnTo>
                  <a:lnTo>
                    <a:pt x="238823" y="54114"/>
                  </a:lnTo>
                  <a:lnTo>
                    <a:pt x="210210" y="25501"/>
                  </a:lnTo>
                  <a:lnTo>
                    <a:pt x="173939" y="6743"/>
                  </a:lnTo>
                  <a:lnTo>
                    <a:pt x="132156" y="0"/>
                  </a:lnTo>
                  <a:lnTo>
                    <a:pt x="90385" y="6743"/>
                  </a:lnTo>
                  <a:lnTo>
                    <a:pt x="54102" y="25501"/>
                  </a:lnTo>
                  <a:lnTo>
                    <a:pt x="25501" y="54114"/>
                  </a:lnTo>
                  <a:lnTo>
                    <a:pt x="6731" y="90385"/>
                  </a:lnTo>
                  <a:lnTo>
                    <a:pt x="0" y="132168"/>
                  </a:lnTo>
                  <a:lnTo>
                    <a:pt x="6731" y="173939"/>
                  </a:lnTo>
                  <a:lnTo>
                    <a:pt x="25501" y="210223"/>
                  </a:lnTo>
                  <a:lnTo>
                    <a:pt x="54102" y="238836"/>
                  </a:lnTo>
                  <a:lnTo>
                    <a:pt x="90385" y="257594"/>
                  </a:lnTo>
                  <a:lnTo>
                    <a:pt x="132156" y="264325"/>
                  </a:lnTo>
                  <a:lnTo>
                    <a:pt x="173939" y="257594"/>
                  </a:lnTo>
                  <a:lnTo>
                    <a:pt x="210210" y="238836"/>
                  </a:lnTo>
                  <a:lnTo>
                    <a:pt x="238823" y="210223"/>
                  </a:lnTo>
                  <a:lnTo>
                    <a:pt x="257594" y="173939"/>
                  </a:lnTo>
                  <a:lnTo>
                    <a:pt x="264325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060368" y="5235955"/>
            <a:ext cx="38131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18871" y="4907279"/>
            <a:ext cx="7839456" cy="451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666666"/>
                </a:solidFill>
                <a:latin typeface="Calibri"/>
                <a:cs typeface="Calibri"/>
              </a:rPr>
              <a:t>6,5	</a:t>
            </a:r>
            <a:r>
              <a:rPr dirty="0" baseline="13020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baseline="1322" sz="3150" spc="7">
                <a:solidFill>
                  <a:srgbClr val="666666"/>
                </a:solidFill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97241" y="5355844"/>
            <a:ext cx="593852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7945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304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>
                <a:solidFill>
                  <a:srgbClr val="C00000"/>
                </a:solidFill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r>
              <a:rPr dirty="0" sz="2800">
                <a:latin typeface="Calibri"/>
                <a:cs typeface="Calibri"/>
              </a:rPr>
              <a:t>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0.5 * </a:t>
            </a:r>
            <a:r>
              <a:rPr dirty="0" sz="2800" spc="5">
                <a:latin typeface="Calibri"/>
                <a:cs typeface="Calibri"/>
              </a:rPr>
              <a:t>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574448" y="4259766"/>
            <a:ext cx="4445" cy="169545"/>
          </a:xfrm>
          <a:custGeom>
            <a:avLst/>
            <a:gdLst/>
            <a:ahLst/>
            <a:cxnLst/>
            <a:rect l="l" t="t" r="r" b="b"/>
            <a:pathLst>
              <a:path w="4445" h="169545">
                <a:moveTo>
                  <a:pt x="2224" y="-22225"/>
                </a:moveTo>
                <a:lnTo>
                  <a:pt x="2224" y="191440"/>
                </a:lnTo>
              </a:path>
            </a:pathLst>
          </a:custGeom>
          <a:ln w="48899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8952131" y="3889566"/>
            <a:ext cx="1282065" cy="1282065"/>
          </a:xfrm>
          <a:prstGeom prst="rect">
            <a:avLst/>
          </a:prstGeom>
          <a:ln w="9526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0965">
              <a:lnSpc>
                <a:spcPts val="2710"/>
              </a:lnSpc>
              <a:tabLst>
                <a:tab pos="657860" algn="l"/>
              </a:tabLst>
            </a:pPr>
            <a:r>
              <a:rPr dirty="0" baseline="-27777" sz="3600" spc="-7" b="1">
                <a:solidFill>
                  <a:srgbClr val="7030A0"/>
                </a:solidFill>
                <a:latin typeface="Calibri"/>
                <a:cs typeface="Calibri"/>
              </a:rPr>
              <a:t>0.2	</a:t>
            </a:r>
            <a:r>
              <a:rPr dirty="0" u="heavy" sz="2400" spc="-5" b="1">
                <a:solidFill>
                  <a:srgbClr val="ED7D31"/>
                </a:solidFill>
                <a:uFill>
                  <a:solidFill>
                    <a:srgbClr val="ED7D31"/>
                  </a:solidFill>
                </a:uFill>
                <a:latin typeface="Calibri"/>
                <a:cs typeface="Calibri"/>
              </a:rPr>
              <a:t> 0.5</a:t>
            </a:r>
            <a:endParaRPr sz="2400">
              <a:latin typeface="Calibri"/>
              <a:cs typeface="Calibri"/>
            </a:endParaRPr>
          </a:p>
          <a:p>
            <a:pPr marL="95250">
              <a:lnSpc>
                <a:spcPct val="100000"/>
              </a:lnSpc>
              <a:spcBef>
                <a:spcPts val="3375"/>
              </a:spcBef>
            </a:pPr>
            <a:r>
              <a:rPr dirty="0" baseline="12152" sz="4800" spc="7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C00000"/>
                </a:solidFill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880981" y="4909788"/>
            <a:ext cx="6189980" cy="443230"/>
            <a:chOff x="1880981" y="4909788"/>
            <a:chExt cx="6189980" cy="443230"/>
          </a:xfrm>
        </p:grpSpPr>
        <p:sp>
          <p:nvSpPr>
            <p:cNvPr id="72" name="object 72"/>
            <p:cNvSpPr/>
            <p:nvPr/>
          </p:nvSpPr>
          <p:spPr>
            <a:xfrm>
              <a:off x="2455212" y="4939990"/>
              <a:ext cx="2746375" cy="390525"/>
            </a:xfrm>
            <a:custGeom>
              <a:avLst/>
              <a:gdLst/>
              <a:ahLst/>
              <a:cxnLst/>
              <a:rect l="l" t="t" r="r" b="b"/>
              <a:pathLst>
                <a:path w="2746375" h="390525">
                  <a:moveTo>
                    <a:pt x="0" y="0"/>
                  </a:moveTo>
                  <a:lnTo>
                    <a:pt x="2746309" y="0"/>
                  </a:lnTo>
                  <a:lnTo>
                    <a:pt x="2746309" y="390293"/>
                  </a:lnTo>
                  <a:lnTo>
                    <a:pt x="0" y="39029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252430" y="4928838"/>
              <a:ext cx="2799080" cy="402590"/>
            </a:xfrm>
            <a:custGeom>
              <a:avLst/>
              <a:gdLst/>
              <a:ahLst/>
              <a:cxnLst/>
              <a:rect l="l" t="t" r="r" b="b"/>
              <a:pathLst>
                <a:path w="2799079" h="402589">
                  <a:moveTo>
                    <a:pt x="0" y="0"/>
                  </a:moveTo>
                  <a:lnTo>
                    <a:pt x="2798956" y="0"/>
                  </a:lnTo>
                  <a:lnTo>
                    <a:pt x="2798956" y="402325"/>
                  </a:lnTo>
                  <a:lnTo>
                    <a:pt x="0" y="40232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900031" y="4939990"/>
              <a:ext cx="508634" cy="393700"/>
            </a:xfrm>
            <a:custGeom>
              <a:avLst/>
              <a:gdLst/>
              <a:ahLst/>
              <a:cxnLst/>
              <a:rect l="l" t="t" r="r" b="b"/>
              <a:pathLst>
                <a:path w="508635" h="393700">
                  <a:moveTo>
                    <a:pt x="0" y="0"/>
                  </a:moveTo>
                  <a:lnTo>
                    <a:pt x="508631" y="0"/>
                  </a:lnTo>
                  <a:lnTo>
                    <a:pt x="508631" y="393601"/>
                  </a:lnTo>
                  <a:lnTo>
                    <a:pt x="0" y="3936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8085768" y="5988156"/>
            <a:ext cx="4003675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865"/>
              </a:lnSpc>
            </a:pP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88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20820" y="2453129"/>
            <a:ext cx="5800725" cy="2726690"/>
            <a:chOff x="5720820" y="2453129"/>
            <a:chExt cx="5800725" cy="2726690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8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7" y="3122117"/>
              <a:ext cx="264795" cy="1572260"/>
            </a:xfrm>
            <a:custGeom>
              <a:avLst/>
              <a:gdLst/>
              <a:ahLst/>
              <a:cxnLst/>
              <a:rect l="l" t="t" r="r" b="b"/>
              <a:pathLst>
                <a:path w="264795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264795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702444" y="4430036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0" y="54110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702444" y="3122110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5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09"/>
                  </a:lnTo>
                  <a:lnTo>
                    <a:pt x="6737" y="90390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5" y="264331"/>
                  </a:lnTo>
                  <a:lnTo>
                    <a:pt x="173939" y="257593"/>
                  </a:lnTo>
                  <a:lnTo>
                    <a:pt x="210220" y="238830"/>
                  </a:lnTo>
                  <a:lnTo>
                    <a:pt x="238830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0"/>
                  </a:lnTo>
                  <a:lnTo>
                    <a:pt x="238830" y="54109"/>
                  </a:lnTo>
                  <a:lnTo>
                    <a:pt x="210220" y="25500"/>
                  </a:lnTo>
                  <a:lnTo>
                    <a:pt x="173939" y="6737"/>
                  </a:lnTo>
                  <a:lnTo>
                    <a:pt x="13216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60368" y="5235955"/>
            <a:ext cx="381317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18871" y="4907279"/>
            <a:ext cx="7839456" cy="451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sz="2100" spc="5">
                <a:solidFill>
                  <a:srgbClr val="666666"/>
                </a:solidFill>
                <a:latin typeface="Calibri"/>
                <a:cs typeface="Calibri"/>
              </a:rPr>
              <a:t>6,5	</a:t>
            </a:r>
            <a:r>
              <a:rPr dirty="0" baseline="13020" sz="4800" spc="7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dirty="0" baseline="1322" sz="3150" spc="7">
                <a:solidFill>
                  <a:srgbClr val="666666"/>
                </a:solidFill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97241" y="5355844"/>
            <a:ext cx="594360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73025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00FF00"/>
                </a:solidFill>
                <a:latin typeface="Calibri"/>
                <a:cs typeface="Calibri"/>
              </a:rPr>
              <a:t>6.5,5.8 </a:t>
            </a:r>
            <a:r>
              <a:rPr dirty="0" sz="2800">
                <a:latin typeface="Calibri"/>
                <a:cs typeface="Calibri"/>
              </a:rPr>
              <a:t>=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6,5 </a:t>
            </a:r>
            <a:r>
              <a:rPr dirty="0" sz="2800">
                <a:latin typeface="Calibri"/>
                <a:cs typeface="Calibri"/>
              </a:rPr>
              <a:t>* 0.5 * 0.2) 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7,5 </a:t>
            </a:r>
            <a:r>
              <a:rPr dirty="0" sz="2800">
                <a:latin typeface="Calibri"/>
                <a:cs typeface="Calibri"/>
              </a:rPr>
              <a:t>* 0.5 *</a:t>
            </a:r>
            <a:r>
              <a:rPr dirty="0" sz="2800" spc="-204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0.2)</a:t>
            </a:r>
            <a:endParaRPr sz="2800">
              <a:latin typeface="Calibri"/>
              <a:cs typeface="Calibri"/>
            </a:endParaRPr>
          </a:p>
          <a:p>
            <a:pPr algn="r" marR="3048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10">
                <a:latin typeface="Calibri"/>
                <a:cs typeface="Calibri"/>
              </a:rPr>
              <a:t>(f</a:t>
            </a:r>
            <a:r>
              <a:rPr dirty="0" baseline="-17543" sz="2850" spc="-15">
                <a:latin typeface="Calibri"/>
                <a:cs typeface="Calibri"/>
              </a:rPr>
              <a:t>6,6 </a:t>
            </a:r>
            <a:r>
              <a:rPr dirty="0" sz="2800">
                <a:latin typeface="Calibri"/>
                <a:cs typeface="Calibri"/>
              </a:rPr>
              <a:t>* 0.5 * 0.8) + </a:t>
            </a:r>
            <a:r>
              <a:rPr dirty="0" sz="2800" spc="-10">
                <a:latin typeface="Calibri"/>
                <a:cs typeface="Calibri"/>
              </a:rPr>
              <a:t>(</a:t>
            </a:r>
            <a:r>
              <a:rPr dirty="0" sz="2800" spc="-10" b="1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7543" sz="2850" spc="-15" b="1">
                <a:solidFill>
                  <a:srgbClr val="C00000"/>
                </a:solidFill>
                <a:latin typeface="Calibri"/>
                <a:cs typeface="Calibri"/>
              </a:rPr>
              <a:t>7,6 </a:t>
            </a:r>
            <a:r>
              <a:rPr dirty="0" sz="2800">
                <a:latin typeface="Calibri"/>
                <a:cs typeface="Calibri"/>
              </a:rPr>
              <a:t>* </a:t>
            </a:r>
            <a:r>
              <a:rPr dirty="0" sz="2800" b="1">
                <a:solidFill>
                  <a:srgbClr val="ED7D31"/>
                </a:solidFill>
                <a:latin typeface="Calibri"/>
                <a:cs typeface="Calibri"/>
              </a:rPr>
              <a:t>0.5 </a:t>
            </a:r>
            <a:r>
              <a:rPr dirty="0" sz="2800">
                <a:latin typeface="Calibri"/>
                <a:cs typeface="Calibri"/>
              </a:rPr>
              <a:t>*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r>
              <a:rPr dirty="0" sz="280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0220822" y="4459550"/>
            <a:ext cx="542925" cy="218440"/>
            <a:chOff x="10220822" y="4459550"/>
            <a:chExt cx="542925" cy="218440"/>
          </a:xfrm>
        </p:grpSpPr>
        <p:sp>
          <p:nvSpPr>
            <p:cNvPr id="71" name="object 71"/>
            <p:cNvSpPr/>
            <p:nvPr/>
          </p:nvSpPr>
          <p:spPr>
            <a:xfrm>
              <a:off x="10252951" y="4645127"/>
              <a:ext cx="488315" cy="0"/>
            </a:xfrm>
            <a:custGeom>
              <a:avLst/>
              <a:gdLst/>
              <a:ahLst/>
              <a:cxnLst/>
              <a:rect l="l" t="t" r="r" b="b"/>
              <a:pathLst>
                <a:path w="488315" h="0">
                  <a:moveTo>
                    <a:pt x="0" y="0"/>
                  </a:moveTo>
                  <a:lnTo>
                    <a:pt x="488133" y="1"/>
                  </a:lnTo>
                </a:path>
              </a:pathLst>
            </a:custGeom>
            <a:ln w="444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245270" y="4483997"/>
              <a:ext cx="4445" cy="169545"/>
            </a:xfrm>
            <a:custGeom>
              <a:avLst/>
              <a:gdLst/>
              <a:ahLst/>
              <a:cxnLst/>
              <a:rect l="l" t="t" r="r" b="b"/>
              <a:pathLst>
                <a:path w="4445" h="169545">
                  <a:moveTo>
                    <a:pt x="2224" y="-22225"/>
                  </a:moveTo>
                  <a:lnTo>
                    <a:pt x="2224" y="191440"/>
                  </a:lnTo>
                </a:path>
              </a:pathLst>
            </a:custGeom>
            <a:ln w="48899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10168072" y="3713988"/>
            <a:ext cx="1369060" cy="1369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139065">
              <a:lnSpc>
                <a:spcPct val="100000"/>
              </a:lnSpc>
              <a:spcBef>
                <a:spcPts val="2900"/>
              </a:spcBef>
              <a:tabLst>
                <a:tab pos="702945" algn="l"/>
              </a:tabLst>
            </a:pPr>
            <a:r>
              <a:rPr dirty="0" baseline="1157" sz="3600" spc="-7" b="1">
                <a:solidFill>
                  <a:srgbClr val="ED7D31"/>
                </a:solidFill>
                <a:latin typeface="Calibri"/>
                <a:cs typeface="Calibri"/>
              </a:rPr>
              <a:t>0.5	</a:t>
            </a:r>
            <a:r>
              <a:rPr dirty="0" sz="3200" spc="5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dirty="0" baseline="-18518" sz="3150" spc="7">
                <a:solidFill>
                  <a:srgbClr val="C00000"/>
                </a:solidFill>
                <a:latin typeface="Calibri"/>
                <a:cs typeface="Calibri"/>
              </a:rPr>
              <a:t>7,6</a:t>
            </a:r>
            <a:endParaRPr baseline="-18518" sz="315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744516" y="4388611"/>
            <a:ext cx="414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880981" y="4909788"/>
            <a:ext cx="6189980" cy="443230"/>
            <a:chOff x="1880981" y="4909788"/>
            <a:chExt cx="6189980" cy="443230"/>
          </a:xfrm>
        </p:grpSpPr>
        <p:sp>
          <p:nvSpPr>
            <p:cNvPr id="76" name="object 76"/>
            <p:cNvSpPr/>
            <p:nvPr/>
          </p:nvSpPr>
          <p:spPr>
            <a:xfrm>
              <a:off x="2455212" y="4939990"/>
              <a:ext cx="2746375" cy="390525"/>
            </a:xfrm>
            <a:custGeom>
              <a:avLst/>
              <a:gdLst/>
              <a:ahLst/>
              <a:cxnLst/>
              <a:rect l="l" t="t" r="r" b="b"/>
              <a:pathLst>
                <a:path w="2746375" h="390525">
                  <a:moveTo>
                    <a:pt x="0" y="0"/>
                  </a:moveTo>
                  <a:lnTo>
                    <a:pt x="2746309" y="0"/>
                  </a:lnTo>
                  <a:lnTo>
                    <a:pt x="2746309" y="390293"/>
                  </a:lnTo>
                  <a:lnTo>
                    <a:pt x="0" y="39029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5252430" y="4928838"/>
              <a:ext cx="2799080" cy="402590"/>
            </a:xfrm>
            <a:custGeom>
              <a:avLst/>
              <a:gdLst/>
              <a:ahLst/>
              <a:cxnLst/>
              <a:rect l="l" t="t" r="r" b="b"/>
              <a:pathLst>
                <a:path w="2799079" h="402589">
                  <a:moveTo>
                    <a:pt x="0" y="0"/>
                  </a:moveTo>
                  <a:lnTo>
                    <a:pt x="2798956" y="0"/>
                  </a:lnTo>
                  <a:lnTo>
                    <a:pt x="2798956" y="402325"/>
                  </a:lnTo>
                  <a:lnTo>
                    <a:pt x="0" y="40232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900031" y="4939990"/>
              <a:ext cx="508634" cy="393700"/>
            </a:xfrm>
            <a:custGeom>
              <a:avLst/>
              <a:gdLst/>
              <a:ahLst/>
              <a:cxnLst/>
              <a:rect l="l" t="t" r="r" b="b"/>
              <a:pathLst>
                <a:path w="508635" h="393700">
                  <a:moveTo>
                    <a:pt x="0" y="0"/>
                  </a:moveTo>
                  <a:lnTo>
                    <a:pt x="508631" y="0"/>
                  </a:lnTo>
                  <a:lnTo>
                    <a:pt x="508631" y="393601"/>
                  </a:lnTo>
                  <a:lnTo>
                    <a:pt x="0" y="3936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8085768" y="5988156"/>
            <a:ext cx="4003675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865"/>
              </a:lnSpc>
            </a:pP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  <a:p>
            <a:pPr algn="ctr" marL="555625">
              <a:lnSpc>
                <a:spcPct val="100000"/>
              </a:lnSpc>
              <a:spcBef>
                <a:spcPts val="880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October 25,</a:t>
            </a:r>
            <a:r>
              <a:rPr dirty="0" sz="2000" spc="-1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1" name="object 8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88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9220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Object </a:t>
            </a:r>
            <a:r>
              <a:rPr dirty="0" spc="-10"/>
              <a:t>Detection:</a:t>
            </a:r>
            <a:r>
              <a:rPr dirty="0" spc="-55"/>
              <a:t> </a:t>
            </a:r>
            <a:r>
              <a:rPr dirty="0" spc="-10"/>
              <a:t>Challenges</a:t>
            </a:r>
          </a:p>
        </p:txBody>
      </p:sp>
      <p:sp>
        <p:nvSpPr>
          <p:cNvPr id="3" name="object 3"/>
          <p:cNvSpPr/>
          <p:nvPr/>
        </p:nvSpPr>
        <p:spPr>
          <a:xfrm>
            <a:off x="6385559" y="1365503"/>
            <a:ext cx="5330951" cy="457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39606" y="1987803"/>
            <a:ext cx="5904865" cy="343662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355600" marR="5080" indent="-342900">
              <a:lnSpc>
                <a:spcPct val="101400"/>
              </a:lnSpc>
              <a:spcBef>
                <a:spcPts val="50"/>
              </a:spcBef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dirty="0" sz="2800" spc="-5" b="1">
                <a:latin typeface="Calibri"/>
                <a:cs typeface="Calibri"/>
              </a:rPr>
              <a:t>Multiple outputs</a:t>
            </a:r>
            <a:r>
              <a:rPr dirty="0" sz="2800" spc="-5">
                <a:latin typeface="Calibri"/>
                <a:cs typeface="Calibri"/>
              </a:rPr>
              <a:t>: Need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5">
                <a:latin typeface="Calibri"/>
                <a:cs typeface="Calibri"/>
              </a:rPr>
              <a:t>output  </a:t>
            </a:r>
            <a:r>
              <a:rPr dirty="0" sz="2800" spc="-10">
                <a:latin typeface="Calibri"/>
                <a:cs typeface="Calibri"/>
              </a:rPr>
              <a:t>variable numbers </a:t>
            </a:r>
            <a:r>
              <a:rPr dirty="0" sz="2800" spc="-5">
                <a:latin typeface="Calibri"/>
                <a:cs typeface="Calibri"/>
              </a:rPr>
              <a:t>of objects per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290"/>
              </a:lnSpc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dirty="0" sz="2800" spc="-5" b="1">
                <a:latin typeface="Calibri"/>
                <a:cs typeface="Calibri"/>
              </a:rPr>
              <a:t>Multiple types of output</a:t>
            </a:r>
            <a:r>
              <a:rPr dirty="0" sz="2800" spc="-5">
                <a:latin typeface="Calibri"/>
                <a:cs typeface="Calibri"/>
              </a:rPr>
              <a:t>: Need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</a:t>
            </a:r>
            <a:endParaRPr sz="2800">
              <a:latin typeface="Calibri"/>
              <a:cs typeface="Calibri"/>
            </a:endParaRPr>
          </a:p>
          <a:p>
            <a:pPr marL="355600" marR="28575">
              <a:lnSpc>
                <a:spcPct val="100699"/>
              </a:lnSpc>
              <a:spcBef>
                <a:spcPts val="25"/>
              </a:spcBef>
            </a:pPr>
            <a:r>
              <a:rPr dirty="0" sz="2800" spc="-10">
                <a:latin typeface="Calibri"/>
                <a:cs typeface="Calibri"/>
              </a:rPr>
              <a:t>predict </a:t>
            </a:r>
            <a:r>
              <a:rPr dirty="0" sz="2800">
                <a:latin typeface="Calibri"/>
                <a:cs typeface="Calibri"/>
              </a:rPr>
              <a:t>”what” </a:t>
            </a:r>
            <a:r>
              <a:rPr dirty="0" sz="2800" spc="-15">
                <a:latin typeface="Calibri"/>
                <a:cs typeface="Calibri"/>
              </a:rPr>
              <a:t>(category </a:t>
            </a:r>
            <a:r>
              <a:rPr dirty="0" sz="2800" spc="-5">
                <a:latin typeface="Calibri"/>
                <a:cs typeface="Calibri"/>
              </a:rPr>
              <a:t>label) as </a:t>
            </a:r>
            <a:r>
              <a:rPr dirty="0" sz="2800" spc="-10">
                <a:latin typeface="Calibri"/>
                <a:cs typeface="Calibri"/>
              </a:rPr>
              <a:t>well  </a:t>
            </a:r>
            <a:r>
              <a:rPr dirty="0" sz="2800" spc="-5">
                <a:latin typeface="Calibri"/>
                <a:cs typeface="Calibri"/>
              </a:rPr>
              <a:t>as </a:t>
            </a:r>
            <a:r>
              <a:rPr dirty="0" sz="2800" spc="-10">
                <a:latin typeface="Calibri"/>
                <a:cs typeface="Calibri"/>
              </a:rPr>
              <a:t>“where” </a:t>
            </a:r>
            <a:r>
              <a:rPr dirty="0" sz="2800" spc="-5">
                <a:latin typeface="Calibri"/>
                <a:cs typeface="Calibri"/>
              </a:rPr>
              <a:t>(bounding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box)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10"/>
              </a:lnSpc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dirty="0" sz="2800" spc="-15" b="1">
                <a:latin typeface="Calibri"/>
                <a:cs typeface="Calibri"/>
              </a:rPr>
              <a:t>Large </a:t>
            </a:r>
            <a:r>
              <a:rPr dirty="0" sz="2800" spc="-10" b="1">
                <a:latin typeface="Calibri"/>
                <a:cs typeface="Calibri"/>
              </a:rPr>
              <a:t>images</a:t>
            </a:r>
            <a:r>
              <a:rPr dirty="0" sz="2800" spc="-10">
                <a:latin typeface="Calibri"/>
                <a:cs typeface="Calibri"/>
              </a:rPr>
              <a:t>: Classification </a:t>
            </a:r>
            <a:r>
              <a:rPr dirty="0" sz="2800" spc="-15">
                <a:latin typeface="Calibri"/>
                <a:cs typeface="Calibri"/>
              </a:rPr>
              <a:t>works</a:t>
            </a:r>
            <a:r>
              <a:rPr dirty="0" sz="2800" spc="5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at</a:t>
            </a:r>
            <a:endParaRPr sz="2800">
              <a:latin typeface="Calibri"/>
              <a:cs typeface="Calibri"/>
            </a:endParaRPr>
          </a:p>
          <a:p>
            <a:pPr marL="355600" marR="355600">
              <a:lnSpc>
                <a:spcPts val="3290"/>
              </a:lnSpc>
              <a:spcBef>
                <a:spcPts val="215"/>
              </a:spcBef>
            </a:pPr>
            <a:r>
              <a:rPr dirty="0" sz="2800">
                <a:latin typeface="Calibri"/>
                <a:cs typeface="Calibri"/>
              </a:rPr>
              <a:t>224x224; </a:t>
            </a:r>
            <a:r>
              <a:rPr dirty="0" sz="2800" spc="-5">
                <a:latin typeface="Calibri"/>
                <a:cs typeface="Calibri"/>
              </a:rPr>
              <a:t>need higher </a:t>
            </a:r>
            <a:r>
              <a:rPr dirty="0" sz="2800" spc="-10">
                <a:latin typeface="Calibri"/>
                <a:cs typeface="Calibri"/>
              </a:rPr>
              <a:t>resolution </a:t>
            </a:r>
            <a:r>
              <a:rPr dirty="0" sz="2800" spc="-25">
                <a:latin typeface="Calibri"/>
                <a:cs typeface="Calibri"/>
              </a:rPr>
              <a:t>for  </a:t>
            </a:r>
            <a:r>
              <a:rPr dirty="0" sz="2800" spc="-10">
                <a:latin typeface="Calibri"/>
                <a:cs typeface="Calibri"/>
              </a:rPr>
              <a:t>detection, </a:t>
            </a:r>
            <a:r>
              <a:rPr dirty="0" sz="2800" spc="-15">
                <a:latin typeface="Calibri"/>
                <a:cs typeface="Calibri"/>
              </a:rPr>
              <a:t>often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~800x600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10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989981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177393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5" name="object 25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8871" y="2458563"/>
            <a:ext cx="11402695" cy="2900045"/>
            <a:chOff x="118871" y="2458563"/>
            <a:chExt cx="11402695" cy="2900045"/>
          </a:xfrm>
        </p:grpSpPr>
        <p:sp>
          <p:nvSpPr>
            <p:cNvPr id="30" name="object 30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2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C5E0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2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2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2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2" y="4107657"/>
              <a:ext cx="156758" cy="156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89757" y="3565390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90558" y="4381178"/>
              <a:ext cx="811530" cy="0"/>
            </a:xfrm>
            <a:custGeom>
              <a:avLst/>
              <a:gdLst/>
              <a:ahLst/>
              <a:cxnLst/>
              <a:rect l="l" t="t" r="r" b="b"/>
              <a:pathLst>
                <a:path w="811529" h="0">
                  <a:moveTo>
                    <a:pt x="0" y="0"/>
                  </a:moveTo>
                  <a:lnTo>
                    <a:pt x="810989" y="1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93581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80992" y="3563530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w="0" h="805814">
                  <a:moveTo>
                    <a:pt x="0" y="80579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2564132" y="0"/>
                  </a:moveTo>
                  <a:lnTo>
                    <a:pt x="0" y="0"/>
                  </a:lnTo>
                  <a:lnTo>
                    <a:pt x="0" y="2564131"/>
                  </a:lnTo>
                  <a:lnTo>
                    <a:pt x="2564132" y="2564131"/>
                  </a:lnTo>
                  <a:lnTo>
                    <a:pt x="256413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952132" y="2607500"/>
              <a:ext cx="2564130" cy="2564130"/>
            </a:xfrm>
            <a:custGeom>
              <a:avLst/>
              <a:gdLst/>
              <a:ahLst/>
              <a:cxnLst/>
              <a:rect l="l" t="t" r="r" b="b"/>
              <a:pathLst>
                <a:path w="2564129" h="2564129">
                  <a:moveTo>
                    <a:pt x="0" y="0"/>
                  </a:moveTo>
                  <a:lnTo>
                    <a:pt x="2564132" y="0"/>
                  </a:lnTo>
                  <a:lnTo>
                    <a:pt x="2564132" y="2564132"/>
                  </a:lnTo>
                  <a:lnTo>
                    <a:pt x="0" y="25641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52132" y="3889565"/>
              <a:ext cx="2564130" cy="0"/>
            </a:xfrm>
            <a:custGeom>
              <a:avLst/>
              <a:gdLst/>
              <a:ahLst/>
              <a:cxnLst/>
              <a:rect l="l" t="t" r="r" b="b"/>
              <a:pathLst>
                <a:path w="2564129" h="0">
                  <a:moveTo>
                    <a:pt x="0" y="0"/>
                  </a:moveTo>
                  <a:lnTo>
                    <a:pt x="2564132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234197" y="2607499"/>
              <a:ext cx="0" cy="2564130"/>
            </a:xfrm>
            <a:custGeom>
              <a:avLst/>
              <a:gdLst/>
              <a:ahLst/>
              <a:cxnLst/>
              <a:rect l="l" t="t" r="r" b="b"/>
              <a:pathLst>
                <a:path w="0" h="2564129">
                  <a:moveTo>
                    <a:pt x="1" y="256413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102032" y="4234127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5" h="264795">
                  <a:moveTo>
                    <a:pt x="132166" y="0"/>
                  </a:moveTo>
                  <a:lnTo>
                    <a:pt x="90391" y="6737"/>
                  </a:lnTo>
                  <a:lnTo>
                    <a:pt x="54110" y="25500"/>
                  </a:lnTo>
                  <a:lnTo>
                    <a:pt x="25500" y="54110"/>
                  </a:lnTo>
                  <a:lnTo>
                    <a:pt x="6737" y="90391"/>
                  </a:lnTo>
                  <a:lnTo>
                    <a:pt x="0" y="132165"/>
                  </a:lnTo>
                  <a:lnTo>
                    <a:pt x="6737" y="173939"/>
                  </a:lnTo>
                  <a:lnTo>
                    <a:pt x="25500" y="210220"/>
                  </a:lnTo>
                  <a:lnTo>
                    <a:pt x="54110" y="238830"/>
                  </a:lnTo>
                  <a:lnTo>
                    <a:pt x="90391" y="257593"/>
                  </a:lnTo>
                  <a:lnTo>
                    <a:pt x="132166" y="264331"/>
                  </a:lnTo>
                  <a:lnTo>
                    <a:pt x="173940" y="257593"/>
                  </a:lnTo>
                  <a:lnTo>
                    <a:pt x="210221" y="238830"/>
                  </a:lnTo>
                  <a:lnTo>
                    <a:pt x="238831" y="210220"/>
                  </a:lnTo>
                  <a:lnTo>
                    <a:pt x="257593" y="173939"/>
                  </a:lnTo>
                  <a:lnTo>
                    <a:pt x="264331" y="132165"/>
                  </a:lnTo>
                  <a:lnTo>
                    <a:pt x="257593" y="90391"/>
                  </a:lnTo>
                  <a:lnTo>
                    <a:pt x="238831" y="54110"/>
                  </a:lnTo>
                  <a:lnTo>
                    <a:pt x="210221" y="25500"/>
                  </a:lnTo>
                  <a:lnTo>
                    <a:pt x="173940" y="6737"/>
                  </a:lnTo>
                  <a:lnTo>
                    <a:pt x="1321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444126" y="3122117"/>
              <a:ext cx="1522730" cy="1572260"/>
            </a:xfrm>
            <a:custGeom>
              <a:avLst/>
              <a:gdLst/>
              <a:ahLst/>
              <a:cxnLst/>
              <a:rect l="l" t="t" r="r" b="b"/>
              <a:pathLst>
                <a:path w="1522729" h="1572260">
                  <a:moveTo>
                    <a:pt x="264337" y="1440091"/>
                  </a:moveTo>
                  <a:lnTo>
                    <a:pt x="257594" y="1398320"/>
                  </a:lnTo>
                  <a:lnTo>
                    <a:pt x="238836" y="1362036"/>
                  </a:lnTo>
                  <a:lnTo>
                    <a:pt x="210223" y="1333423"/>
                  </a:lnTo>
                  <a:lnTo>
                    <a:pt x="173939" y="1314665"/>
                  </a:lnTo>
                  <a:lnTo>
                    <a:pt x="132168" y="1307922"/>
                  </a:lnTo>
                  <a:lnTo>
                    <a:pt x="90398" y="1314665"/>
                  </a:lnTo>
                  <a:lnTo>
                    <a:pt x="54114" y="1333423"/>
                  </a:lnTo>
                  <a:lnTo>
                    <a:pt x="25501" y="1362036"/>
                  </a:lnTo>
                  <a:lnTo>
                    <a:pt x="6743" y="1398320"/>
                  </a:lnTo>
                  <a:lnTo>
                    <a:pt x="0" y="1440091"/>
                  </a:lnTo>
                  <a:lnTo>
                    <a:pt x="6743" y="1481861"/>
                  </a:lnTo>
                  <a:lnTo>
                    <a:pt x="25501" y="1518145"/>
                  </a:lnTo>
                  <a:lnTo>
                    <a:pt x="54114" y="1546758"/>
                  </a:lnTo>
                  <a:lnTo>
                    <a:pt x="90398" y="1565516"/>
                  </a:lnTo>
                  <a:lnTo>
                    <a:pt x="132168" y="1572260"/>
                  </a:lnTo>
                  <a:lnTo>
                    <a:pt x="173939" y="1565516"/>
                  </a:lnTo>
                  <a:lnTo>
                    <a:pt x="210223" y="1546758"/>
                  </a:lnTo>
                  <a:lnTo>
                    <a:pt x="238836" y="1518145"/>
                  </a:lnTo>
                  <a:lnTo>
                    <a:pt x="257594" y="1481861"/>
                  </a:lnTo>
                  <a:lnTo>
                    <a:pt x="264337" y="1440091"/>
                  </a:lnTo>
                  <a:close/>
                </a:path>
                <a:path w="1522729" h="1572260">
                  <a:moveTo>
                    <a:pt x="264337" y="132168"/>
                  </a:moveTo>
                  <a:lnTo>
                    <a:pt x="257594" y="90385"/>
                  </a:lnTo>
                  <a:lnTo>
                    <a:pt x="238836" y="54114"/>
                  </a:lnTo>
                  <a:lnTo>
                    <a:pt x="210223" y="25501"/>
                  </a:lnTo>
                  <a:lnTo>
                    <a:pt x="173939" y="6743"/>
                  </a:lnTo>
                  <a:lnTo>
                    <a:pt x="132168" y="0"/>
                  </a:lnTo>
                  <a:lnTo>
                    <a:pt x="90398" y="6743"/>
                  </a:lnTo>
                  <a:lnTo>
                    <a:pt x="54114" y="25501"/>
                  </a:lnTo>
                  <a:lnTo>
                    <a:pt x="25501" y="54114"/>
                  </a:lnTo>
                  <a:lnTo>
                    <a:pt x="6743" y="90385"/>
                  </a:lnTo>
                  <a:lnTo>
                    <a:pt x="0" y="132168"/>
                  </a:lnTo>
                  <a:lnTo>
                    <a:pt x="6743" y="173939"/>
                  </a:lnTo>
                  <a:lnTo>
                    <a:pt x="25501" y="210223"/>
                  </a:lnTo>
                  <a:lnTo>
                    <a:pt x="54114" y="238836"/>
                  </a:lnTo>
                  <a:lnTo>
                    <a:pt x="90398" y="257594"/>
                  </a:lnTo>
                  <a:lnTo>
                    <a:pt x="132168" y="264325"/>
                  </a:lnTo>
                  <a:lnTo>
                    <a:pt x="173939" y="257594"/>
                  </a:lnTo>
                  <a:lnTo>
                    <a:pt x="210223" y="238836"/>
                  </a:lnTo>
                  <a:lnTo>
                    <a:pt x="238836" y="210223"/>
                  </a:lnTo>
                  <a:lnTo>
                    <a:pt x="257594" y="173939"/>
                  </a:lnTo>
                  <a:lnTo>
                    <a:pt x="264337" y="132168"/>
                  </a:lnTo>
                  <a:close/>
                </a:path>
                <a:path w="1522729" h="1572260">
                  <a:moveTo>
                    <a:pt x="1522641" y="1440091"/>
                  </a:moveTo>
                  <a:lnTo>
                    <a:pt x="1515910" y="1398320"/>
                  </a:lnTo>
                  <a:lnTo>
                    <a:pt x="1497139" y="1362036"/>
                  </a:lnTo>
                  <a:lnTo>
                    <a:pt x="1468526" y="1333423"/>
                  </a:lnTo>
                  <a:lnTo>
                    <a:pt x="1432255" y="1314665"/>
                  </a:lnTo>
                  <a:lnTo>
                    <a:pt x="1390472" y="1307922"/>
                  </a:lnTo>
                  <a:lnTo>
                    <a:pt x="1348701" y="1314665"/>
                  </a:lnTo>
                  <a:lnTo>
                    <a:pt x="1312418" y="1333423"/>
                  </a:lnTo>
                  <a:lnTo>
                    <a:pt x="1283817" y="1362036"/>
                  </a:lnTo>
                  <a:lnTo>
                    <a:pt x="1265047" y="1398320"/>
                  </a:lnTo>
                  <a:lnTo>
                    <a:pt x="1258316" y="1440091"/>
                  </a:lnTo>
                  <a:lnTo>
                    <a:pt x="1265047" y="1481861"/>
                  </a:lnTo>
                  <a:lnTo>
                    <a:pt x="1283817" y="1518145"/>
                  </a:lnTo>
                  <a:lnTo>
                    <a:pt x="1312418" y="1546758"/>
                  </a:lnTo>
                  <a:lnTo>
                    <a:pt x="1348701" y="1565516"/>
                  </a:lnTo>
                  <a:lnTo>
                    <a:pt x="1390472" y="1572260"/>
                  </a:lnTo>
                  <a:lnTo>
                    <a:pt x="1432255" y="1565516"/>
                  </a:lnTo>
                  <a:lnTo>
                    <a:pt x="1468526" y="1546758"/>
                  </a:lnTo>
                  <a:lnTo>
                    <a:pt x="1497139" y="1518145"/>
                  </a:lnTo>
                  <a:lnTo>
                    <a:pt x="1515910" y="1481861"/>
                  </a:lnTo>
                  <a:lnTo>
                    <a:pt x="1522641" y="1440091"/>
                  </a:lnTo>
                  <a:close/>
                </a:path>
                <a:path w="1522729" h="1572260">
                  <a:moveTo>
                    <a:pt x="1522641" y="132168"/>
                  </a:moveTo>
                  <a:lnTo>
                    <a:pt x="1515910" y="90385"/>
                  </a:lnTo>
                  <a:lnTo>
                    <a:pt x="1497139" y="54114"/>
                  </a:lnTo>
                  <a:lnTo>
                    <a:pt x="1468526" y="25501"/>
                  </a:lnTo>
                  <a:lnTo>
                    <a:pt x="1432255" y="6743"/>
                  </a:lnTo>
                  <a:lnTo>
                    <a:pt x="1390472" y="0"/>
                  </a:lnTo>
                  <a:lnTo>
                    <a:pt x="1348701" y="6743"/>
                  </a:lnTo>
                  <a:lnTo>
                    <a:pt x="1312418" y="25501"/>
                  </a:lnTo>
                  <a:lnTo>
                    <a:pt x="1283817" y="54114"/>
                  </a:lnTo>
                  <a:lnTo>
                    <a:pt x="1265047" y="90385"/>
                  </a:lnTo>
                  <a:lnTo>
                    <a:pt x="1258316" y="132168"/>
                  </a:lnTo>
                  <a:lnTo>
                    <a:pt x="1265047" y="173939"/>
                  </a:lnTo>
                  <a:lnTo>
                    <a:pt x="1283817" y="210223"/>
                  </a:lnTo>
                  <a:lnTo>
                    <a:pt x="1312418" y="238836"/>
                  </a:lnTo>
                  <a:lnTo>
                    <a:pt x="1348701" y="257594"/>
                  </a:lnTo>
                  <a:lnTo>
                    <a:pt x="1390472" y="264325"/>
                  </a:lnTo>
                  <a:lnTo>
                    <a:pt x="1432255" y="257594"/>
                  </a:lnTo>
                  <a:lnTo>
                    <a:pt x="1468526" y="238836"/>
                  </a:lnTo>
                  <a:lnTo>
                    <a:pt x="1497139" y="210223"/>
                  </a:lnTo>
                  <a:lnTo>
                    <a:pt x="1515910" y="173939"/>
                  </a:lnTo>
                  <a:lnTo>
                    <a:pt x="1522641" y="13216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2950" y="2623804"/>
              <a:ext cx="1353185" cy="899160"/>
            </a:xfrm>
            <a:custGeom>
              <a:avLst/>
              <a:gdLst/>
              <a:ahLst/>
              <a:cxnLst/>
              <a:rect l="l" t="t" r="r" b="b"/>
              <a:pathLst>
                <a:path w="1353184" h="899160">
                  <a:moveTo>
                    <a:pt x="0" y="898566"/>
                  </a:moveTo>
                  <a:lnTo>
                    <a:pt x="1352633" y="0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73768" y="4413970"/>
              <a:ext cx="1358900" cy="756285"/>
            </a:xfrm>
            <a:custGeom>
              <a:avLst/>
              <a:gdLst/>
              <a:ahLst/>
              <a:cxnLst/>
              <a:rect l="l" t="t" r="r" b="b"/>
              <a:pathLst>
                <a:path w="1358900" h="756285">
                  <a:moveTo>
                    <a:pt x="0" y="0"/>
                  </a:moveTo>
                  <a:lnTo>
                    <a:pt x="1358818" y="755913"/>
                  </a:lnTo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8871" y="4907280"/>
              <a:ext cx="7839456" cy="4511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90</a:t>
            </a:fld>
          </a:p>
        </p:txBody>
      </p:sp>
      <p:sp>
        <p:nvSpPr>
          <p:cNvPr id="71" name="object 7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060368" y="5235955"/>
            <a:ext cx="4054475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8100" marR="30480">
              <a:lnSpc>
                <a:spcPct val="100800"/>
              </a:lnSpc>
              <a:spcBef>
                <a:spcPts val="75"/>
              </a:spcBef>
            </a:pPr>
            <a:r>
              <a:rPr dirty="0" sz="2400" spc="-15">
                <a:latin typeface="Calibri"/>
                <a:cs typeface="Calibri"/>
              </a:rPr>
              <a:t>Feature </a:t>
            </a:r>
            <a:r>
              <a:rPr dirty="0" sz="2400" spc="-5">
                <a:latin typeface="Calibri"/>
                <a:cs typeface="Calibri"/>
              </a:rPr>
              <a:t>f</a:t>
            </a:r>
            <a:r>
              <a:rPr dirty="0" baseline="-17361" sz="2400" spc="-7">
                <a:latin typeface="Calibri"/>
                <a:cs typeface="Calibri"/>
              </a:rPr>
              <a:t>xy </a:t>
            </a:r>
            <a:r>
              <a:rPr dirty="0" sz="2400" spc="-20">
                <a:latin typeface="Calibri"/>
                <a:cs typeface="Calibri"/>
              </a:rPr>
              <a:t>for </a:t>
            </a:r>
            <a:r>
              <a:rPr dirty="0" sz="2400" spc="-10">
                <a:latin typeface="Calibri"/>
                <a:cs typeface="Calibri"/>
              </a:rPr>
              <a:t>point </a:t>
            </a:r>
            <a:r>
              <a:rPr dirty="0" sz="2400" spc="-5">
                <a:latin typeface="Calibri"/>
                <a:cs typeface="Calibri"/>
              </a:rPr>
              <a:t>(x, </a:t>
            </a:r>
            <a:r>
              <a:rPr dirty="0" sz="2400">
                <a:latin typeface="Calibri"/>
                <a:cs typeface="Calibri"/>
              </a:rPr>
              <a:t>y) </a:t>
            </a:r>
            <a:r>
              <a:rPr dirty="0" sz="2400" spc="-5">
                <a:latin typeface="Calibri"/>
                <a:cs typeface="Calibri"/>
              </a:rPr>
              <a:t>is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5">
                <a:latin typeface="Calibri"/>
                <a:cs typeface="Calibri"/>
              </a:rPr>
              <a:t>linear </a:t>
            </a:r>
            <a:r>
              <a:rPr dirty="0" sz="2400" spc="-10">
                <a:latin typeface="Calibri"/>
                <a:cs typeface="Calibri"/>
              </a:rPr>
              <a:t>combination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5">
                <a:latin typeface="Calibri"/>
                <a:cs typeface="Calibri"/>
              </a:rPr>
              <a:t>features  at </a:t>
            </a:r>
            <a:r>
              <a:rPr dirty="0" sz="2400" spc="-5">
                <a:latin typeface="Calibri"/>
                <a:cs typeface="Calibri"/>
              </a:rPr>
              <a:t>its </a:t>
            </a:r>
            <a:r>
              <a:rPr dirty="0" sz="2400" spc="-15">
                <a:latin typeface="Calibri"/>
                <a:cs typeface="Calibri"/>
              </a:rPr>
              <a:t>four </a:t>
            </a:r>
            <a:r>
              <a:rPr dirty="0" sz="2400" spc="-5">
                <a:latin typeface="Calibri"/>
                <a:cs typeface="Calibri"/>
              </a:rPr>
              <a:t>neighboring grid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cells: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009602" y="4649723"/>
            <a:ext cx="541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799572" y="1017523"/>
            <a:ext cx="2980055" cy="21793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247650">
              <a:lnSpc>
                <a:spcPct val="100000"/>
              </a:lnSpc>
              <a:spcBef>
                <a:spcPts val="1555"/>
              </a:spcBef>
              <a:tabLst>
                <a:tab pos="2071370" algn="l"/>
              </a:tabLst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6,5	</a:t>
            </a:r>
            <a:r>
              <a:rPr dirty="0" baseline="13020" sz="4800" spc="7">
                <a:latin typeface="Calibri"/>
                <a:cs typeface="Calibri"/>
              </a:rPr>
              <a:t>f</a:t>
            </a:r>
            <a:r>
              <a:rPr dirty="0" baseline="1322" sz="3150" spc="7">
                <a:latin typeface="Calibri"/>
                <a:cs typeface="Calibri"/>
              </a:rPr>
              <a:t>7,5</a:t>
            </a:r>
            <a:endParaRPr baseline="1322" sz="31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234197" y="3889566"/>
            <a:ext cx="1282065" cy="128206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55"/>
              </a:lnSpc>
            </a:pPr>
            <a:r>
              <a:rPr dirty="0" baseline="12152" sz="4800" spc="15" b="1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dirty="0" sz="2100" spc="10" b="1">
                <a:solidFill>
                  <a:srgbClr val="00FF00"/>
                </a:solidFill>
                <a:latin typeface="Calibri"/>
                <a:cs typeface="Calibri"/>
              </a:rPr>
              <a:t>6.5,5.8</a:t>
            </a:r>
            <a:endParaRPr sz="21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3600"/>
              </a:spcBef>
            </a:pPr>
            <a:r>
              <a:rPr dirty="0" baseline="12152" sz="4800" spc="7">
                <a:latin typeface="Calibri"/>
                <a:cs typeface="Calibri"/>
              </a:rPr>
              <a:t>f</a:t>
            </a:r>
            <a:r>
              <a:rPr dirty="0" sz="2100" spc="5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56134" y="5514340"/>
            <a:ext cx="7336155" cy="69342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0"/>
              </a:spcBef>
            </a:pPr>
            <a:r>
              <a:rPr dirty="0" sz="2200" spc="-5">
                <a:latin typeface="Calibri"/>
                <a:cs typeface="Calibri"/>
              </a:rPr>
              <a:t>This is </a:t>
            </a:r>
            <a:r>
              <a:rPr dirty="0" sz="2200" spc="-15">
                <a:latin typeface="Calibri"/>
                <a:cs typeface="Calibri"/>
              </a:rPr>
              <a:t>differentiable! </a:t>
            </a:r>
            <a:r>
              <a:rPr dirty="0" sz="2200" spc="-10">
                <a:latin typeface="Calibri"/>
                <a:cs typeface="Calibri"/>
              </a:rPr>
              <a:t>Upstream </a:t>
            </a:r>
            <a:r>
              <a:rPr dirty="0" sz="2200" spc="-15">
                <a:latin typeface="Calibri"/>
                <a:cs typeface="Calibri"/>
              </a:rPr>
              <a:t>gradient for </a:t>
            </a:r>
            <a:r>
              <a:rPr dirty="0" sz="2200" spc="-5">
                <a:latin typeface="Calibri"/>
                <a:cs typeface="Calibri"/>
              </a:rPr>
              <a:t>sampled </a:t>
            </a:r>
            <a:r>
              <a:rPr dirty="0" sz="2200" spc="-20">
                <a:latin typeface="Calibri"/>
                <a:cs typeface="Calibri"/>
              </a:rPr>
              <a:t>feature </a:t>
            </a:r>
            <a:r>
              <a:rPr dirty="0" sz="2200" spc="-5">
                <a:latin typeface="Calibri"/>
                <a:cs typeface="Calibri"/>
              </a:rPr>
              <a:t>will  flow </a:t>
            </a:r>
            <a:r>
              <a:rPr dirty="0" sz="2200" spc="-15">
                <a:latin typeface="Calibri"/>
                <a:cs typeface="Calibri"/>
              </a:rPr>
              <a:t>backward </a:t>
            </a:r>
            <a:r>
              <a:rPr dirty="0" sz="2200" spc="-20">
                <a:latin typeface="Calibri"/>
                <a:cs typeface="Calibri"/>
              </a:rPr>
              <a:t>into </a:t>
            </a:r>
            <a:r>
              <a:rPr dirty="0" sz="2200" spc="-5">
                <a:latin typeface="Calibri"/>
                <a:cs typeface="Calibri"/>
              </a:rPr>
              <a:t>each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5">
                <a:latin typeface="Calibri"/>
                <a:cs typeface="Calibri"/>
              </a:rPr>
              <a:t>four nearest-neighbor</a:t>
            </a:r>
            <a:r>
              <a:rPr dirty="0" sz="2200" spc="10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gridpoints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613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Cropping </a:t>
            </a:r>
            <a:r>
              <a:rPr dirty="0" spc="-25"/>
              <a:t>Features: </a:t>
            </a:r>
            <a:r>
              <a:rPr dirty="0" spc="-35"/>
              <a:t>RoI</a:t>
            </a:r>
            <a:r>
              <a:rPr dirty="0" spc="5"/>
              <a:t> </a:t>
            </a:r>
            <a:r>
              <a:rPr dirty="0" u="heavy" spc="-5">
                <a:uFill>
                  <a:solidFill>
                    <a:srgbClr val="000000"/>
                  </a:solidFill>
                </a:uFill>
              </a:rPr>
              <a:t>Align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784" y="1053959"/>
            <a:ext cx="8020684" cy="3771265"/>
            <a:chOff x="176784" y="1053959"/>
            <a:chExt cx="8020684" cy="3771265"/>
          </a:xfrm>
        </p:grpSpPr>
        <p:sp>
          <p:nvSpPr>
            <p:cNvPr id="4" name="object 4"/>
            <p:cNvSpPr/>
            <p:nvPr/>
          </p:nvSpPr>
          <p:spPr>
            <a:xfrm>
              <a:off x="176784" y="1953767"/>
              <a:ext cx="3319272" cy="2871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2208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961147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  <a:path w="3561079" h="3088004">
                  <a:moveTo>
                    <a:pt x="3314405" y="246268"/>
                  </a:moveTo>
                  <a:lnTo>
                    <a:pt x="3314405" y="3087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1425" y="439627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1139891" y="0"/>
                  </a:lnTo>
                </a:path>
                <a:path w="3318509" h="0">
                  <a:moveTo>
                    <a:pt x="1910869" y="0"/>
                  </a:moveTo>
                  <a:lnTo>
                    <a:pt x="1924315" y="0"/>
                  </a:lnTo>
                </a:path>
                <a:path w="3318509" h="0">
                  <a:moveTo>
                    <a:pt x="2695294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0240" y="1959715"/>
              <a:ext cx="1219200" cy="2842895"/>
            </a:xfrm>
            <a:custGeom>
              <a:avLst/>
              <a:gdLst/>
              <a:ahLst/>
              <a:cxnLst/>
              <a:rect l="l" t="t" r="r" b="b"/>
              <a:pathLst>
                <a:path w="1219200" h="2842895">
                  <a:moveTo>
                    <a:pt x="0" y="2531851"/>
                  </a:moveTo>
                  <a:lnTo>
                    <a:pt x="0" y="2842859"/>
                  </a:lnTo>
                </a:path>
                <a:path w="1219200" h="2842895">
                  <a:moveTo>
                    <a:pt x="0" y="1520993"/>
                  </a:moveTo>
                  <a:lnTo>
                    <a:pt x="0" y="1555189"/>
                  </a:lnTo>
                </a:path>
                <a:path w="1219200" h="2842895">
                  <a:moveTo>
                    <a:pt x="0" y="0"/>
                  </a:moveTo>
                  <a:lnTo>
                    <a:pt x="0" y="542091"/>
                  </a:lnTo>
                </a:path>
                <a:path w="1219200" h="2842895">
                  <a:moveTo>
                    <a:pt x="406294" y="2531851"/>
                  </a:moveTo>
                  <a:lnTo>
                    <a:pt x="406294" y="2842859"/>
                  </a:lnTo>
                </a:path>
                <a:path w="1219200" h="2842895">
                  <a:moveTo>
                    <a:pt x="406294" y="1520993"/>
                  </a:moveTo>
                  <a:lnTo>
                    <a:pt x="406294" y="1555189"/>
                  </a:lnTo>
                </a:path>
                <a:path w="1219200" h="2842895">
                  <a:moveTo>
                    <a:pt x="406294" y="0"/>
                  </a:moveTo>
                  <a:lnTo>
                    <a:pt x="406294" y="542091"/>
                  </a:lnTo>
                </a:path>
                <a:path w="1219200" h="2842895">
                  <a:moveTo>
                    <a:pt x="812587" y="2525090"/>
                  </a:moveTo>
                  <a:lnTo>
                    <a:pt x="812587" y="2842859"/>
                  </a:lnTo>
                </a:path>
                <a:path w="1219200" h="2842895">
                  <a:moveTo>
                    <a:pt x="812587" y="1525324"/>
                  </a:moveTo>
                  <a:lnTo>
                    <a:pt x="812587" y="1548428"/>
                  </a:lnTo>
                </a:path>
                <a:path w="1219200" h="2842895">
                  <a:moveTo>
                    <a:pt x="812587" y="0"/>
                  </a:moveTo>
                  <a:lnTo>
                    <a:pt x="812587" y="548662"/>
                  </a:lnTo>
                </a:path>
                <a:path w="1219200" h="2842895">
                  <a:moveTo>
                    <a:pt x="1218882" y="2525090"/>
                  </a:moveTo>
                  <a:lnTo>
                    <a:pt x="1218882" y="2842859"/>
                  </a:lnTo>
                </a:path>
                <a:path w="1219200" h="2842895">
                  <a:moveTo>
                    <a:pt x="1218882" y="1525324"/>
                  </a:moveTo>
                  <a:lnTo>
                    <a:pt x="1218882" y="1548428"/>
                  </a:lnTo>
                </a:path>
                <a:path w="1219200" h="2842895">
                  <a:moveTo>
                    <a:pt x="1218882" y="0"/>
                  </a:moveTo>
                  <a:lnTo>
                    <a:pt x="1218882" y="548662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31425" y="2771099"/>
              <a:ext cx="3318510" cy="1219200"/>
            </a:xfrm>
            <a:custGeom>
              <a:avLst/>
              <a:gdLst/>
              <a:ahLst/>
              <a:cxnLst/>
              <a:rect l="l" t="t" r="r" b="b"/>
              <a:pathLst>
                <a:path w="3318509" h="1219200">
                  <a:moveTo>
                    <a:pt x="0" y="1218882"/>
                  </a:moveTo>
                  <a:lnTo>
                    <a:pt x="1139891" y="1218882"/>
                  </a:lnTo>
                </a:path>
                <a:path w="3318509" h="1219200">
                  <a:moveTo>
                    <a:pt x="1910869" y="1218882"/>
                  </a:moveTo>
                  <a:lnTo>
                    <a:pt x="1924315" y="1218882"/>
                  </a:lnTo>
                </a:path>
                <a:path w="3318509" h="1219200">
                  <a:moveTo>
                    <a:pt x="2695294" y="1218882"/>
                  </a:moveTo>
                  <a:lnTo>
                    <a:pt x="3317936" y="1218882"/>
                  </a:lnTo>
                </a:path>
                <a:path w="3318509" h="1219200">
                  <a:moveTo>
                    <a:pt x="0" y="812587"/>
                  </a:moveTo>
                  <a:lnTo>
                    <a:pt x="1139891" y="812587"/>
                  </a:lnTo>
                </a:path>
                <a:path w="3318509" h="1219200">
                  <a:moveTo>
                    <a:pt x="1910869" y="812587"/>
                  </a:moveTo>
                  <a:lnTo>
                    <a:pt x="1924315" y="812587"/>
                  </a:lnTo>
                </a:path>
                <a:path w="3318509" h="1219200">
                  <a:moveTo>
                    <a:pt x="2695294" y="812587"/>
                  </a:moveTo>
                  <a:lnTo>
                    <a:pt x="3317936" y="812587"/>
                  </a:lnTo>
                </a:path>
                <a:path w="3318509" h="1219200">
                  <a:moveTo>
                    <a:pt x="0" y="406294"/>
                  </a:moveTo>
                  <a:lnTo>
                    <a:pt x="1131821" y="406294"/>
                  </a:lnTo>
                </a:path>
                <a:path w="3318509" h="1219200">
                  <a:moveTo>
                    <a:pt x="1929674" y="406294"/>
                  </a:moveTo>
                  <a:lnTo>
                    <a:pt x="1939305" y="406294"/>
                  </a:lnTo>
                </a:path>
                <a:path w="3318509" h="1219200">
                  <a:moveTo>
                    <a:pt x="2710284" y="406294"/>
                  </a:moveTo>
                  <a:lnTo>
                    <a:pt x="3317936" y="406294"/>
                  </a:lnTo>
                </a:path>
                <a:path w="3318509" h="1219200">
                  <a:moveTo>
                    <a:pt x="0" y="0"/>
                  </a:moveTo>
                  <a:lnTo>
                    <a:pt x="1131821" y="0"/>
                  </a:lnTo>
                </a:path>
                <a:path w="3318509" h="1219200">
                  <a:moveTo>
                    <a:pt x="1929674" y="0"/>
                  </a:moveTo>
                  <a:lnTo>
                    <a:pt x="1939305" y="0"/>
                  </a:lnTo>
                </a:path>
                <a:path w="3318509" h="1219200">
                  <a:moveTo>
                    <a:pt x="2710284" y="0"/>
                  </a:moveTo>
                  <a:lnTo>
                    <a:pt x="3317936" y="0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21629" y="1053959"/>
              <a:ext cx="4729480" cy="901065"/>
            </a:xfrm>
            <a:custGeom>
              <a:avLst/>
              <a:gdLst/>
              <a:ahLst/>
              <a:cxnLst/>
              <a:rect l="l" t="t" r="r" b="b"/>
              <a:pathLst>
                <a:path w="4729480" h="901064">
                  <a:moveTo>
                    <a:pt x="2363496" y="0"/>
                  </a:moveTo>
                  <a:lnTo>
                    <a:pt x="2253077" y="1291"/>
                  </a:lnTo>
                  <a:lnTo>
                    <a:pt x="2142882" y="5105"/>
                  </a:lnTo>
                  <a:lnTo>
                    <a:pt x="2033125" y="11358"/>
                  </a:lnTo>
                  <a:lnTo>
                    <a:pt x="1924018" y="19970"/>
                  </a:lnTo>
                  <a:lnTo>
                    <a:pt x="1815774" y="30861"/>
                  </a:lnTo>
                  <a:lnTo>
                    <a:pt x="1708611" y="43947"/>
                  </a:lnTo>
                  <a:lnTo>
                    <a:pt x="1602738" y="59147"/>
                  </a:lnTo>
                  <a:lnTo>
                    <a:pt x="1498372" y="76382"/>
                  </a:lnTo>
                  <a:lnTo>
                    <a:pt x="1395724" y="95572"/>
                  </a:lnTo>
                  <a:lnTo>
                    <a:pt x="1295010" y="116634"/>
                  </a:lnTo>
                  <a:lnTo>
                    <a:pt x="1196440" y="139489"/>
                  </a:lnTo>
                  <a:lnTo>
                    <a:pt x="1100230" y="164057"/>
                  </a:lnTo>
                  <a:lnTo>
                    <a:pt x="1006591" y="190258"/>
                  </a:lnTo>
                  <a:lnTo>
                    <a:pt x="915737" y="218012"/>
                  </a:lnTo>
                  <a:lnTo>
                    <a:pt x="827879" y="247241"/>
                  </a:lnTo>
                  <a:lnTo>
                    <a:pt x="743230" y="277867"/>
                  </a:lnTo>
                  <a:lnTo>
                    <a:pt x="662002" y="309810"/>
                  </a:lnTo>
                  <a:lnTo>
                    <a:pt x="584407" y="342995"/>
                  </a:lnTo>
                  <a:lnTo>
                    <a:pt x="510651" y="377348"/>
                  </a:lnTo>
                  <a:lnTo>
                    <a:pt x="440950" y="412793"/>
                  </a:lnTo>
                  <a:lnTo>
                    <a:pt x="375643" y="449179"/>
                  </a:lnTo>
                  <a:lnTo>
                    <a:pt x="314685" y="486583"/>
                  </a:lnTo>
                  <a:lnTo>
                    <a:pt x="258409" y="524874"/>
                  </a:lnTo>
                  <a:lnTo>
                    <a:pt x="207025" y="563989"/>
                  </a:lnTo>
                  <a:lnTo>
                    <a:pt x="160745" y="603874"/>
                  </a:lnTo>
                  <a:lnTo>
                    <a:pt x="119786" y="644486"/>
                  </a:lnTo>
                  <a:lnTo>
                    <a:pt x="84374" y="685787"/>
                  </a:lnTo>
                  <a:lnTo>
                    <a:pt x="54756" y="727741"/>
                  </a:lnTo>
                  <a:lnTo>
                    <a:pt x="31200" y="770314"/>
                  </a:lnTo>
                  <a:lnTo>
                    <a:pt x="14006" y="813447"/>
                  </a:lnTo>
                  <a:lnTo>
                    <a:pt x="3500" y="857031"/>
                  </a:lnTo>
                  <a:lnTo>
                    <a:pt x="0" y="899703"/>
                  </a:lnTo>
                  <a:lnTo>
                    <a:pt x="28550" y="900880"/>
                  </a:lnTo>
                  <a:lnTo>
                    <a:pt x="29406" y="880116"/>
                  </a:lnTo>
                  <a:lnTo>
                    <a:pt x="31861" y="860516"/>
                  </a:lnTo>
                  <a:lnTo>
                    <a:pt x="41502" y="821226"/>
                  </a:lnTo>
                  <a:lnTo>
                    <a:pt x="57362" y="781809"/>
                  </a:lnTo>
                  <a:lnTo>
                    <a:pt x="79333" y="742320"/>
                  </a:lnTo>
                  <a:lnTo>
                    <a:pt x="107288" y="702861"/>
                  </a:lnTo>
                  <a:lnTo>
                    <a:pt x="141065" y="663558"/>
                  </a:lnTo>
                  <a:lnTo>
                    <a:pt x="180479" y="624541"/>
                  </a:lnTo>
                  <a:lnTo>
                    <a:pt x="225325" y="585934"/>
                  </a:lnTo>
                  <a:lnTo>
                    <a:pt x="275394" y="547853"/>
                  </a:lnTo>
                  <a:lnTo>
                    <a:pt x="330464" y="510407"/>
                  </a:lnTo>
                  <a:lnTo>
                    <a:pt x="390317" y="473699"/>
                  </a:lnTo>
                  <a:lnTo>
                    <a:pt x="454855" y="437757"/>
                  </a:lnTo>
                  <a:lnTo>
                    <a:pt x="523601" y="402821"/>
                  </a:lnTo>
                  <a:lnTo>
                    <a:pt x="596468" y="368900"/>
                  </a:lnTo>
                  <a:lnTo>
                    <a:pt x="673237" y="336083"/>
                  </a:lnTo>
                  <a:lnTo>
                    <a:pt x="753686" y="304459"/>
                  </a:lnTo>
                  <a:lnTo>
                    <a:pt x="837599" y="274112"/>
                  </a:lnTo>
                  <a:lnTo>
                    <a:pt x="924755" y="245126"/>
                  </a:lnTo>
                  <a:lnTo>
                    <a:pt x="1014938" y="217586"/>
                  </a:lnTo>
                  <a:lnTo>
                    <a:pt x="1107928" y="191575"/>
                  </a:lnTo>
                  <a:lnTo>
                    <a:pt x="1203509" y="167176"/>
                  </a:lnTo>
                  <a:lnTo>
                    <a:pt x="1301462" y="144471"/>
                  </a:lnTo>
                  <a:lnTo>
                    <a:pt x="1401573" y="123543"/>
                  </a:lnTo>
                  <a:lnTo>
                    <a:pt x="1503622" y="104471"/>
                  </a:lnTo>
                  <a:lnTo>
                    <a:pt x="1607394" y="87341"/>
                  </a:lnTo>
                  <a:lnTo>
                    <a:pt x="1712671" y="72231"/>
                  </a:lnTo>
                  <a:lnTo>
                    <a:pt x="1819238" y="59225"/>
                  </a:lnTo>
                  <a:lnTo>
                    <a:pt x="1926877" y="48402"/>
                  </a:lnTo>
                  <a:lnTo>
                    <a:pt x="2035373" y="39844"/>
                  </a:lnTo>
                  <a:lnTo>
                    <a:pt x="2144506" y="33634"/>
                  </a:lnTo>
                  <a:lnTo>
                    <a:pt x="2254065" y="29850"/>
                  </a:lnTo>
                  <a:lnTo>
                    <a:pt x="2363830" y="28572"/>
                  </a:lnTo>
                  <a:lnTo>
                    <a:pt x="2979290" y="28572"/>
                  </a:lnTo>
                  <a:lnTo>
                    <a:pt x="2910865" y="22478"/>
                  </a:lnTo>
                  <a:lnTo>
                    <a:pt x="2802700" y="14542"/>
                  </a:lnTo>
                  <a:lnTo>
                    <a:pt x="2693671" y="8267"/>
                  </a:lnTo>
                  <a:lnTo>
                    <a:pt x="2583991" y="3712"/>
                  </a:lnTo>
                  <a:lnTo>
                    <a:pt x="2473876" y="937"/>
                  </a:lnTo>
                  <a:lnTo>
                    <a:pt x="2363496" y="0"/>
                  </a:lnTo>
                  <a:close/>
                </a:path>
                <a:path w="4729480" h="901064">
                  <a:moveTo>
                    <a:pt x="4673070" y="583288"/>
                  </a:moveTo>
                  <a:lnTo>
                    <a:pt x="4647195" y="591118"/>
                  </a:lnTo>
                  <a:lnTo>
                    <a:pt x="4713051" y="660754"/>
                  </a:lnTo>
                  <a:lnTo>
                    <a:pt x="4723827" y="597891"/>
                  </a:lnTo>
                  <a:lnTo>
                    <a:pt x="4679177" y="597891"/>
                  </a:lnTo>
                  <a:lnTo>
                    <a:pt x="4673070" y="583288"/>
                  </a:lnTo>
                  <a:close/>
                </a:path>
                <a:path w="4729480" h="901064">
                  <a:moveTo>
                    <a:pt x="4700563" y="574967"/>
                  </a:moveTo>
                  <a:lnTo>
                    <a:pt x="4673070" y="583288"/>
                  </a:lnTo>
                  <a:lnTo>
                    <a:pt x="4679177" y="597891"/>
                  </a:lnTo>
                  <a:lnTo>
                    <a:pt x="4705539" y="586865"/>
                  </a:lnTo>
                  <a:lnTo>
                    <a:pt x="4700563" y="574967"/>
                  </a:lnTo>
                  <a:close/>
                </a:path>
                <a:path w="4729480" h="901064">
                  <a:moveTo>
                    <a:pt x="4729245" y="566287"/>
                  </a:moveTo>
                  <a:lnTo>
                    <a:pt x="4700563" y="574967"/>
                  </a:lnTo>
                  <a:lnTo>
                    <a:pt x="4705539" y="586865"/>
                  </a:lnTo>
                  <a:lnTo>
                    <a:pt x="4679177" y="597891"/>
                  </a:lnTo>
                  <a:lnTo>
                    <a:pt x="4723827" y="597891"/>
                  </a:lnTo>
                  <a:lnTo>
                    <a:pt x="4729245" y="566287"/>
                  </a:lnTo>
                  <a:close/>
                </a:path>
                <a:path w="4729480" h="901064">
                  <a:moveTo>
                    <a:pt x="4670468" y="577067"/>
                  </a:moveTo>
                  <a:lnTo>
                    <a:pt x="4673070" y="583288"/>
                  </a:lnTo>
                  <a:lnTo>
                    <a:pt x="4689332" y="578366"/>
                  </a:lnTo>
                  <a:lnTo>
                    <a:pt x="4671385" y="578366"/>
                  </a:lnTo>
                  <a:lnTo>
                    <a:pt x="4670468" y="577067"/>
                  </a:lnTo>
                  <a:close/>
                </a:path>
                <a:path w="4729480" h="901064">
                  <a:moveTo>
                    <a:pt x="4669864" y="575623"/>
                  </a:moveTo>
                  <a:lnTo>
                    <a:pt x="4670468" y="577067"/>
                  </a:lnTo>
                  <a:lnTo>
                    <a:pt x="4671385" y="578366"/>
                  </a:lnTo>
                  <a:lnTo>
                    <a:pt x="4669864" y="575623"/>
                  </a:lnTo>
                  <a:close/>
                </a:path>
                <a:path w="4729480" h="901064">
                  <a:moveTo>
                    <a:pt x="4698396" y="575623"/>
                  </a:moveTo>
                  <a:lnTo>
                    <a:pt x="4669864" y="575623"/>
                  </a:lnTo>
                  <a:lnTo>
                    <a:pt x="4671385" y="578366"/>
                  </a:lnTo>
                  <a:lnTo>
                    <a:pt x="4689332" y="578366"/>
                  </a:lnTo>
                  <a:lnTo>
                    <a:pt x="4698396" y="575623"/>
                  </a:lnTo>
                  <a:close/>
                </a:path>
                <a:path w="4729480" h="901064">
                  <a:moveTo>
                    <a:pt x="2979290" y="28572"/>
                  </a:moveTo>
                  <a:lnTo>
                    <a:pt x="2363830" y="28572"/>
                  </a:lnTo>
                  <a:lnTo>
                    <a:pt x="2473633" y="29510"/>
                  </a:lnTo>
                  <a:lnTo>
                    <a:pt x="2583271" y="32278"/>
                  </a:lnTo>
                  <a:lnTo>
                    <a:pt x="2692485" y="36818"/>
                  </a:lnTo>
                  <a:lnTo>
                    <a:pt x="2801058" y="43070"/>
                  </a:lnTo>
                  <a:lnTo>
                    <a:pt x="2908774" y="50976"/>
                  </a:lnTo>
                  <a:lnTo>
                    <a:pt x="3015418" y="60478"/>
                  </a:lnTo>
                  <a:lnTo>
                    <a:pt x="3120772" y="71514"/>
                  </a:lnTo>
                  <a:lnTo>
                    <a:pt x="3224620" y="84027"/>
                  </a:lnTo>
                  <a:lnTo>
                    <a:pt x="3326747" y="97957"/>
                  </a:lnTo>
                  <a:lnTo>
                    <a:pt x="3426934" y="113244"/>
                  </a:lnTo>
                  <a:lnTo>
                    <a:pt x="3524968" y="129828"/>
                  </a:lnTo>
                  <a:lnTo>
                    <a:pt x="3620630" y="147651"/>
                  </a:lnTo>
                  <a:lnTo>
                    <a:pt x="3713704" y="166653"/>
                  </a:lnTo>
                  <a:lnTo>
                    <a:pt x="3803972" y="186771"/>
                  </a:lnTo>
                  <a:lnTo>
                    <a:pt x="3891217" y="207948"/>
                  </a:lnTo>
                  <a:lnTo>
                    <a:pt x="3975221" y="230122"/>
                  </a:lnTo>
                  <a:lnTo>
                    <a:pt x="4055766" y="253232"/>
                  </a:lnTo>
                  <a:lnTo>
                    <a:pt x="4132634" y="277218"/>
                  </a:lnTo>
                  <a:lnTo>
                    <a:pt x="4205603" y="302013"/>
                  </a:lnTo>
                  <a:lnTo>
                    <a:pt x="4274454" y="327558"/>
                  </a:lnTo>
                  <a:lnTo>
                    <a:pt x="4338966" y="353785"/>
                  </a:lnTo>
                  <a:lnTo>
                    <a:pt x="4398791" y="380573"/>
                  </a:lnTo>
                  <a:lnTo>
                    <a:pt x="4453934" y="407945"/>
                  </a:lnTo>
                  <a:lnTo>
                    <a:pt x="4504057" y="435782"/>
                  </a:lnTo>
                  <a:lnTo>
                    <a:pt x="4548930" y="463997"/>
                  </a:lnTo>
                  <a:lnTo>
                    <a:pt x="4588322" y="492492"/>
                  </a:lnTo>
                  <a:lnTo>
                    <a:pt x="4622002" y="521149"/>
                  </a:lnTo>
                  <a:lnTo>
                    <a:pt x="4649753" y="549831"/>
                  </a:lnTo>
                  <a:lnTo>
                    <a:pt x="4670468" y="577067"/>
                  </a:lnTo>
                  <a:lnTo>
                    <a:pt x="4669864" y="575623"/>
                  </a:lnTo>
                  <a:lnTo>
                    <a:pt x="4698396" y="575623"/>
                  </a:lnTo>
                  <a:lnTo>
                    <a:pt x="4700563" y="574967"/>
                  </a:lnTo>
                  <a:lnTo>
                    <a:pt x="4670809" y="530514"/>
                  </a:lnTo>
                  <a:lnTo>
                    <a:pt x="4640987" y="499793"/>
                  </a:lnTo>
                  <a:lnTo>
                    <a:pt x="4605479" y="469640"/>
                  </a:lnTo>
                  <a:lnTo>
                    <a:pt x="4564499" y="440035"/>
                  </a:lnTo>
                  <a:lnTo>
                    <a:pt x="4518243" y="410978"/>
                  </a:lnTo>
                  <a:lnTo>
                    <a:pt x="4466915" y="382489"/>
                  </a:lnTo>
                  <a:lnTo>
                    <a:pt x="4410711" y="354603"/>
                  </a:lnTo>
                  <a:lnTo>
                    <a:pt x="4349725" y="327313"/>
                  </a:lnTo>
                  <a:lnTo>
                    <a:pt x="4284393" y="300766"/>
                  </a:lnTo>
                  <a:lnTo>
                    <a:pt x="4214795" y="274957"/>
                  </a:lnTo>
                  <a:lnTo>
                    <a:pt x="4141143" y="249939"/>
                  </a:lnTo>
                  <a:lnTo>
                    <a:pt x="4063646" y="225766"/>
                  </a:lnTo>
                  <a:lnTo>
                    <a:pt x="3982512" y="202493"/>
                  </a:lnTo>
                  <a:lnTo>
                    <a:pt x="3897956" y="180179"/>
                  </a:lnTo>
                  <a:lnTo>
                    <a:pt x="3810187" y="158880"/>
                  </a:lnTo>
                  <a:lnTo>
                    <a:pt x="3719419" y="138654"/>
                  </a:lnTo>
                  <a:lnTo>
                    <a:pt x="3625863" y="119560"/>
                  </a:lnTo>
                  <a:lnTo>
                    <a:pt x="3529735" y="101654"/>
                  </a:lnTo>
                  <a:lnTo>
                    <a:pt x="3431245" y="84996"/>
                  </a:lnTo>
                  <a:lnTo>
                    <a:pt x="3330608" y="69644"/>
                  </a:lnTo>
                  <a:lnTo>
                    <a:pt x="3228037" y="55657"/>
                  </a:lnTo>
                  <a:lnTo>
                    <a:pt x="3123747" y="43094"/>
                  </a:lnTo>
                  <a:lnTo>
                    <a:pt x="3017953" y="32015"/>
                  </a:lnTo>
                  <a:lnTo>
                    <a:pt x="2979290" y="285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64265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15925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Input </a:t>
            </a:r>
            <a:r>
              <a:rPr dirty="0" sz="2400" spc="-10">
                <a:latin typeface="Calibri"/>
                <a:cs typeface="Calibri"/>
              </a:rPr>
              <a:t>Image  </a:t>
            </a:r>
            <a:r>
              <a:rPr dirty="0" sz="2400">
                <a:latin typeface="Calibri"/>
                <a:cs typeface="Calibri"/>
              </a:rPr>
              <a:t>(e.g. 3 x </a:t>
            </a:r>
            <a:r>
              <a:rPr dirty="0" sz="2400" spc="-5">
                <a:latin typeface="Calibri"/>
                <a:cs typeface="Calibri"/>
              </a:rPr>
              <a:t>640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480)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41706" y="2483467"/>
            <a:ext cx="835660" cy="1811020"/>
            <a:chOff x="3641706" y="2483467"/>
            <a:chExt cx="835660" cy="1811020"/>
          </a:xfrm>
        </p:grpSpPr>
        <p:sp>
          <p:nvSpPr>
            <p:cNvPr id="20" name="object 20"/>
            <p:cNvSpPr/>
            <p:nvPr/>
          </p:nvSpPr>
          <p:spPr>
            <a:xfrm>
              <a:off x="3646469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0" y="1801130"/>
                  </a:lnTo>
                  <a:lnTo>
                    <a:pt x="825933" y="1594648"/>
                  </a:lnTo>
                  <a:lnTo>
                    <a:pt x="825933" y="20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46468" y="2488229"/>
              <a:ext cx="826135" cy="1801495"/>
            </a:xfrm>
            <a:custGeom>
              <a:avLst/>
              <a:gdLst/>
              <a:ahLst/>
              <a:cxnLst/>
              <a:rect l="l" t="t" r="r" b="b"/>
              <a:pathLst>
                <a:path w="826135" h="1801495">
                  <a:moveTo>
                    <a:pt x="0" y="0"/>
                  </a:moveTo>
                  <a:lnTo>
                    <a:pt x="825933" y="206484"/>
                  </a:lnTo>
                  <a:lnTo>
                    <a:pt x="825933" y="1594649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759403" y="3263391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40106" y="4854955"/>
            <a:ext cx="234378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6854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Image </a:t>
            </a:r>
            <a:r>
              <a:rPr dirty="0" sz="2400" spc="-15">
                <a:latin typeface="Calibri"/>
                <a:cs typeface="Calibri"/>
              </a:rPr>
              <a:t>features 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-5">
                <a:latin typeface="Calibri"/>
                <a:cs typeface="Calibri"/>
              </a:rPr>
              <a:t>512 </a:t>
            </a:r>
            <a:r>
              <a:rPr dirty="0" sz="2400">
                <a:latin typeface="Calibri"/>
                <a:cs typeface="Calibri"/>
              </a:rPr>
              <a:t>x </a:t>
            </a:r>
            <a:r>
              <a:rPr dirty="0" sz="2400" spc="-5">
                <a:latin typeface="Calibri"/>
                <a:cs typeface="Calibri"/>
              </a:rPr>
              <a:t>20 </a:t>
            </a:r>
            <a:r>
              <a:rPr dirty="0" sz="2400">
                <a:latin typeface="Calibri"/>
                <a:cs typeface="Calibri"/>
              </a:rPr>
              <a:t>x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00980" y="1238503"/>
            <a:ext cx="1822450" cy="6750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dirty="0" sz="2100">
                <a:latin typeface="Calibri"/>
                <a:cs typeface="Calibri"/>
              </a:rPr>
              <a:t>Project </a:t>
            </a:r>
            <a:r>
              <a:rPr dirty="0" sz="2100" spc="5">
                <a:latin typeface="Calibri"/>
                <a:cs typeface="Calibri"/>
              </a:rPr>
              <a:t>proposal  </a:t>
            </a:r>
            <a:r>
              <a:rPr dirty="0" sz="2100">
                <a:latin typeface="Calibri"/>
                <a:cs typeface="Calibri"/>
              </a:rPr>
              <a:t>onto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features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720820" y="2458563"/>
            <a:ext cx="1649095" cy="2065655"/>
            <a:chOff x="5720820" y="2458563"/>
            <a:chExt cx="1649095" cy="2065655"/>
          </a:xfrm>
        </p:grpSpPr>
        <p:sp>
          <p:nvSpPr>
            <p:cNvPr id="26" name="object 26"/>
            <p:cNvSpPr/>
            <p:nvPr/>
          </p:nvSpPr>
          <p:spPr>
            <a:xfrm>
              <a:off x="5739870" y="2477613"/>
              <a:ext cx="1610995" cy="2027555"/>
            </a:xfrm>
            <a:custGeom>
              <a:avLst/>
              <a:gdLst/>
              <a:ahLst/>
              <a:cxnLst/>
              <a:rect l="l" t="t" r="r" b="b"/>
              <a:pathLst>
                <a:path w="1610995" h="2027554">
                  <a:moveTo>
                    <a:pt x="0" y="0"/>
                  </a:moveTo>
                  <a:lnTo>
                    <a:pt x="1610381" y="0"/>
                  </a:lnTo>
                  <a:lnTo>
                    <a:pt x="1610381" y="2027072"/>
                  </a:lnTo>
                  <a:lnTo>
                    <a:pt x="0" y="2027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763247" y="2501807"/>
              <a:ext cx="798195" cy="979169"/>
            </a:xfrm>
            <a:custGeom>
              <a:avLst/>
              <a:gdLst/>
              <a:ahLst/>
              <a:cxnLst/>
              <a:rect l="l" t="t" r="r" b="b"/>
              <a:pathLst>
                <a:path w="798195" h="979170">
                  <a:moveTo>
                    <a:pt x="797853" y="0"/>
                  </a:moveTo>
                  <a:lnTo>
                    <a:pt x="0" y="0"/>
                  </a:lnTo>
                  <a:lnTo>
                    <a:pt x="0" y="978902"/>
                  </a:lnTo>
                  <a:lnTo>
                    <a:pt x="797853" y="978902"/>
                  </a:lnTo>
                  <a:lnTo>
                    <a:pt x="79785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570731" y="2508378"/>
              <a:ext cx="771525" cy="977265"/>
            </a:xfrm>
            <a:custGeom>
              <a:avLst/>
              <a:gdLst/>
              <a:ahLst/>
              <a:cxnLst/>
              <a:rect l="l" t="t" r="r" b="b"/>
              <a:pathLst>
                <a:path w="771525" h="977264">
                  <a:moveTo>
                    <a:pt x="770978" y="0"/>
                  </a:moveTo>
                  <a:lnTo>
                    <a:pt x="0" y="0"/>
                  </a:lnTo>
                  <a:lnTo>
                    <a:pt x="0" y="976661"/>
                  </a:lnTo>
                  <a:lnTo>
                    <a:pt x="770978" y="976661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555741" y="3508143"/>
              <a:ext cx="771525" cy="977265"/>
            </a:xfrm>
            <a:custGeom>
              <a:avLst/>
              <a:gdLst/>
              <a:ahLst/>
              <a:cxnLst/>
              <a:rect l="l" t="t" r="r" b="b"/>
              <a:pathLst>
                <a:path w="771525" h="977264">
                  <a:moveTo>
                    <a:pt x="770978" y="0"/>
                  </a:moveTo>
                  <a:lnTo>
                    <a:pt x="0" y="0"/>
                  </a:lnTo>
                  <a:lnTo>
                    <a:pt x="0" y="976661"/>
                  </a:lnTo>
                  <a:lnTo>
                    <a:pt x="770978" y="976661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71317" y="3514905"/>
              <a:ext cx="771525" cy="977265"/>
            </a:xfrm>
            <a:custGeom>
              <a:avLst/>
              <a:gdLst/>
              <a:ahLst/>
              <a:cxnLst/>
              <a:rect l="l" t="t" r="r" b="b"/>
              <a:pathLst>
                <a:path w="771525" h="977264">
                  <a:moveTo>
                    <a:pt x="770978" y="0"/>
                  </a:moveTo>
                  <a:lnTo>
                    <a:pt x="0" y="0"/>
                  </a:lnTo>
                  <a:lnTo>
                    <a:pt x="0" y="976661"/>
                  </a:lnTo>
                  <a:lnTo>
                    <a:pt x="770978" y="976661"/>
                  </a:lnTo>
                  <a:lnTo>
                    <a:pt x="77097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45060" y="2467417"/>
              <a:ext cx="0" cy="2047875"/>
            </a:xfrm>
            <a:custGeom>
              <a:avLst/>
              <a:gdLst/>
              <a:ahLst/>
              <a:cxnLst/>
              <a:rect l="l" t="t" r="r" b="b"/>
              <a:pathLst>
                <a:path w="0" h="2047875">
                  <a:moveTo>
                    <a:pt x="0" y="0"/>
                  </a:moveTo>
                  <a:lnTo>
                    <a:pt x="1" y="204746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2263" y="3491150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 h="0">
                  <a:moveTo>
                    <a:pt x="0" y="0"/>
                  </a:moveTo>
                  <a:lnTo>
                    <a:pt x="1545597" y="1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928588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21123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8815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8815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41177" y="309423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33711" y="2692708"/>
              <a:ext cx="156759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00743" y="2692708"/>
              <a:ext cx="156758" cy="156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00743" y="3091920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928588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1123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8815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8815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41177" y="4109972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33711" y="3708444"/>
              <a:ext cx="156759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000743" y="3708444"/>
              <a:ext cx="156758" cy="156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00743" y="4107657"/>
              <a:ext cx="156758" cy="156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4563" y="6150864"/>
            <a:ext cx="19316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20">
                <a:latin typeface="Calibri"/>
                <a:cs typeface="Calibri"/>
              </a:rPr>
              <a:t>“Mask R-CNN”, ICCV</a:t>
            </a:r>
            <a:r>
              <a:rPr dirty="0" sz="1100" spc="-1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41033" y="1014476"/>
            <a:ext cx="192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“snapping”!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26271" y="78739"/>
            <a:ext cx="42392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Divide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10">
                <a:latin typeface="Calibri"/>
                <a:cs typeface="Calibri"/>
              </a:rPr>
              <a:t>equal-sized </a:t>
            </a:r>
            <a:r>
              <a:rPr dirty="0" sz="2400" spc="-5">
                <a:latin typeface="Calibri"/>
                <a:cs typeface="Calibri"/>
              </a:rPr>
              <a:t>subregions  </a:t>
            </a:r>
            <a:r>
              <a:rPr dirty="0" sz="2400" spc="-15">
                <a:latin typeface="Calibri"/>
                <a:cs typeface="Calibri"/>
              </a:rPr>
              <a:t>(may </a:t>
            </a:r>
            <a:r>
              <a:rPr dirty="0" sz="2400" spc="-5"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be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grid!)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824972" y="1017523"/>
            <a:ext cx="2929255" cy="236029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2400" spc="-5">
                <a:latin typeface="Calibri"/>
                <a:cs typeface="Calibri"/>
              </a:rPr>
              <a:t>Sample </a:t>
            </a:r>
            <a:r>
              <a:rPr dirty="0" sz="2400" spc="-15">
                <a:latin typeface="Calibri"/>
                <a:cs typeface="Calibri"/>
              </a:rPr>
              <a:t>features at  </a:t>
            </a:r>
            <a:r>
              <a:rPr dirty="0" sz="2400" spc="-10">
                <a:latin typeface="Calibri"/>
                <a:cs typeface="Calibri"/>
              </a:rPr>
              <a:t>regularly-spaced points 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>
                <a:latin typeface="Calibri"/>
                <a:cs typeface="Calibri"/>
              </a:rPr>
              <a:t>each </a:t>
            </a:r>
            <a:r>
              <a:rPr dirty="0" sz="2400" spc="-10">
                <a:latin typeface="Calibri"/>
                <a:cs typeface="Calibri"/>
              </a:rPr>
              <a:t>subregion </a:t>
            </a:r>
            <a:r>
              <a:rPr dirty="0" sz="2400" spc="-5">
                <a:latin typeface="Calibri"/>
                <a:cs typeface="Calibri"/>
              </a:rPr>
              <a:t>using  </a:t>
            </a:r>
            <a:r>
              <a:rPr dirty="0" sz="2400" spc="-5" b="1">
                <a:latin typeface="Calibri"/>
                <a:cs typeface="Calibri"/>
              </a:rPr>
              <a:t>bilinear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interpolation</a:t>
            </a:r>
            <a:endParaRPr sz="2400">
              <a:latin typeface="Calibri"/>
              <a:cs typeface="Calibri"/>
            </a:endParaRPr>
          </a:p>
          <a:p>
            <a:pPr marL="71755" marR="48260">
              <a:lnSpc>
                <a:spcPct val="100800"/>
              </a:lnSpc>
              <a:spcBef>
                <a:spcPts val="1010"/>
              </a:spcBef>
            </a:pPr>
            <a:r>
              <a:rPr dirty="0" sz="2400" spc="-5">
                <a:latin typeface="Calibri"/>
                <a:cs typeface="Calibri"/>
              </a:rPr>
              <a:t>After </a:t>
            </a:r>
            <a:r>
              <a:rPr dirty="0" sz="2400">
                <a:latin typeface="Calibri"/>
                <a:cs typeface="Calibri"/>
              </a:rPr>
              <a:t>sampling, </a:t>
            </a:r>
            <a:r>
              <a:rPr dirty="0" sz="2400" spc="-30">
                <a:latin typeface="Calibri"/>
                <a:cs typeface="Calibri"/>
              </a:rPr>
              <a:t>max-  </a:t>
            </a:r>
            <a:r>
              <a:rPr dirty="0" sz="2400" spc="-5">
                <a:latin typeface="Calibri"/>
                <a:cs typeface="Calibri"/>
              </a:rPr>
              <a:t>pool in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subregion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736763" y="3500977"/>
            <a:ext cx="1022350" cy="1030605"/>
            <a:chOff x="9736763" y="3500977"/>
            <a:chExt cx="1022350" cy="1030605"/>
          </a:xfrm>
        </p:grpSpPr>
        <p:sp>
          <p:nvSpPr>
            <p:cNvPr id="54" name="object 54"/>
            <p:cNvSpPr/>
            <p:nvPr/>
          </p:nvSpPr>
          <p:spPr>
            <a:xfrm>
              <a:off x="9741629" y="3731383"/>
              <a:ext cx="787400" cy="795655"/>
            </a:xfrm>
            <a:custGeom>
              <a:avLst/>
              <a:gdLst/>
              <a:ahLst/>
              <a:cxnLst/>
              <a:rect l="l" t="t" r="r" b="b"/>
              <a:pathLst>
                <a:path w="787400" h="795654">
                  <a:moveTo>
                    <a:pt x="786891" y="0"/>
                  </a:moveTo>
                  <a:lnTo>
                    <a:pt x="0" y="0"/>
                  </a:lnTo>
                  <a:lnTo>
                    <a:pt x="0" y="795290"/>
                  </a:lnTo>
                  <a:lnTo>
                    <a:pt x="786891" y="795290"/>
                  </a:lnTo>
                  <a:lnTo>
                    <a:pt x="78689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528521" y="3505739"/>
              <a:ext cx="226060" cy="1021080"/>
            </a:xfrm>
            <a:custGeom>
              <a:avLst/>
              <a:gdLst/>
              <a:ahLst/>
              <a:cxnLst/>
              <a:rect l="l" t="t" r="r" b="b"/>
              <a:pathLst>
                <a:path w="226059" h="1021079">
                  <a:moveTo>
                    <a:pt x="225643" y="0"/>
                  </a:moveTo>
                  <a:lnTo>
                    <a:pt x="0" y="225643"/>
                  </a:lnTo>
                  <a:lnTo>
                    <a:pt x="0" y="1020933"/>
                  </a:lnTo>
                  <a:lnTo>
                    <a:pt x="225643" y="795290"/>
                  </a:lnTo>
                  <a:lnTo>
                    <a:pt x="22564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741629" y="3505739"/>
              <a:ext cx="1012825" cy="226060"/>
            </a:xfrm>
            <a:custGeom>
              <a:avLst/>
              <a:gdLst/>
              <a:ahLst/>
              <a:cxnLst/>
              <a:rect l="l" t="t" r="r" b="b"/>
              <a:pathLst>
                <a:path w="1012825" h="226060">
                  <a:moveTo>
                    <a:pt x="1012535" y="0"/>
                  </a:moveTo>
                  <a:lnTo>
                    <a:pt x="225643" y="0"/>
                  </a:lnTo>
                  <a:lnTo>
                    <a:pt x="0" y="225643"/>
                  </a:lnTo>
                  <a:lnTo>
                    <a:pt x="786891" y="225643"/>
                  </a:lnTo>
                  <a:lnTo>
                    <a:pt x="101253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741629" y="3505739"/>
              <a:ext cx="1012825" cy="1021080"/>
            </a:xfrm>
            <a:custGeom>
              <a:avLst/>
              <a:gdLst/>
              <a:ahLst/>
              <a:cxnLst/>
              <a:rect l="l" t="t" r="r" b="b"/>
              <a:pathLst>
                <a:path w="1012825" h="1021079">
                  <a:moveTo>
                    <a:pt x="0" y="225643"/>
                  </a:moveTo>
                  <a:lnTo>
                    <a:pt x="225643" y="0"/>
                  </a:lnTo>
                  <a:lnTo>
                    <a:pt x="1012536" y="0"/>
                  </a:lnTo>
                  <a:lnTo>
                    <a:pt x="1012536" y="795290"/>
                  </a:lnTo>
                  <a:lnTo>
                    <a:pt x="786892" y="1020934"/>
                  </a:lnTo>
                  <a:lnTo>
                    <a:pt x="0" y="1020934"/>
                  </a:lnTo>
                  <a:lnTo>
                    <a:pt x="0" y="225643"/>
                  </a:lnTo>
                  <a:close/>
                </a:path>
                <a:path w="1012825" h="1021079">
                  <a:moveTo>
                    <a:pt x="0" y="225643"/>
                  </a:moveTo>
                  <a:lnTo>
                    <a:pt x="786892" y="225643"/>
                  </a:lnTo>
                  <a:lnTo>
                    <a:pt x="1012536" y="0"/>
                  </a:lnTo>
                </a:path>
                <a:path w="1012825" h="1021079">
                  <a:moveTo>
                    <a:pt x="786892" y="225643"/>
                  </a:moveTo>
                  <a:lnTo>
                    <a:pt x="786892" y="102093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0135076" y="3744078"/>
              <a:ext cx="3810" cy="782955"/>
            </a:xfrm>
            <a:custGeom>
              <a:avLst/>
              <a:gdLst/>
              <a:ahLst/>
              <a:cxnLst/>
              <a:rect l="l" t="t" r="r" b="b"/>
              <a:pathLst>
                <a:path w="3809" h="782954">
                  <a:moveTo>
                    <a:pt x="3199" y="0"/>
                  </a:moveTo>
                  <a:lnTo>
                    <a:pt x="0" y="782596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741526" y="4129027"/>
              <a:ext cx="787400" cy="6985"/>
            </a:xfrm>
            <a:custGeom>
              <a:avLst/>
              <a:gdLst/>
              <a:ahLst/>
              <a:cxnLst/>
              <a:rect l="l" t="t" r="r" b="b"/>
              <a:pathLst>
                <a:path w="787400" h="6985">
                  <a:moveTo>
                    <a:pt x="786995" y="0"/>
                  </a:moveTo>
                  <a:lnTo>
                    <a:pt x="0" y="6398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757022" y="3740467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1"/>
                  </a:lnTo>
                  <a:lnTo>
                    <a:pt x="368284" y="374331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0144747" y="3744949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3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3" y="374332"/>
                  </a:lnTo>
                  <a:lnTo>
                    <a:pt x="368283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0142504" y="4146120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757022" y="4143879"/>
              <a:ext cx="368300" cy="374650"/>
            </a:xfrm>
            <a:custGeom>
              <a:avLst/>
              <a:gdLst/>
              <a:ahLst/>
              <a:cxnLst/>
              <a:rect l="l" t="t" r="r" b="b"/>
              <a:pathLst>
                <a:path w="368300" h="374650">
                  <a:moveTo>
                    <a:pt x="368284" y="0"/>
                  </a:moveTo>
                  <a:lnTo>
                    <a:pt x="0" y="0"/>
                  </a:lnTo>
                  <a:lnTo>
                    <a:pt x="0" y="374332"/>
                  </a:lnTo>
                  <a:lnTo>
                    <a:pt x="368284" y="374332"/>
                  </a:lnTo>
                  <a:lnTo>
                    <a:pt x="3682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/>
          <p:nvPr/>
        </p:nvSpPr>
        <p:spPr>
          <a:xfrm>
            <a:off x="8412007" y="4060022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8570671" y="4589271"/>
            <a:ext cx="335534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77850" marR="570230" indent="-635">
              <a:lnSpc>
                <a:spcPct val="100000"/>
              </a:lnSpc>
              <a:spcBef>
                <a:spcPts val="100"/>
              </a:spcBef>
            </a:pPr>
            <a:r>
              <a:rPr dirty="0" sz="2500" spc="-15">
                <a:latin typeface="Calibri"/>
                <a:cs typeface="Calibri"/>
              </a:rPr>
              <a:t>Region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15">
                <a:latin typeface="Calibri"/>
                <a:cs typeface="Calibri"/>
              </a:rPr>
              <a:t>(here </a:t>
            </a:r>
            <a:r>
              <a:rPr dirty="0" sz="2500" spc="-5">
                <a:latin typeface="Calibri"/>
                <a:cs typeface="Calibri"/>
              </a:rPr>
              <a:t>512 </a:t>
            </a:r>
            <a:r>
              <a:rPr dirty="0" sz="2500">
                <a:latin typeface="Calibri"/>
                <a:cs typeface="Calibri"/>
              </a:rPr>
              <a:t>x 2 x</a:t>
            </a:r>
            <a:r>
              <a:rPr dirty="0" sz="2500" spc="-1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2;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500" spc="-5">
                <a:latin typeface="Calibri"/>
                <a:cs typeface="Calibri"/>
              </a:rPr>
              <a:t>In </a:t>
            </a:r>
            <a:r>
              <a:rPr dirty="0" sz="2500" spc="-15">
                <a:latin typeface="Calibri"/>
                <a:cs typeface="Calibri"/>
              </a:rPr>
              <a:t>practice </a:t>
            </a:r>
            <a:r>
              <a:rPr dirty="0" sz="2500">
                <a:latin typeface="Calibri"/>
                <a:cs typeface="Calibri"/>
              </a:rPr>
              <a:t>e.g </a:t>
            </a:r>
            <a:r>
              <a:rPr dirty="0" sz="2500" spc="-5">
                <a:latin typeface="Calibri"/>
                <a:cs typeface="Calibri"/>
              </a:rPr>
              <a:t>512 </a:t>
            </a:r>
            <a:r>
              <a:rPr dirty="0" sz="2500">
                <a:latin typeface="Calibri"/>
                <a:cs typeface="Calibri"/>
              </a:rPr>
              <a:t>x 7 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7)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90</a:t>
            </a:fld>
          </a:p>
        </p:txBody>
      </p:sp>
      <p:sp>
        <p:nvSpPr>
          <p:cNvPr id="68" name="object 6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988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 </a:t>
            </a:r>
            <a:r>
              <a:rPr dirty="0" spc="-5"/>
              <a:t>R-CNN </a:t>
            </a:r>
            <a:r>
              <a:rPr dirty="0" spc="-10"/>
              <a:t>vs </a:t>
            </a:r>
            <a:r>
              <a:rPr dirty="0" spc="15"/>
              <a:t>“Slow”</a:t>
            </a:r>
            <a:r>
              <a:rPr dirty="0" spc="-20"/>
              <a:t> </a:t>
            </a:r>
            <a:r>
              <a:rPr dirty="0" spc="-1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0709" y="4440619"/>
            <a:ext cx="3112135" cy="1556385"/>
            <a:chOff x="1300709" y="4440619"/>
            <a:chExt cx="3112135" cy="1556385"/>
          </a:xfrm>
        </p:grpSpPr>
        <p:sp>
          <p:nvSpPr>
            <p:cNvPr id="4" name="object 4"/>
            <p:cNvSpPr/>
            <p:nvPr/>
          </p:nvSpPr>
          <p:spPr>
            <a:xfrm>
              <a:off x="1305154" y="4960779"/>
              <a:ext cx="3102740" cy="10314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05154" y="4960779"/>
              <a:ext cx="3103245" cy="1031875"/>
            </a:xfrm>
            <a:custGeom>
              <a:avLst/>
              <a:gdLst/>
              <a:ahLst/>
              <a:cxnLst/>
              <a:rect l="l" t="t" r="r" b="b"/>
              <a:pathLst>
                <a:path w="3103245" h="1031875">
                  <a:moveTo>
                    <a:pt x="0" y="1031429"/>
                  </a:moveTo>
                  <a:lnTo>
                    <a:pt x="953339" y="0"/>
                  </a:lnTo>
                  <a:lnTo>
                    <a:pt x="3102741" y="0"/>
                  </a:lnTo>
                  <a:lnTo>
                    <a:pt x="2149402" y="1031429"/>
                  </a:lnTo>
                  <a:lnTo>
                    <a:pt x="0" y="1031429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98409" y="4755762"/>
              <a:ext cx="1498600" cy="932180"/>
            </a:xfrm>
            <a:custGeom>
              <a:avLst/>
              <a:gdLst/>
              <a:ahLst/>
              <a:cxnLst/>
              <a:rect l="l" t="t" r="r" b="b"/>
              <a:pathLst>
                <a:path w="1498600" h="932179">
                  <a:moveTo>
                    <a:pt x="1498531" y="0"/>
                  </a:moveTo>
                  <a:lnTo>
                    <a:pt x="0" y="0"/>
                  </a:lnTo>
                  <a:lnTo>
                    <a:pt x="0" y="932089"/>
                  </a:lnTo>
                  <a:lnTo>
                    <a:pt x="1498531" y="932089"/>
                  </a:lnTo>
                  <a:lnTo>
                    <a:pt x="1498531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96941" y="4445064"/>
              <a:ext cx="311150" cy="1243330"/>
            </a:xfrm>
            <a:custGeom>
              <a:avLst/>
              <a:gdLst/>
              <a:ahLst/>
              <a:cxnLst/>
              <a:rect l="l" t="t" r="r" b="b"/>
              <a:pathLst>
                <a:path w="311150" h="1243329">
                  <a:moveTo>
                    <a:pt x="310696" y="0"/>
                  </a:moveTo>
                  <a:lnTo>
                    <a:pt x="0" y="310697"/>
                  </a:lnTo>
                  <a:lnTo>
                    <a:pt x="0" y="1242788"/>
                  </a:lnTo>
                  <a:lnTo>
                    <a:pt x="310696" y="932091"/>
                  </a:lnTo>
                  <a:lnTo>
                    <a:pt x="31069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98409" y="4445064"/>
              <a:ext cx="1809750" cy="311150"/>
            </a:xfrm>
            <a:custGeom>
              <a:avLst/>
              <a:gdLst/>
              <a:ahLst/>
              <a:cxnLst/>
              <a:rect l="l" t="t" r="r" b="b"/>
              <a:pathLst>
                <a:path w="1809750" h="311150">
                  <a:moveTo>
                    <a:pt x="1809228" y="0"/>
                  </a:moveTo>
                  <a:lnTo>
                    <a:pt x="310696" y="0"/>
                  </a:lnTo>
                  <a:lnTo>
                    <a:pt x="0" y="310697"/>
                  </a:lnTo>
                  <a:lnTo>
                    <a:pt x="1498531" y="310697"/>
                  </a:lnTo>
                  <a:lnTo>
                    <a:pt x="1809228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98409" y="4445064"/>
              <a:ext cx="1809750" cy="1243330"/>
            </a:xfrm>
            <a:custGeom>
              <a:avLst/>
              <a:gdLst/>
              <a:ahLst/>
              <a:cxnLst/>
              <a:rect l="l" t="t" r="r" b="b"/>
              <a:pathLst>
                <a:path w="1809750" h="1243329">
                  <a:moveTo>
                    <a:pt x="0" y="310697"/>
                  </a:moveTo>
                  <a:lnTo>
                    <a:pt x="310696" y="0"/>
                  </a:lnTo>
                  <a:lnTo>
                    <a:pt x="1809228" y="0"/>
                  </a:lnTo>
                  <a:lnTo>
                    <a:pt x="1809228" y="932090"/>
                  </a:lnTo>
                  <a:lnTo>
                    <a:pt x="1498531" y="1242787"/>
                  </a:lnTo>
                  <a:lnTo>
                    <a:pt x="0" y="1242787"/>
                  </a:lnTo>
                  <a:lnTo>
                    <a:pt x="0" y="310697"/>
                  </a:lnTo>
                  <a:close/>
                </a:path>
                <a:path w="1809750" h="1243329">
                  <a:moveTo>
                    <a:pt x="0" y="310697"/>
                  </a:moveTo>
                  <a:lnTo>
                    <a:pt x="1498531" y="310697"/>
                  </a:lnTo>
                  <a:lnTo>
                    <a:pt x="1809228" y="0"/>
                  </a:lnTo>
                </a:path>
                <a:path w="1809750" h="1243329">
                  <a:moveTo>
                    <a:pt x="1498531" y="310697"/>
                  </a:moveTo>
                  <a:lnTo>
                    <a:pt x="1498531" y="1242787"/>
                  </a:lnTo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369198" y="5068834"/>
            <a:ext cx="7448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ConvNet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47554" y="3874179"/>
            <a:ext cx="2164715" cy="735965"/>
            <a:chOff x="1647554" y="3874179"/>
            <a:chExt cx="2164715" cy="735965"/>
          </a:xfrm>
        </p:grpSpPr>
        <p:sp>
          <p:nvSpPr>
            <p:cNvPr id="12" name="object 12"/>
            <p:cNvSpPr/>
            <p:nvPr/>
          </p:nvSpPr>
          <p:spPr>
            <a:xfrm>
              <a:off x="1998409" y="4089982"/>
              <a:ext cx="1809750" cy="304800"/>
            </a:xfrm>
            <a:custGeom>
              <a:avLst/>
              <a:gdLst/>
              <a:ahLst/>
              <a:cxnLst/>
              <a:rect l="l" t="t" r="r" b="b"/>
              <a:pathLst>
                <a:path w="1809750" h="304800">
                  <a:moveTo>
                    <a:pt x="1809228" y="0"/>
                  </a:moveTo>
                  <a:lnTo>
                    <a:pt x="281312" y="0"/>
                  </a:lnTo>
                  <a:lnTo>
                    <a:pt x="0" y="304356"/>
                  </a:lnTo>
                  <a:lnTo>
                    <a:pt x="1527915" y="304356"/>
                  </a:lnTo>
                  <a:lnTo>
                    <a:pt x="18092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98409" y="4089982"/>
              <a:ext cx="1809750" cy="304800"/>
            </a:xfrm>
            <a:custGeom>
              <a:avLst/>
              <a:gdLst/>
              <a:ahLst/>
              <a:cxnLst/>
              <a:rect l="l" t="t" r="r" b="b"/>
              <a:pathLst>
                <a:path w="1809750" h="304800">
                  <a:moveTo>
                    <a:pt x="0" y="304356"/>
                  </a:moveTo>
                  <a:lnTo>
                    <a:pt x="281312" y="0"/>
                  </a:lnTo>
                  <a:lnTo>
                    <a:pt x="1809228" y="0"/>
                  </a:lnTo>
                  <a:lnTo>
                    <a:pt x="1527915" y="304356"/>
                  </a:lnTo>
                  <a:lnTo>
                    <a:pt x="0" y="304356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0435" y="4407020"/>
              <a:ext cx="169086" cy="2029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67496" y="4157618"/>
              <a:ext cx="499109" cy="194945"/>
            </a:xfrm>
            <a:custGeom>
              <a:avLst/>
              <a:gdLst/>
              <a:ahLst/>
              <a:cxnLst/>
              <a:rect l="l" t="t" r="r" b="b"/>
              <a:pathLst>
                <a:path w="499110" h="194945">
                  <a:moveTo>
                    <a:pt x="498806" y="0"/>
                  </a:moveTo>
                  <a:lnTo>
                    <a:pt x="179727" y="0"/>
                  </a:lnTo>
                  <a:lnTo>
                    <a:pt x="0" y="194449"/>
                  </a:lnTo>
                  <a:lnTo>
                    <a:pt x="319078" y="194449"/>
                  </a:lnTo>
                  <a:lnTo>
                    <a:pt x="49880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67496" y="4157618"/>
              <a:ext cx="499109" cy="194945"/>
            </a:xfrm>
            <a:custGeom>
              <a:avLst/>
              <a:gdLst/>
              <a:ahLst/>
              <a:cxnLst/>
              <a:rect l="l" t="t" r="r" b="b"/>
              <a:pathLst>
                <a:path w="499110" h="194945">
                  <a:moveTo>
                    <a:pt x="0" y="194449"/>
                  </a:moveTo>
                  <a:lnTo>
                    <a:pt x="179727" y="0"/>
                  </a:lnTo>
                  <a:lnTo>
                    <a:pt x="498805" y="0"/>
                  </a:lnTo>
                  <a:lnTo>
                    <a:pt x="319078" y="194449"/>
                  </a:lnTo>
                  <a:lnTo>
                    <a:pt x="0" y="194449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49394" y="4242160"/>
              <a:ext cx="575310" cy="85090"/>
            </a:xfrm>
            <a:custGeom>
              <a:avLst/>
              <a:gdLst/>
              <a:ahLst/>
              <a:cxnLst/>
              <a:rect l="l" t="t" r="r" b="b"/>
              <a:pathLst>
                <a:path w="575310" h="85089">
                  <a:moveTo>
                    <a:pt x="574894" y="0"/>
                  </a:moveTo>
                  <a:lnTo>
                    <a:pt x="78141" y="0"/>
                  </a:lnTo>
                  <a:lnTo>
                    <a:pt x="0" y="84543"/>
                  </a:lnTo>
                  <a:lnTo>
                    <a:pt x="496752" y="84543"/>
                  </a:lnTo>
                  <a:lnTo>
                    <a:pt x="57489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49394" y="4242160"/>
              <a:ext cx="575310" cy="85090"/>
            </a:xfrm>
            <a:custGeom>
              <a:avLst/>
              <a:gdLst/>
              <a:ahLst/>
              <a:cxnLst/>
              <a:rect l="l" t="t" r="r" b="b"/>
              <a:pathLst>
                <a:path w="575310" h="85089">
                  <a:moveTo>
                    <a:pt x="0" y="84543"/>
                  </a:moveTo>
                  <a:lnTo>
                    <a:pt x="78142" y="0"/>
                  </a:lnTo>
                  <a:lnTo>
                    <a:pt x="574894" y="0"/>
                  </a:lnTo>
                  <a:lnTo>
                    <a:pt x="496752" y="84543"/>
                  </a:lnTo>
                  <a:lnTo>
                    <a:pt x="0" y="84543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24288" y="4123800"/>
              <a:ext cx="448309" cy="228600"/>
            </a:xfrm>
            <a:custGeom>
              <a:avLst/>
              <a:gdLst/>
              <a:ahLst/>
              <a:cxnLst/>
              <a:rect l="l" t="t" r="r" b="b"/>
              <a:pathLst>
                <a:path w="448310" h="228600">
                  <a:moveTo>
                    <a:pt x="448080" y="0"/>
                  </a:moveTo>
                  <a:lnTo>
                    <a:pt x="210985" y="0"/>
                  </a:lnTo>
                  <a:lnTo>
                    <a:pt x="0" y="228267"/>
                  </a:lnTo>
                  <a:lnTo>
                    <a:pt x="237095" y="228267"/>
                  </a:lnTo>
                  <a:lnTo>
                    <a:pt x="44808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24288" y="4123800"/>
              <a:ext cx="448309" cy="228600"/>
            </a:xfrm>
            <a:custGeom>
              <a:avLst/>
              <a:gdLst/>
              <a:ahLst/>
              <a:cxnLst/>
              <a:rect l="l" t="t" r="r" b="b"/>
              <a:pathLst>
                <a:path w="448310" h="228600">
                  <a:moveTo>
                    <a:pt x="0" y="228267"/>
                  </a:moveTo>
                  <a:lnTo>
                    <a:pt x="210984" y="0"/>
                  </a:lnTo>
                  <a:lnTo>
                    <a:pt x="448079" y="0"/>
                  </a:lnTo>
                  <a:lnTo>
                    <a:pt x="237095" y="228267"/>
                  </a:lnTo>
                  <a:lnTo>
                    <a:pt x="0" y="228267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66173" y="4018120"/>
              <a:ext cx="169086" cy="2113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64979" y="4094210"/>
              <a:ext cx="169086" cy="202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55331" y="4051938"/>
              <a:ext cx="169086" cy="202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68948" y="3878624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371990" y="0"/>
                  </a:moveTo>
                  <a:lnTo>
                    <a:pt x="109400" y="0"/>
                  </a:lnTo>
                  <a:lnTo>
                    <a:pt x="0" y="118360"/>
                  </a:lnTo>
                  <a:lnTo>
                    <a:pt x="262590" y="118360"/>
                  </a:lnTo>
                  <a:lnTo>
                    <a:pt x="37199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68948" y="3878624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0" y="118360"/>
                  </a:moveTo>
                  <a:lnTo>
                    <a:pt x="109399" y="0"/>
                  </a:lnTo>
                  <a:lnTo>
                    <a:pt x="371990" y="0"/>
                  </a:lnTo>
                  <a:lnTo>
                    <a:pt x="262591" y="118360"/>
                  </a:lnTo>
                  <a:lnTo>
                    <a:pt x="0" y="118360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793117" y="3912441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371990" y="0"/>
                  </a:moveTo>
                  <a:lnTo>
                    <a:pt x="109400" y="0"/>
                  </a:lnTo>
                  <a:lnTo>
                    <a:pt x="0" y="118360"/>
                  </a:lnTo>
                  <a:lnTo>
                    <a:pt x="262591" y="118360"/>
                  </a:lnTo>
                  <a:lnTo>
                    <a:pt x="37199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793117" y="3912441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0" y="118360"/>
                  </a:moveTo>
                  <a:lnTo>
                    <a:pt x="109399" y="0"/>
                  </a:lnTo>
                  <a:lnTo>
                    <a:pt x="371990" y="0"/>
                  </a:lnTo>
                  <a:lnTo>
                    <a:pt x="262591" y="118360"/>
                  </a:lnTo>
                  <a:lnTo>
                    <a:pt x="0" y="118360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300378" y="3903987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371990" y="0"/>
                  </a:moveTo>
                  <a:lnTo>
                    <a:pt x="109400" y="0"/>
                  </a:lnTo>
                  <a:lnTo>
                    <a:pt x="0" y="118360"/>
                  </a:lnTo>
                  <a:lnTo>
                    <a:pt x="262590" y="118360"/>
                  </a:lnTo>
                  <a:lnTo>
                    <a:pt x="37199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300378" y="3903987"/>
              <a:ext cx="372110" cy="118745"/>
            </a:xfrm>
            <a:custGeom>
              <a:avLst/>
              <a:gdLst/>
              <a:ahLst/>
              <a:cxnLst/>
              <a:rect l="l" t="t" r="r" b="b"/>
              <a:pathLst>
                <a:path w="372110" h="118745">
                  <a:moveTo>
                    <a:pt x="0" y="118360"/>
                  </a:moveTo>
                  <a:lnTo>
                    <a:pt x="109399" y="0"/>
                  </a:lnTo>
                  <a:lnTo>
                    <a:pt x="371990" y="0"/>
                  </a:lnTo>
                  <a:lnTo>
                    <a:pt x="262591" y="118360"/>
                  </a:lnTo>
                  <a:lnTo>
                    <a:pt x="0" y="118360"/>
                  </a:lnTo>
                  <a:close/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47554" y="4254842"/>
              <a:ext cx="713740" cy="50800"/>
            </a:xfrm>
            <a:custGeom>
              <a:avLst/>
              <a:gdLst/>
              <a:ahLst/>
              <a:cxnLst/>
              <a:rect l="l" t="t" r="r" b="b"/>
              <a:pathLst>
                <a:path w="713739" h="50800">
                  <a:moveTo>
                    <a:pt x="662637" y="0"/>
                  </a:moveTo>
                  <a:lnTo>
                    <a:pt x="662636" y="16908"/>
                  </a:lnTo>
                  <a:lnTo>
                    <a:pt x="0" y="16908"/>
                  </a:lnTo>
                  <a:lnTo>
                    <a:pt x="0" y="33817"/>
                  </a:lnTo>
                  <a:lnTo>
                    <a:pt x="662636" y="33817"/>
                  </a:lnTo>
                  <a:lnTo>
                    <a:pt x="662636" y="50726"/>
                  </a:lnTo>
                  <a:lnTo>
                    <a:pt x="713362" y="25363"/>
                  </a:lnTo>
                  <a:lnTo>
                    <a:pt x="662637" y="0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775222" y="5664200"/>
            <a:ext cx="1005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0">
                <a:latin typeface="Calibri"/>
                <a:cs typeface="Calibri"/>
              </a:rPr>
              <a:t>Input</a:t>
            </a:r>
            <a:r>
              <a:rPr dirty="0" sz="1600" spc="-14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42051" y="3287439"/>
            <a:ext cx="1837689" cy="16751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115"/>
              </a:spcBef>
            </a:pPr>
            <a:r>
              <a:rPr dirty="0" sz="1600" spc="-15">
                <a:latin typeface="Calibri"/>
                <a:cs typeface="Calibri"/>
              </a:rPr>
              <a:t>Per-Region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Network</a:t>
            </a:r>
            <a:endParaRPr sz="1650">
              <a:latin typeface="Calibri"/>
              <a:cs typeface="Calibri"/>
            </a:endParaRPr>
          </a:p>
          <a:p>
            <a:pPr marL="59690" marR="5080" indent="-47625">
              <a:lnSpc>
                <a:spcPct val="132900"/>
              </a:lnSpc>
              <a:spcBef>
                <a:spcPts val="965"/>
              </a:spcBef>
            </a:pPr>
            <a:r>
              <a:rPr dirty="0" sz="1600">
                <a:solidFill>
                  <a:srgbClr val="C9492C"/>
                </a:solidFill>
                <a:latin typeface="Calibri"/>
                <a:cs typeface="Calibri"/>
              </a:rPr>
              <a:t>Crop </a:t>
            </a:r>
            <a:r>
              <a:rPr dirty="0" sz="1600" spc="-5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dirty="0" sz="1600" spc="-20">
                <a:solidFill>
                  <a:srgbClr val="C9492C"/>
                </a:solidFill>
                <a:latin typeface="Calibri"/>
                <a:cs typeface="Calibri"/>
              </a:rPr>
              <a:t>Resize features  </a:t>
            </a:r>
            <a:r>
              <a:rPr dirty="0" sz="1600" spc="-20">
                <a:latin typeface="Calibri"/>
                <a:cs typeface="Calibri"/>
              </a:rPr>
              <a:t>Image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features</a:t>
            </a:r>
            <a:endParaRPr sz="1600">
              <a:latin typeface="Calibri"/>
              <a:cs typeface="Calibri"/>
            </a:endParaRPr>
          </a:p>
          <a:p>
            <a:pPr marL="116839" marR="229235">
              <a:lnSpc>
                <a:spcPct val="100899"/>
              </a:lnSpc>
              <a:spcBef>
                <a:spcPts val="925"/>
              </a:spcBef>
            </a:pPr>
            <a:r>
              <a:rPr dirty="0" sz="1650" spc="10">
                <a:latin typeface="Calibri"/>
                <a:cs typeface="Calibri"/>
              </a:rPr>
              <a:t>Run </a:t>
            </a:r>
            <a:r>
              <a:rPr dirty="0" sz="1650" spc="5">
                <a:latin typeface="Calibri"/>
                <a:cs typeface="Calibri"/>
              </a:rPr>
              <a:t>whole</a:t>
            </a:r>
            <a:r>
              <a:rPr dirty="0" sz="1650" spc="-135">
                <a:latin typeface="Calibri"/>
                <a:cs typeface="Calibri"/>
              </a:rPr>
              <a:t> </a:t>
            </a:r>
            <a:r>
              <a:rPr dirty="0" sz="1650" spc="10">
                <a:latin typeface="Calibri"/>
                <a:cs typeface="Calibri"/>
              </a:rPr>
              <a:t>image  </a:t>
            </a:r>
            <a:r>
              <a:rPr dirty="0" sz="1650">
                <a:latin typeface="Calibri"/>
                <a:cs typeface="Calibri"/>
              </a:rPr>
              <a:t>through</a:t>
            </a:r>
            <a:r>
              <a:rPr dirty="0" sz="1650" spc="-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ConvNet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5710" y="4438154"/>
            <a:ext cx="1192530" cy="100456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dirty="0" sz="1600">
                <a:latin typeface="Calibri"/>
                <a:cs typeface="Calibri"/>
              </a:rPr>
              <a:t>“Backbone”  network:  </a:t>
            </a:r>
            <a:r>
              <a:rPr dirty="0" sz="1600" spc="-10">
                <a:latin typeface="Calibri"/>
                <a:cs typeface="Calibri"/>
              </a:rPr>
              <a:t>AlexNet,</a:t>
            </a:r>
            <a:r>
              <a:rPr dirty="0" sz="1600" spc="-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VGG,  </a:t>
            </a:r>
            <a:r>
              <a:rPr dirty="0" sz="1600" spc="-15">
                <a:latin typeface="Calibri"/>
                <a:cs typeface="Calibri"/>
              </a:rPr>
              <a:t>ResNet,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etc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0756" y="3220802"/>
            <a:ext cx="1332230" cy="100456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dirty="0" sz="1600" spc="5">
                <a:latin typeface="Calibri"/>
                <a:cs typeface="Calibri"/>
              </a:rPr>
              <a:t>Regions of  </a:t>
            </a:r>
            <a:r>
              <a:rPr dirty="0" sz="1600" spc="-10">
                <a:latin typeface="Calibri"/>
                <a:cs typeface="Calibri"/>
              </a:rPr>
              <a:t>Interest (RoIs)  from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 spc="-9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proposal  </a:t>
            </a:r>
            <a:r>
              <a:rPr dirty="0" sz="1600">
                <a:latin typeface="Calibri"/>
                <a:cs typeface="Calibri"/>
              </a:rPr>
              <a:t>method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15230" y="3299284"/>
            <a:ext cx="339090" cy="440055"/>
            <a:chOff x="2315230" y="3299284"/>
            <a:chExt cx="339090" cy="440055"/>
          </a:xfrm>
        </p:grpSpPr>
        <p:sp>
          <p:nvSpPr>
            <p:cNvPr id="36" name="object 36"/>
            <p:cNvSpPr/>
            <p:nvPr/>
          </p:nvSpPr>
          <p:spPr>
            <a:xfrm>
              <a:off x="2578939" y="3303729"/>
              <a:ext cx="70485" cy="431800"/>
            </a:xfrm>
            <a:custGeom>
              <a:avLst/>
              <a:gdLst/>
              <a:ahLst/>
              <a:cxnLst/>
              <a:rect l="l" t="t" r="r" b="b"/>
              <a:pathLst>
                <a:path w="70485" h="431800">
                  <a:moveTo>
                    <a:pt x="70454" y="0"/>
                  </a:moveTo>
                  <a:lnTo>
                    <a:pt x="0" y="70454"/>
                  </a:lnTo>
                  <a:lnTo>
                    <a:pt x="0" y="431171"/>
                  </a:lnTo>
                  <a:lnTo>
                    <a:pt x="70454" y="360716"/>
                  </a:lnTo>
                  <a:lnTo>
                    <a:pt x="70454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319675" y="3303729"/>
              <a:ext cx="330200" cy="70485"/>
            </a:xfrm>
            <a:custGeom>
              <a:avLst/>
              <a:gdLst/>
              <a:ahLst/>
              <a:cxnLst/>
              <a:rect l="l" t="t" r="r" b="b"/>
              <a:pathLst>
                <a:path w="330200" h="70485">
                  <a:moveTo>
                    <a:pt x="329718" y="0"/>
                  </a:moveTo>
                  <a:lnTo>
                    <a:pt x="70453" y="0"/>
                  </a:lnTo>
                  <a:lnTo>
                    <a:pt x="0" y="70454"/>
                  </a:lnTo>
                  <a:lnTo>
                    <a:pt x="259264" y="70454"/>
                  </a:lnTo>
                  <a:lnTo>
                    <a:pt x="329718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319675" y="3303729"/>
              <a:ext cx="330200" cy="431165"/>
            </a:xfrm>
            <a:custGeom>
              <a:avLst/>
              <a:gdLst/>
              <a:ahLst/>
              <a:cxnLst/>
              <a:rect l="l" t="t" r="r" b="b"/>
              <a:pathLst>
                <a:path w="330200" h="431164">
                  <a:moveTo>
                    <a:pt x="0" y="70454"/>
                  </a:moveTo>
                  <a:lnTo>
                    <a:pt x="70454" y="0"/>
                  </a:lnTo>
                  <a:lnTo>
                    <a:pt x="329719" y="0"/>
                  </a:lnTo>
                  <a:lnTo>
                    <a:pt x="329719" y="360716"/>
                  </a:lnTo>
                  <a:lnTo>
                    <a:pt x="259264" y="431171"/>
                  </a:lnTo>
                  <a:lnTo>
                    <a:pt x="0" y="431171"/>
                  </a:lnTo>
                  <a:lnTo>
                    <a:pt x="0" y="70454"/>
                  </a:lnTo>
                  <a:close/>
                </a:path>
                <a:path w="330200" h="431164">
                  <a:moveTo>
                    <a:pt x="0" y="70454"/>
                  </a:moveTo>
                  <a:lnTo>
                    <a:pt x="259264" y="70454"/>
                  </a:lnTo>
                  <a:lnTo>
                    <a:pt x="329719" y="0"/>
                  </a:lnTo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2578940" y="3374183"/>
            <a:ext cx="0" cy="361315"/>
          </a:xfrm>
          <a:custGeom>
            <a:avLst/>
            <a:gdLst/>
            <a:ahLst/>
            <a:cxnLst/>
            <a:rect l="l" t="t" r="r" b="b"/>
            <a:pathLst>
              <a:path w="0" h="361314">
                <a:moveTo>
                  <a:pt x="0" y="0"/>
                </a:moveTo>
                <a:lnTo>
                  <a:pt x="0" y="360716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348428" y="3414891"/>
            <a:ext cx="191135" cy="273685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050" spc="30">
                <a:latin typeface="Calibri"/>
                <a:cs typeface="Calibri"/>
              </a:rPr>
              <a:t>C</a:t>
            </a:r>
            <a:r>
              <a:rPr dirty="0" sz="1050" spc="-25">
                <a:latin typeface="Calibri"/>
                <a:cs typeface="Calibri"/>
              </a:rPr>
              <a:t>N</a:t>
            </a:r>
            <a:r>
              <a:rPr dirty="0" sz="1050"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805581" y="3299284"/>
            <a:ext cx="347345" cy="440055"/>
            <a:chOff x="2805581" y="3299284"/>
            <a:chExt cx="347345" cy="440055"/>
          </a:xfrm>
        </p:grpSpPr>
        <p:sp>
          <p:nvSpPr>
            <p:cNvPr id="42" name="object 42"/>
            <p:cNvSpPr/>
            <p:nvPr/>
          </p:nvSpPr>
          <p:spPr>
            <a:xfrm>
              <a:off x="3075938" y="3303729"/>
              <a:ext cx="72390" cy="431800"/>
            </a:xfrm>
            <a:custGeom>
              <a:avLst/>
              <a:gdLst/>
              <a:ahLst/>
              <a:cxnLst/>
              <a:rect l="l" t="t" r="r" b="b"/>
              <a:pathLst>
                <a:path w="72389" h="431800">
                  <a:moveTo>
                    <a:pt x="72261" y="0"/>
                  </a:moveTo>
                  <a:lnTo>
                    <a:pt x="0" y="72260"/>
                  </a:lnTo>
                  <a:lnTo>
                    <a:pt x="0" y="431171"/>
                  </a:lnTo>
                  <a:lnTo>
                    <a:pt x="72261" y="358909"/>
                  </a:lnTo>
                  <a:lnTo>
                    <a:pt x="72261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10026" y="3303729"/>
              <a:ext cx="338455" cy="72390"/>
            </a:xfrm>
            <a:custGeom>
              <a:avLst/>
              <a:gdLst/>
              <a:ahLst/>
              <a:cxnLst/>
              <a:rect l="l" t="t" r="r" b="b"/>
              <a:pathLst>
                <a:path w="338455" h="72389">
                  <a:moveTo>
                    <a:pt x="338174" y="0"/>
                  </a:moveTo>
                  <a:lnTo>
                    <a:pt x="72261" y="0"/>
                  </a:lnTo>
                  <a:lnTo>
                    <a:pt x="0" y="72260"/>
                  </a:lnTo>
                  <a:lnTo>
                    <a:pt x="265912" y="72260"/>
                  </a:lnTo>
                  <a:lnTo>
                    <a:pt x="338174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10026" y="3303729"/>
              <a:ext cx="338455" cy="431165"/>
            </a:xfrm>
            <a:custGeom>
              <a:avLst/>
              <a:gdLst/>
              <a:ahLst/>
              <a:cxnLst/>
              <a:rect l="l" t="t" r="r" b="b"/>
              <a:pathLst>
                <a:path w="338455" h="431164">
                  <a:moveTo>
                    <a:pt x="0" y="72260"/>
                  </a:moveTo>
                  <a:lnTo>
                    <a:pt x="72260" y="0"/>
                  </a:lnTo>
                  <a:lnTo>
                    <a:pt x="338173" y="0"/>
                  </a:lnTo>
                  <a:lnTo>
                    <a:pt x="338173" y="358910"/>
                  </a:lnTo>
                  <a:lnTo>
                    <a:pt x="265912" y="431171"/>
                  </a:lnTo>
                  <a:lnTo>
                    <a:pt x="0" y="431171"/>
                  </a:lnTo>
                  <a:lnTo>
                    <a:pt x="0" y="72260"/>
                  </a:lnTo>
                  <a:close/>
                </a:path>
                <a:path w="338455" h="431164">
                  <a:moveTo>
                    <a:pt x="0" y="72260"/>
                  </a:moveTo>
                  <a:lnTo>
                    <a:pt x="265912" y="72260"/>
                  </a:lnTo>
                  <a:lnTo>
                    <a:pt x="338173" y="0"/>
                  </a:lnTo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3075938" y="3375990"/>
            <a:ext cx="0" cy="359410"/>
          </a:xfrm>
          <a:custGeom>
            <a:avLst/>
            <a:gdLst/>
            <a:ahLst/>
            <a:cxnLst/>
            <a:rect l="l" t="t" r="r" b="b"/>
            <a:pathLst>
              <a:path w="0" h="359410">
                <a:moveTo>
                  <a:pt x="0" y="0"/>
                </a:moveTo>
                <a:lnTo>
                  <a:pt x="0" y="358910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843522" y="3415404"/>
            <a:ext cx="191135" cy="273685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050" spc="30">
                <a:latin typeface="Calibri"/>
                <a:cs typeface="Calibri"/>
              </a:rPr>
              <a:t>C</a:t>
            </a:r>
            <a:r>
              <a:rPr dirty="0" sz="1050" spc="-25">
                <a:latin typeface="Calibri"/>
                <a:cs typeface="Calibri"/>
              </a:rPr>
              <a:t>N</a:t>
            </a:r>
            <a:r>
              <a:rPr dirty="0" sz="1050"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312841" y="3299284"/>
            <a:ext cx="347345" cy="440055"/>
            <a:chOff x="3312841" y="3299284"/>
            <a:chExt cx="347345" cy="440055"/>
          </a:xfrm>
        </p:grpSpPr>
        <p:sp>
          <p:nvSpPr>
            <p:cNvPr id="48" name="object 48"/>
            <p:cNvSpPr/>
            <p:nvPr/>
          </p:nvSpPr>
          <p:spPr>
            <a:xfrm>
              <a:off x="3583199" y="3303729"/>
              <a:ext cx="72390" cy="431800"/>
            </a:xfrm>
            <a:custGeom>
              <a:avLst/>
              <a:gdLst/>
              <a:ahLst/>
              <a:cxnLst/>
              <a:rect l="l" t="t" r="r" b="b"/>
              <a:pathLst>
                <a:path w="72389" h="431800">
                  <a:moveTo>
                    <a:pt x="72260" y="0"/>
                  </a:moveTo>
                  <a:lnTo>
                    <a:pt x="0" y="72260"/>
                  </a:lnTo>
                  <a:lnTo>
                    <a:pt x="0" y="431171"/>
                  </a:lnTo>
                  <a:lnTo>
                    <a:pt x="72260" y="358909"/>
                  </a:lnTo>
                  <a:lnTo>
                    <a:pt x="72260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317286" y="3303729"/>
              <a:ext cx="338455" cy="72390"/>
            </a:xfrm>
            <a:custGeom>
              <a:avLst/>
              <a:gdLst/>
              <a:ahLst/>
              <a:cxnLst/>
              <a:rect l="l" t="t" r="r" b="b"/>
              <a:pathLst>
                <a:path w="338454" h="72389">
                  <a:moveTo>
                    <a:pt x="338173" y="0"/>
                  </a:moveTo>
                  <a:lnTo>
                    <a:pt x="72260" y="0"/>
                  </a:lnTo>
                  <a:lnTo>
                    <a:pt x="0" y="72260"/>
                  </a:lnTo>
                  <a:lnTo>
                    <a:pt x="265912" y="72260"/>
                  </a:lnTo>
                  <a:lnTo>
                    <a:pt x="33817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317286" y="3303729"/>
              <a:ext cx="338455" cy="431165"/>
            </a:xfrm>
            <a:custGeom>
              <a:avLst/>
              <a:gdLst/>
              <a:ahLst/>
              <a:cxnLst/>
              <a:rect l="l" t="t" r="r" b="b"/>
              <a:pathLst>
                <a:path w="338454" h="431164">
                  <a:moveTo>
                    <a:pt x="0" y="72260"/>
                  </a:moveTo>
                  <a:lnTo>
                    <a:pt x="72260" y="0"/>
                  </a:lnTo>
                  <a:lnTo>
                    <a:pt x="338173" y="0"/>
                  </a:lnTo>
                  <a:lnTo>
                    <a:pt x="338173" y="358910"/>
                  </a:lnTo>
                  <a:lnTo>
                    <a:pt x="265912" y="431171"/>
                  </a:lnTo>
                  <a:lnTo>
                    <a:pt x="0" y="431171"/>
                  </a:lnTo>
                  <a:lnTo>
                    <a:pt x="0" y="72260"/>
                  </a:lnTo>
                  <a:close/>
                </a:path>
                <a:path w="338454" h="431164">
                  <a:moveTo>
                    <a:pt x="0" y="72260"/>
                  </a:moveTo>
                  <a:lnTo>
                    <a:pt x="265912" y="72260"/>
                  </a:lnTo>
                  <a:lnTo>
                    <a:pt x="338173" y="0"/>
                  </a:lnTo>
                </a:path>
                <a:path w="338454" h="431164">
                  <a:moveTo>
                    <a:pt x="265912" y="72260"/>
                  </a:moveTo>
                  <a:lnTo>
                    <a:pt x="265912" y="431171"/>
                  </a:lnTo>
                </a:path>
              </a:pathLst>
            </a:custGeom>
            <a:ln w="8454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3350358" y="3414891"/>
            <a:ext cx="191135" cy="273685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050" spc="30">
                <a:latin typeface="Calibri"/>
                <a:cs typeface="Calibri"/>
              </a:rPr>
              <a:t>C</a:t>
            </a:r>
            <a:r>
              <a:rPr dirty="0" sz="1050" spc="-25">
                <a:latin typeface="Calibri"/>
                <a:cs typeface="Calibri"/>
              </a:rPr>
              <a:t>N</a:t>
            </a:r>
            <a:r>
              <a:rPr dirty="0" sz="1050"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374627" y="2580765"/>
            <a:ext cx="1437640" cy="1378585"/>
            <a:chOff x="2374627" y="2580765"/>
            <a:chExt cx="1437640" cy="1378585"/>
          </a:xfrm>
        </p:grpSpPr>
        <p:sp>
          <p:nvSpPr>
            <p:cNvPr id="53" name="object 53"/>
            <p:cNvSpPr/>
            <p:nvPr/>
          </p:nvSpPr>
          <p:spPr>
            <a:xfrm>
              <a:off x="2374627" y="3747582"/>
              <a:ext cx="169086" cy="2113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64979" y="3739128"/>
              <a:ext cx="169086" cy="2113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372239" y="3747582"/>
              <a:ext cx="169086" cy="2113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313059" y="2589338"/>
              <a:ext cx="490855" cy="220345"/>
            </a:xfrm>
            <a:custGeom>
              <a:avLst/>
              <a:gdLst/>
              <a:ahLst/>
              <a:cxnLst/>
              <a:rect l="l" t="t" r="r" b="b"/>
              <a:pathLst>
                <a:path w="490854" h="220344">
                  <a:moveTo>
                    <a:pt x="0" y="0"/>
                  </a:moveTo>
                  <a:lnTo>
                    <a:pt x="490351" y="0"/>
                  </a:lnTo>
                  <a:lnTo>
                    <a:pt x="49035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ln w="169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321513" y="2586502"/>
            <a:ext cx="473709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509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latin typeface="Calibri"/>
                <a:cs typeface="Calibri"/>
              </a:rPr>
              <a:t>Bbox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313059" y="2851421"/>
            <a:ext cx="490855" cy="211454"/>
          </a:xfrm>
          <a:custGeom>
            <a:avLst/>
            <a:gdLst/>
            <a:ahLst/>
            <a:cxnLst/>
            <a:rect l="l" t="t" r="r" b="b"/>
            <a:pathLst>
              <a:path w="490854" h="211455">
                <a:moveTo>
                  <a:pt x="0" y="0"/>
                </a:moveTo>
                <a:lnTo>
                  <a:pt x="490351" y="0"/>
                </a:lnTo>
                <a:lnTo>
                  <a:pt x="490351" y="211358"/>
                </a:lnTo>
                <a:lnTo>
                  <a:pt x="0" y="211358"/>
                </a:lnTo>
                <a:lnTo>
                  <a:pt x="0" y="0"/>
                </a:lnTo>
                <a:close/>
              </a:path>
            </a:pathLst>
          </a:custGeom>
          <a:ln w="16908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3321513" y="2844672"/>
            <a:ext cx="473709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95"/>
              </a:spcBef>
            </a:pPr>
            <a:r>
              <a:rPr dirty="0" sz="1200" spc="5">
                <a:latin typeface="Calibri"/>
                <a:cs typeface="Calibri"/>
              </a:rPr>
              <a:t>Class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721255" y="2589338"/>
            <a:ext cx="499109" cy="220345"/>
          </a:xfrm>
          <a:custGeom>
            <a:avLst/>
            <a:gdLst/>
            <a:ahLst/>
            <a:cxnLst/>
            <a:rect l="l" t="t" r="r" b="b"/>
            <a:pathLst>
              <a:path w="499110" h="220344">
                <a:moveTo>
                  <a:pt x="0" y="0"/>
                </a:moveTo>
                <a:lnTo>
                  <a:pt x="498805" y="0"/>
                </a:lnTo>
                <a:lnTo>
                  <a:pt x="498805" y="219812"/>
                </a:lnTo>
                <a:lnTo>
                  <a:pt x="0" y="219812"/>
                </a:lnTo>
                <a:lnTo>
                  <a:pt x="0" y="0"/>
                </a:lnTo>
                <a:close/>
              </a:path>
            </a:pathLst>
          </a:custGeom>
          <a:ln w="16908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2733937" y="2586502"/>
            <a:ext cx="47815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latin typeface="Calibri"/>
                <a:cs typeface="Calibri"/>
              </a:rPr>
              <a:t>Bbox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729710" y="2851421"/>
            <a:ext cx="490855" cy="211454"/>
          </a:xfrm>
          <a:custGeom>
            <a:avLst/>
            <a:gdLst/>
            <a:ahLst/>
            <a:cxnLst/>
            <a:rect l="l" t="t" r="r" b="b"/>
            <a:pathLst>
              <a:path w="490855" h="211455">
                <a:moveTo>
                  <a:pt x="0" y="0"/>
                </a:moveTo>
                <a:lnTo>
                  <a:pt x="490351" y="0"/>
                </a:lnTo>
                <a:lnTo>
                  <a:pt x="490351" y="211358"/>
                </a:lnTo>
                <a:lnTo>
                  <a:pt x="0" y="211358"/>
                </a:lnTo>
                <a:lnTo>
                  <a:pt x="0" y="0"/>
                </a:lnTo>
                <a:close/>
              </a:path>
            </a:pathLst>
          </a:custGeom>
          <a:ln w="16908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733937" y="2844672"/>
            <a:ext cx="47815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95"/>
              </a:spcBef>
            </a:pPr>
            <a:r>
              <a:rPr dirty="0" sz="1200" spc="5">
                <a:latin typeface="Calibri"/>
                <a:cs typeface="Calibri"/>
              </a:rPr>
              <a:t>Class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129452" y="2580883"/>
            <a:ext cx="499109" cy="220345"/>
          </a:xfrm>
          <a:custGeom>
            <a:avLst/>
            <a:gdLst/>
            <a:ahLst/>
            <a:cxnLst/>
            <a:rect l="l" t="t" r="r" b="b"/>
            <a:pathLst>
              <a:path w="499110" h="220344">
                <a:moveTo>
                  <a:pt x="0" y="0"/>
                </a:moveTo>
                <a:lnTo>
                  <a:pt x="498805" y="0"/>
                </a:lnTo>
                <a:lnTo>
                  <a:pt x="498805" y="219812"/>
                </a:lnTo>
                <a:lnTo>
                  <a:pt x="0" y="219812"/>
                </a:lnTo>
                <a:lnTo>
                  <a:pt x="0" y="0"/>
                </a:lnTo>
                <a:close/>
              </a:path>
            </a:pathLst>
          </a:custGeom>
          <a:ln w="16908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2137906" y="2578912"/>
            <a:ext cx="48196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latin typeface="Calibri"/>
                <a:cs typeface="Calibri"/>
              </a:rPr>
              <a:t>Bbox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129452" y="2842968"/>
            <a:ext cx="499109" cy="211454"/>
          </a:xfrm>
          <a:custGeom>
            <a:avLst/>
            <a:gdLst/>
            <a:ahLst/>
            <a:cxnLst/>
            <a:rect l="l" t="t" r="r" b="b"/>
            <a:pathLst>
              <a:path w="499110" h="211455">
                <a:moveTo>
                  <a:pt x="0" y="0"/>
                </a:moveTo>
                <a:lnTo>
                  <a:pt x="498805" y="0"/>
                </a:lnTo>
                <a:lnTo>
                  <a:pt x="498805" y="211358"/>
                </a:lnTo>
                <a:lnTo>
                  <a:pt x="0" y="211358"/>
                </a:lnTo>
                <a:lnTo>
                  <a:pt x="0" y="0"/>
                </a:lnTo>
                <a:close/>
              </a:path>
            </a:pathLst>
          </a:custGeom>
          <a:ln w="16908">
            <a:solidFill>
              <a:srgbClr val="7C60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2137906" y="2837081"/>
            <a:ext cx="48196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5"/>
              </a:spcBef>
            </a:pPr>
            <a:r>
              <a:rPr dirty="0" sz="1200" spc="5">
                <a:latin typeface="Calibri"/>
                <a:cs typeface="Calibri"/>
              </a:rPr>
              <a:t>Class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2374627" y="3079689"/>
            <a:ext cx="1167130" cy="203200"/>
            <a:chOff x="2374627" y="3079689"/>
            <a:chExt cx="1167130" cy="203200"/>
          </a:xfrm>
        </p:grpSpPr>
        <p:sp>
          <p:nvSpPr>
            <p:cNvPr id="69" name="object 69"/>
            <p:cNvSpPr/>
            <p:nvPr/>
          </p:nvSpPr>
          <p:spPr>
            <a:xfrm>
              <a:off x="2864979" y="3079689"/>
              <a:ext cx="169086" cy="202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72239" y="3079689"/>
              <a:ext cx="169086" cy="202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74627" y="3079689"/>
              <a:ext cx="169086" cy="202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3942204" y="2535684"/>
            <a:ext cx="1738630" cy="5143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dirty="0" sz="1600" spc="-10">
                <a:solidFill>
                  <a:srgbClr val="C9492C"/>
                </a:solidFill>
                <a:latin typeface="Calibri"/>
                <a:cs typeface="Calibri"/>
              </a:rPr>
              <a:t>Category </a:t>
            </a:r>
            <a:r>
              <a:rPr dirty="0" sz="1600" spc="-5">
                <a:solidFill>
                  <a:srgbClr val="C9492C"/>
                </a:solidFill>
                <a:latin typeface="Calibri"/>
                <a:cs typeface="Calibri"/>
              </a:rPr>
              <a:t>and </a:t>
            </a:r>
            <a:r>
              <a:rPr dirty="0" sz="1600" spc="10">
                <a:solidFill>
                  <a:srgbClr val="C9492C"/>
                </a:solidFill>
                <a:latin typeface="Calibri"/>
                <a:cs typeface="Calibri"/>
              </a:rPr>
              <a:t>box  </a:t>
            </a:r>
            <a:r>
              <a:rPr dirty="0" sz="1600" spc="-15">
                <a:solidFill>
                  <a:srgbClr val="C9492C"/>
                </a:solidFill>
                <a:latin typeface="Calibri"/>
                <a:cs typeface="Calibri"/>
              </a:rPr>
              <a:t>transform </a:t>
            </a:r>
            <a:r>
              <a:rPr dirty="0" sz="1600" spc="5">
                <a:solidFill>
                  <a:srgbClr val="C9492C"/>
                </a:solidFill>
                <a:latin typeface="Calibri"/>
                <a:cs typeface="Calibri"/>
              </a:rPr>
              <a:t>per</a:t>
            </a:r>
            <a:r>
              <a:rPr dirty="0" sz="1600" spc="-55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C9492C"/>
                </a:solidFill>
                <a:latin typeface="Calibri"/>
                <a:cs typeface="Calibri"/>
              </a:rPr>
              <a:t>region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103957" y="4395269"/>
            <a:ext cx="3121660" cy="1474470"/>
            <a:chOff x="7103957" y="4395269"/>
            <a:chExt cx="3121660" cy="1474470"/>
          </a:xfrm>
        </p:grpSpPr>
        <p:sp>
          <p:nvSpPr>
            <p:cNvPr id="74" name="object 74"/>
            <p:cNvSpPr/>
            <p:nvPr/>
          </p:nvSpPr>
          <p:spPr>
            <a:xfrm>
              <a:off x="8252767" y="4399396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510578" y="0"/>
                  </a:moveTo>
                  <a:lnTo>
                    <a:pt x="152233" y="0"/>
                  </a:lnTo>
                  <a:lnTo>
                    <a:pt x="0" y="164702"/>
                  </a:lnTo>
                  <a:lnTo>
                    <a:pt x="358347" y="164702"/>
                  </a:lnTo>
                  <a:lnTo>
                    <a:pt x="51057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252767" y="4399396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0" y="164702"/>
                  </a:moveTo>
                  <a:lnTo>
                    <a:pt x="152232" y="0"/>
                  </a:lnTo>
                  <a:lnTo>
                    <a:pt x="510577" y="0"/>
                  </a:lnTo>
                  <a:lnTo>
                    <a:pt x="358345" y="164702"/>
                  </a:lnTo>
                  <a:lnTo>
                    <a:pt x="0" y="164702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108084" y="4811152"/>
              <a:ext cx="3112879" cy="10540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108084" y="4811152"/>
              <a:ext cx="3113405" cy="1054100"/>
            </a:xfrm>
            <a:custGeom>
              <a:avLst/>
              <a:gdLst/>
              <a:ahLst/>
              <a:cxnLst/>
              <a:rect l="l" t="t" r="r" b="b"/>
              <a:pathLst>
                <a:path w="3113404" h="1054100">
                  <a:moveTo>
                    <a:pt x="0" y="1054096"/>
                  </a:moveTo>
                  <a:lnTo>
                    <a:pt x="974289" y="0"/>
                  </a:lnTo>
                  <a:lnTo>
                    <a:pt x="3112878" y="0"/>
                  </a:lnTo>
                  <a:lnTo>
                    <a:pt x="2138589" y="1054096"/>
                  </a:lnTo>
                  <a:lnTo>
                    <a:pt x="0" y="1054096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6733538" y="5092067"/>
            <a:ext cx="539750" cy="520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Input  </a:t>
            </a:r>
            <a:r>
              <a:rPr dirty="0" sz="1600" spc="15">
                <a:latin typeface="Calibri"/>
                <a:cs typeface="Calibri"/>
              </a:rPr>
              <a:t>i</a:t>
            </a:r>
            <a:r>
              <a:rPr dirty="0" sz="1600" spc="10">
                <a:latin typeface="Calibri"/>
                <a:cs typeface="Calibri"/>
              </a:rPr>
              <a:t>ma</a:t>
            </a:r>
            <a:r>
              <a:rPr dirty="0" sz="1600" spc="20">
                <a:latin typeface="Calibri"/>
                <a:cs typeface="Calibri"/>
              </a:rPr>
              <a:t>g</a:t>
            </a:r>
            <a:r>
              <a:rPr dirty="0" sz="1600" spc="1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7153368" y="3168234"/>
            <a:ext cx="2874645" cy="2684780"/>
            <a:chOff x="7153368" y="3168234"/>
            <a:chExt cx="2874645" cy="2684780"/>
          </a:xfrm>
        </p:grpSpPr>
        <p:sp>
          <p:nvSpPr>
            <p:cNvPr id="80" name="object 80"/>
            <p:cNvSpPr/>
            <p:nvPr/>
          </p:nvSpPr>
          <p:spPr>
            <a:xfrm>
              <a:off x="7701014" y="4868798"/>
              <a:ext cx="1573530" cy="675640"/>
            </a:xfrm>
            <a:custGeom>
              <a:avLst/>
              <a:gdLst/>
              <a:ahLst/>
              <a:cxnLst/>
              <a:rect l="l" t="t" r="r" b="b"/>
              <a:pathLst>
                <a:path w="1573529" h="675639">
                  <a:moveTo>
                    <a:pt x="1572908" y="0"/>
                  </a:moveTo>
                  <a:lnTo>
                    <a:pt x="624154" y="0"/>
                  </a:lnTo>
                  <a:lnTo>
                    <a:pt x="0" y="675280"/>
                  </a:lnTo>
                  <a:lnTo>
                    <a:pt x="948754" y="675280"/>
                  </a:lnTo>
                  <a:lnTo>
                    <a:pt x="157290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701014" y="4868798"/>
              <a:ext cx="1573530" cy="675640"/>
            </a:xfrm>
            <a:custGeom>
              <a:avLst/>
              <a:gdLst/>
              <a:ahLst/>
              <a:cxnLst/>
              <a:rect l="l" t="t" r="r" b="b"/>
              <a:pathLst>
                <a:path w="1573529" h="675639">
                  <a:moveTo>
                    <a:pt x="0" y="675280"/>
                  </a:moveTo>
                  <a:lnTo>
                    <a:pt x="624154" y="0"/>
                  </a:lnTo>
                  <a:lnTo>
                    <a:pt x="1572909" y="0"/>
                  </a:lnTo>
                  <a:lnTo>
                    <a:pt x="948754" y="675280"/>
                  </a:lnTo>
                  <a:lnTo>
                    <a:pt x="0" y="675280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9273923" y="4885268"/>
              <a:ext cx="749935" cy="280035"/>
            </a:xfrm>
            <a:custGeom>
              <a:avLst/>
              <a:gdLst/>
              <a:ahLst/>
              <a:cxnLst/>
              <a:rect l="l" t="t" r="r" b="b"/>
              <a:pathLst>
                <a:path w="749934" h="280035">
                  <a:moveTo>
                    <a:pt x="749396" y="0"/>
                  </a:moveTo>
                  <a:lnTo>
                    <a:pt x="258795" y="0"/>
                  </a:lnTo>
                  <a:lnTo>
                    <a:pt x="0" y="279994"/>
                  </a:lnTo>
                  <a:lnTo>
                    <a:pt x="490600" y="279994"/>
                  </a:lnTo>
                  <a:lnTo>
                    <a:pt x="749396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9273923" y="4885268"/>
              <a:ext cx="749935" cy="280035"/>
            </a:xfrm>
            <a:custGeom>
              <a:avLst/>
              <a:gdLst/>
              <a:ahLst/>
              <a:cxnLst/>
              <a:rect l="l" t="t" r="r" b="b"/>
              <a:pathLst>
                <a:path w="749934" h="280035">
                  <a:moveTo>
                    <a:pt x="0" y="279994"/>
                  </a:moveTo>
                  <a:lnTo>
                    <a:pt x="258795" y="0"/>
                  </a:lnTo>
                  <a:lnTo>
                    <a:pt x="749396" y="0"/>
                  </a:lnTo>
                  <a:lnTo>
                    <a:pt x="490601" y="279994"/>
                  </a:lnTo>
                  <a:lnTo>
                    <a:pt x="0" y="279994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7157495" y="5420551"/>
              <a:ext cx="733425" cy="428625"/>
            </a:xfrm>
            <a:custGeom>
              <a:avLst/>
              <a:gdLst/>
              <a:ahLst/>
              <a:cxnLst/>
              <a:rect l="l" t="t" r="r" b="b"/>
              <a:pathLst>
                <a:path w="733425" h="428625">
                  <a:moveTo>
                    <a:pt x="732927" y="0"/>
                  </a:moveTo>
                  <a:lnTo>
                    <a:pt x="395805" y="0"/>
                  </a:lnTo>
                  <a:lnTo>
                    <a:pt x="0" y="428227"/>
                  </a:lnTo>
                  <a:lnTo>
                    <a:pt x="337121" y="428227"/>
                  </a:lnTo>
                  <a:lnTo>
                    <a:pt x="732927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157495" y="5420551"/>
              <a:ext cx="733425" cy="428625"/>
            </a:xfrm>
            <a:custGeom>
              <a:avLst/>
              <a:gdLst/>
              <a:ahLst/>
              <a:cxnLst/>
              <a:rect l="l" t="t" r="r" b="b"/>
              <a:pathLst>
                <a:path w="733425" h="428625">
                  <a:moveTo>
                    <a:pt x="0" y="428226"/>
                  </a:moveTo>
                  <a:lnTo>
                    <a:pt x="395805" y="0"/>
                  </a:lnTo>
                  <a:lnTo>
                    <a:pt x="732926" y="0"/>
                  </a:lnTo>
                  <a:lnTo>
                    <a:pt x="337121" y="428226"/>
                  </a:lnTo>
                  <a:lnTo>
                    <a:pt x="0" y="428226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8890990" y="3172362"/>
              <a:ext cx="226695" cy="1111885"/>
            </a:xfrm>
            <a:custGeom>
              <a:avLst/>
              <a:gdLst/>
              <a:ahLst/>
              <a:cxnLst/>
              <a:rect l="l" t="t" r="r" b="b"/>
              <a:pathLst>
                <a:path w="226695" h="1111885">
                  <a:moveTo>
                    <a:pt x="226466" y="0"/>
                  </a:moveTo>
                  <a:lnTo>
                    <a:pt x="0" y="226466"/>
                  </a:lnTo>
                  <a:lnTo>
                    <a:pt x="0" y="1111742"/>
                  </a:lnTo>
                  <a:lnTo>
                    <a:pt x="226466" y="885277"/>
                  </a:lnTo>
                  <a:lnTo>
                    <a:pt x="226466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211592" y="3172362"/>
              <a:ext cx="906144" cy="226695"/>
            </a:xfrm>
            <a:custGeom>
              <a:avLst/>
              <a:gdLst/>
              <a:ahLst/>
              <a:cxnLst/>
              <a:rect l="l" t="t" r="r" b="b"/>
              <a:pathLst>
                <a:path w="906145" h="226695">
                  <a:moveTo>
                    <a:pt x="905864" y="0"/>
                  </a:moveTo>
                  <a:lnTo>
                    <a:pt x="226466" y="0"/>
                  </a:lnTo>
                  <a:lnTo>
                    <a:pt x="0" y="226466"/>
                  </a:lnTo>
                  <a:lnTo>
                    <a:pt x="679397" y="226466"/>
                  </a:lnTo>
                  <a:lnTo>
                    <a:pt x="905864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211592" y="3172362"/>
              <a:ext cx="906144" cy="1111885"/>
            </a:xfrm>
            <a:custGeom>
              <a:avLst/>
              <a:gdLst/>
              <a:ahLst/>
              <a:cxnLst/>
              <a:rect l="l" t="t" r="r" b="b"/>
              <a:pathLst>
                <a:path w="906145" h="1111885">
                  <a:moveTo>
                    <a:pt x="0" y="226466"/>
                  </a:moveTo>
                  <a:lnTo>
                    <a:pt x="226466" y="0"/>
                  </a:lnTo>
                  <a:lnTo>
                    <a:pt x="905864" y="0"/>
                  </a:lnTo>
                  <a:lnTo>
                    <a:pt x="905864" y="885277"/>
                  </a:lnTo>
                  <a:lnTo>
                    <a:pt x="679398" y="1111742"/>
                  </a:lnTo>
                  <a:lnTo>
                    <a:pt x="0" y="1111742"/>
                  </a:lnTo>
                  <a:lnTo>
                    <a:pt x="0" y="226466"/>
                  </a:lnTo>
                  <a:close/>
                </a:path>
                <a:path w="906145" h="1111885">
                  <a:moveTo>
                    <a:pt x="0" y="226466"/>
                  </a:moveTo>
                  <a:lnTo>
                    <a:pt x="679398" y="226466"/>
                  </a:lnTo>
                  <a:lnTo>
                    <a:pt x="905864" y="0"/>
                  </a:lnTo>
                </a:path>
                <a:path w="906145" h="1111885">
                  <a:moveTo>
                    <a:pt x="679398" y="226466"/>
                  </a:moveTo>
                  <a:lnTo>
                    <a:pt x="679398" y="1111742"/>
                  </a:lnTo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8322254" y="3572453"/>
            <a:ext cx="436245" cy="501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78105" marR="5080" indent="-66040">
              <a:lnSpc>
                <a:spcPct val="101099"/>
              </a:lnSpc>
              <a:spcBef>
                <a:spcPts val="85"/>
              </a:spcBef>
            </a:pPr>
            <a:r>
              <a:rPr dirty="0" sz="1550" spc="10">
                <a:latin typeface="Calibri"/>
                <a:cs typeface="Calibri"/>
              </a:rPr>
              <a:t>C</a:t>
            </a:r>
            <a:r>
              <a:rPr dirty="0" sz="1550" spc="20">
                <a:latin typeface="Calibri"/>
                <a:cs typeface="Calibri"/>
              </a:rPr>
              <a:t>o</a:t>
            </a:r>
            <a:r>
              <a:rPr dirty="0" sz="1550" spc="25">
                <a:latin typeface="Calibri"/>
                <a:cs typeface="Calibri"/>
              </a:rPr>
              <a:t>n</a:t>
            </a:r>
            <a:r>
              <a:rPr dirty="0" sz="1550">
                <a:latin typeface="Calibri"/>
                <a:cs typeface="Calibri"/>
              </a:rPr>
              <a:t>v  </a:t>
            </a:r>
            <a:r>
              <a:rPr dirty="0" sz="1550" spc="-10">
                <a:latin typeface="Calibri"/>
                <a:cs typeface="Calibri"/>
              </a:rPr>
              <a:t>Net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9278032" y="2921181"/>
            <a:ext cx="914400" cy="1120140"/>
            <a:chOff x="9278032" y="2921181"/>
            <a:chExt cx="914400" cy="1120140"/>
          </a:xfrm>
        </p:grpSpPr>
        <p:sp>
          <p:nvSpPr>
            <p:cNvPr id="91" name="object 91"/>
            <p:cNvSpPr/>
            <p:nvPr/>
          </p:nvSpPr>
          <p:spPr>
            <a:xfrm>
              <a:off x="9961557" y="2925309"/>
              <a:ext cx="226695" cy="1111885"/>
            </a:xfrm>
            <a:custGeom>
              <a:avLst/>
              <a:gdLst/>
              <a:ahLst/>
              <a:cxnLst/>
              <a:rect l="l" t="t" r="r" b="b"/>
              <a:pathLst>
                <a:path w="226695" h="1111885">
                  <a:moveTo>
                    <a:pt x="226465" y="0"/>
                  </a:moveTo>
                  <a:lnTo>
                    <a:pt x="0" y="226465"/>
                  </a:lnTo>
                  <a:lnTo>
                    <a:pt x="0" y="1111741"/>
                  </a:lnTo>
                  <a:lnTo>
                    <a:pt x="226465" y="885276"/>
                  </a:lnTo>
                  <a:lnTo>
                    <a:pt x="226465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9282159" y="2925309"/>
              <a:ext cx="906144" cy="226695"/>
            </a:xfrm>
            <a:custGeom>
              <a:avLst/>
              <a:gdLst/>
              <a:ahLst/>
              <a:cxnLst/>
              <a:rect l="l" t="t" r="r" b="b"/>
              <a:pathLst>
                <a:path w="906145" h="226694">
                  <a:moveTo>
                    <a:pt x="905863" y="0"/>
                  </a:moveTo>
                  <a:lnTo>
                    <a:pt x="226466" y="0"/>
                  </a:lnTo>
                  <a:lnTo>
                    <a:pt x="0" y="226465"/>
                  </a:lnTo>
                  <a:lnTo>
                    <a:pt x="679397" y="226465"/>
                  </a:lnTo>
                  <a:lnTo>
                    <a:pt x="905863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9282159" y="2925309"/>
              <a:ext cx="906144" cy="1111885"/>
            </a:xfrm>
            <a:custGeom>
              <a:avLst/>
              <a:gdLst/>
              <a:ahLst/>
              <a:cxnLst/>
              <a:rect l="l" t="t" r="r" b="b"/>
              <a:pathLst>
                <a:path w="906145" h="1111885">
                  <a:moveTo>
                    <a:pt x="0" y="226466"/>
                  </a:moveTo>
                  <a:lnTo>
                    <a:pt x="226466" y="0"/>
                  </a:lnTo>
                  <a:lnTo>
                    <a:pt x="905864" y="0"/>
                  </a:lnTo>
                  <a:lnTo>
                    <a:pt x="905864" y="885277"/>
                  </a:lnTo>
                  <a:lnTo>
                    <a:pt x="679398" y="1111742"/>
                  </a:lnTo>
                  <a:lnTo>
                    <a:pt x="0" y="1111742"/>
                  </a:lnTo>
                  <a:lnTo>
                    <a:pt x="0" y="226466"/>
                  </a:lnTo>
                  <a:close/>
                </a:path>
                <a:path w="906145" h="1111885">
                  <a:moveTo>
                    <a:pt x="0" y="226466"/>
                  </a:moveTo>
                  <a:lnTo>
                    <a:pt x="679398" y="226466"/>
                  </a:lnTo>
                  <a:lnTo>
                    <a:pt x="905864" y="0"/>
                  </a:lnTo>
                </a:path>
                <a:path w="906145" h="1111885">
                  <a:moveTo>
                    <a:pt x="679398" y="226466"/>
                  </a:moveTo>
                  <a:lnTo>
                    <a:pt x="679398" y="1111742"/>
                  </a:lnTo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9396136" y="3324871"/>
            <a:ext cx="436245" cy="501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78105" marR="5080" indent="-66040">
              <a:lnSpc>
                <a:spcPct val="101099"/>
              </a:lnSpc>
              <a:spcBef>
                <a:spcPts val="85"/>
              </a:spcBef>
            </a:pPr>
            <a:r>
              <a:rPr dirty="0" sz="1550" spc="10">
                <a:latin typeface="Calibri"/>
                <a:cs typeface="Calibri"/>
              </a:rPr>
              <a:t>C</a:t>
            </a:r>
            <a:r>
              <a:rPr dirty="0" sz="1550" spc="20">
                <a:latin typeface="Calibri"/>
                <a:cs typeface="Calibri"/>
              </a:rPr>
              <a:t>o</a:t>
            </a:r>
            <a:r>
              <a:rPr dirty="0" sz="1550" spc="25">
                <a:latin typeface="Calibri"/>
                <a:cs typeface="Calibri"/>
              </a:rPr>
              <a:t>n</a:t>
            </a:r>
            <a:r>
              <a:rPr dirty="0" sz="1550">
                <a:latin typeface="Calibri"/>
                <a:cs typeface="Calibri"/>
              </a:rPr>
              <a:t>v  </a:t>
            </a:r>
            <a:r>
              <a:rPr dirty="0" sz="1550" spc="-10">
                <a:latin typeface="Calibri"/>
                <a:cs typeface="Calibri"/>
              </a:rPr>
              <a:t>Net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7211014" y="3514110"/>
            <a:ext cx="922655" cy="1120140"/>
            <a:chOff x="7211014" y="3514110"/>
            <a:chExt cx="922655" cy="1120140"/>
          </a:xfrm>
        </p:grpSpPr>
        <p:sp>
          <p:nvSpPr>
            <p:cNvPr id="96" name="object 96"/>
            <p:cNvSpPr/>
            <p:nvPr/>
          </p:nvSpPr>
          <p:spPr>
            <a:xfrm>
              <a:off x="7900715" y="3518237"/>
              <a:ext cx="228600" cy="1111885"/>
            </a:xfrm>
            <a:custGeom>
              <a:avLst/>
              <a:gdLst/>
              <a:ahLst/>
              <a:cxnLst/>
              <a:rect l="l" t="t" r="r" b="b"/>
              <a:pathLst>
                <a:path w="228600" h="1111885">
                  <a:moveTo>
                    <a:pt x="228525" y="0"/>
                  </a:moveTo>
                  <a:lnTo>
                    <a:pt x="0" y="228525"/>
                  </a:lnTo>
                  <a:lnTo>
                    <a:pt x="0" y="1111742"/>
                  </a:lnTo>
                  <a:lnTo>
                    <a:pt x="228525" y="883217"/>
                  </a:lnTo>
                  <a:lnTo>
                    <a:pt x="228525" y="0"/>
                  </a:lnTo>
                  <a:close/>
                </a:path>
              </a:pathLst>
            </a:custGeom>
            <a:solidFill>
              <a:srgbClr val="CDCDCD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215141" y="3518237"/>
              <a:ext cx="914400" cy="228600"/>
            </a:xfrm>
            <a:custGeom>
              <a:avLst/>
              <a:gdLst/>
              <a:ahLst/>
              <a:cxnLst/>
              <a:rect l="l" t="t" r="r" b="b"/>
              <a:pathLst>
                <a:path w="914400" h="228600">
                  <a:moveTo>
                    <a:pt x="914099" y="0"/>
                  </a:moveTo>
                  <a:lnTo>
                    <a:pt x="228525" y="0"/>
                  </a:lnTo>
                  <a:lnTo>
                    <a:pt x="0" y="228525"/>
                  </a:lnTo>
                  <a:lnTo>
                    <a:pt x="685573" y="228525"/>
                  </a:lnTo>
                  <a:lnTo>
                    <a:pt x="914099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215141" y="3518237"/>
              <a:ext cx="914400" cy="1111885"/>
            </a:xfrm>
            <a:custGeom>
              <a:avLst/>
              <a:gdLst/>
              <a:ahLst/>
              <a:cxnLst/>
              <a:rect l="l" t="t" r="r" b="b"/>
              <a:pathLst>
                <a:path w="914400" h="1111885">
                  <a:moveTo>
                    <a:pt x="0" y="228524"/>
                  </a:moveTo>
                  <a:lnTo>
                    <a:pt x="228524" y="0"/>
                  </a:lnTo>
                  <a:lnTo>
                    <a:pt x="914099" y="0"/>
                  </a:lnTo>
                  <a:lnTo>
                    <a:pt x="914099" y="883217"/>
                  </a:lnTo>
                  <a:lnTo>
                    <a:pt x="685574" y="1111742"/>
                  </a:lnTo>
                  <a:lnTo>
                    <a:pt x="0" y="1111742"/>
                  </a:lnTo>
                  <a:lnTo>
                    <a:pt x="0" y="228524"/>
                  </a:lnTo>
                  <a:close/>
                </a:path>
                <a:path w="914400" h="1111885">
                  <a:moveTo>
                    <a:pt x="0" y="228524"/>
                  </a:moveTo>
                  <a:lnTo>
                    <a:pt x="685574" y="228524"/>
                  </a:lnTo>
                  <a:lnTo>
                    <a:pt x="914099" y="0"/>
                  </a:lnTo>
                </a:path>
                <a:path w="914400" h="1111885">
                  <a:moveTo>
                    <a:pt x="685574" y="228524"/>
                  </a:moveTo>
                  <a:lnTo>
                    <a:pt x="685574" y="1111742"/>
                  </a:lnTo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7330720" y="3916312"/>
            <a:ext cx="436245" cy="501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78105" marR="5080" indent="-66040">
              <a:lnSpc>
                <a:spcPct val="101099"/>
              </a:lnSpc>
              <a:spcBef>
                <a:spcPts val="85"/>
              </a:spcBef>
            </a:pPr>
            <a:r>
              <a:rPr dirty="0" sz="1550" spc="10">
                <a:latin typeface="Calibri"/>
                <a:cs typeface="Calibri"/>
              </a:rPr>
              <a:t>C</a:t>
            </a:r>
            <a:r>
              <a:rPr dirty="0" sz="1550" spc="20">
                <a:latin typeface="Calibri"/>
                <a:cs typeface="Calibri"/>
              </a:rPr>
              <a:t>o</a:t>
            </a:r>
            <a:r>
              <a:rPr dirty="0" sz="1550" spc="25">
                <a:latin typeface="Calibri"/>
                <a:cs typeface="Calibri"/>
              </a:rPr>
              <a:t>n</a:t>
            </a:r>
            <a:r>
              <a:rPr dirty="0" sz="1550">
                <a:latin typeface="Calibri"/>
                <a:cs typeface="Calibri"/>
              </a:rPr>
              <a:t>v  </a:t>
            </a:r>
            <a:r>
              <a:rPr dirty="0" sz="1550" spc="-10">
                <a:latin typeface="Calibri"/>
                <a:cs typeface="Calibri"/>
              </a:rPr>
              <a:t>Net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7367482" y="4189390"/>
            <a:ext cx="2569845" cy="774700"/>
            <a:chOff x="7367482" y="4189390"/>
            <a:chExt cx="2569845" cy="774700"/>
          </a:xfrm>
        </p:grpSpPr>
        <p:sp>
          <p:nvSpPr>
            <p:cNvPr id="101" name="object 101"/>
            <p:cNvSpPr/>
            <p:nvPr/>
          </p:nvSpPr>
          <p:spPr>
            <a:xfrm>
              <a:off x="7371609" y="4794682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510578" y="0"/>
                  </a:moveTo>
                  <a:lnTo>
                    <a:pt x="152232" y="0"/>
                  </a:lnTo>
                  <a:lnTo>
                    <a:pt x="0" y="164702"/>
                  </a:lnTo>
                  <a:lnTo>
                    <a:pt x="358345" y="164702"/>
                  </a:lnTo>
                  <a:lnTo>
                    <a:pt x="51057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371609" y="4794682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0" y="164702"/>
                  </a:moveTo>
                  <a:lnTo>
                    <a:pt x="152232" y="0"/>
                  </a:lnTo>
                  <a:lnTo>
                    <a:pt x="510577" y="0"/>
                  </a:lnTo>
                  <a:lnTo>
                    <a:pt x="358345" y="164702"/>
                  </a:lnTo>
                  <a:lnTo>
                    <a:pt x="0" y="164702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9422156" y="4193518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510578" y="0"/>
                  </a:moveTo>
                  <a:lnTo>
                    <a:pt x="152232" y="0"/>
                  </a:lnTo>
                  <a:lnTo>
                    <a:pt x="0" y="164702"/>
                  </a:lnTo>
                  <a:lnTo>
                    <a:pt x="358345" y="164702"/>
                  </a:lnTo>
                  <a:lnTo>
                    <a:pt x="510578" y="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9422156" y="4193518"/>
              <a:ext cx="511175" cy="165100"/>
            </a:xfrm>
            <a:custGeom>
              <a:avLst/>
              <a:gdLst/>
              <a:ahLst/>
              <a:cxnLst/>
              <a:rect l="l" t="t" r="r" b="b"/>
              <a:pathLst>
                <a:path w="511175" h="165100">
                  <a:moveTo>
                    <a:pt x="0" y="164702"/>
                  </a:moveTo>
                  <a:lnTo>
                    <a:pt x="152232" y="0"/>
                  </a:lnTo>
                  <a:lnTo>
                    <a:pt x="510577" y="0"/>
                  </a:lnTo>
                  <a:lnTo>
                    <a:pt x="358345" y="164702"/>
                  </a:lnTo>
                  <a:lnTo>
                    <a:pt x="0" y="164702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 txBox="1"/>
          <p:nvPr/>
        </p:nvSpPr>
        <p:spPr>
          <a:xfrm>
            <a:off x="7400432" y="3168244"/>
            <a:ext cx="593090" cy="247650"/>
          </a:xfrm>
          <a:prstGeom prst="rect">
            <a:avLst/>
          </a:prstGeom>
          <a:ln w="1647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8900">
              <a:lnSpc>
                <a:spcPts val="1835"/>
              </a:lnSpc>
            </a:pPr>
            <a:r>
              <a:rPr dirty="0" sz="1600" spc="5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556899" y="3440004"/>
            <a:ext cx="164702" cy="2058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8256885" y="2838839"/>
            <a:ext cx="634365" cy="255904"/>
          </a:xfrm>
          <a:prstGeom prst="rect">
            <a:avLst/>
          </a:prstGeom>
          <a:ln w="1647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4775">
              <a:lnSpc>
                <a:spcPts val="1850"/>
              </a:lnSpc>
            </a:pPr>
            <a:r>
              <a:rPr dirty="0" sz="1600" spc="5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491008" y="2863544"/>
            <a:ext cx="2854325" cy="2843530"/>
            <a:chOff x="7491008" y="2863544"/>
            <a:chExt cx="2854325" cy="2843530"/>
          </a:xfrm>
        </p:grpSpPr>
        <p:sp>
          <p:nvSpPr>
            <p:cNvPr id="109" name="object 109"/>
            <p:cNvSpPr/>
            <p:nvPr/>
          </p:nvSpPr>
          <p:spPr>
            <a:xfrm>
              <a:off x="7495136" y="4975855"/>
              <a:ext cx="165100" cy="667385"/>
            </a:xfrm>
            <a:custGeom>
              <a:avLst/>
              <a:gdLst/>
              <a:ahLst/>
              <a:cxnLst/>
              <a:rect l="l" t="t" r="r" b="b"/>
              <a:pathLst>
                <a:path w="165100" h="667385">
                  <a:moveTo>
                    <a:pt x="82350" y="0"/>
                  </a:moveTo>
                  <a:lnTo>
                    <a:pt x="0" y="82351"/>
                  </a:lnTo>
                  <a:lnTo>
                    <a:pt x="41175" y="82351"/>
                  </a:lnTo>
                  <a:lnTo>
                    <a:pt x="41175" y="667045"/>
                  </a:lnTo>
                  <a:lnTo>
                    <a:pt x="123526" y="667045"/>
                  </a:lnTo>
                  <a:lnTo>
                    <a:pt x="123526" y="82351"/>
                  </a:lnTo>
                  <a:lnTo>
                    <a:pt x="164702" y="82351"/>
                  </a:lnTo>
                  <a:lnTo>
                    <a:pt x="82350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7495136" y="4975855"/>
              <a:ext cx="165100" cy="667385"/>
            </a:xfrm>
            <a:custGeom>
              <a:avLst/>
              <a:gdLst/>
              <a:ahLst/>
              <a:cxnLst/>
              <a:rect l="l" t="t" r="r" b="b"/>
              <a:pathLst>
                <a:path w="165100" h="667385">
                  <a:moveTo>
                    <a:pt x="0" y="82351"/>
                  </a:moveTo>
                  <a:lnTo>
                    <a:pt x="82351" y="0"/>
                  </a:lnTo>
                  <a:lnTo>
                    <a:pt x="164702" y="82351"/>
                  </a:lnTo>
                  <a:lnTo>
                    <a:pt x="123527" y="82351"/>
                  </a:lnTo>
                  <a:lnTo>
                    <a:pt x="123527" y="667045"/>
                  </a:lnTo>
                  <a:lnTo>
                    <a:pt x="41175" y="667045"/>
                  </a:lnTo>
                  <a:lnTo>
                    <a:pt x="41175" y="82351"/>
                  </a:lnTo>
                  <a:lnTo>
                    <a:pt x="0" y="82351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7499253" y="4642332"/>
              <a:ext cx="164702" cy="2058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8425705" y="4613509"/>
              <a:ext cx="165100" cy="659130"/>
            </a:xfrm>
            <a:custGeom>
              <a:avLst/>
              <a:gdLst/>
              <a:ahLst/>
              <a:cxnLst/>
              <a:rect l="l" t="t" r="r" b="b"/>
              <a:pathLst>
                <a:path w="165100" h="659129">
                  <a:moveTo>
                    <a:pt x="82350" y="0"/>
                  </a:moveTo>
                  <a:lnTo>
                    <a:pt x="0" y="82350"/>
                  </a:lnTo>
                  <a:lnTo>
                    <a:pt x="41175" y="82350"/>
                  </a:lnTo>
                  <a:lnTo>
                    <a:pt x="41175" y="658809"/>
                  </a:lnTo>
                  <a:lnTo>
                    <a:pt x="123526" y="658809"/>
                  </a:lnTo>
                  <a:lnTo>
                    <a:pt x="123526" y="82350"/>
                  </a:lnTo>
                  <a:lnTo>
                    <a:pt x="164702" y="82350"/>
                  </a:lnTo>
                  <a:lnTo>
                    <a:pt x="82350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8425705" y="4613509"/>
              <a:ext cx="165100" cy="659130"/>
            </a:xfrm>
            <a:custGeom>
              <a:avLst/>
              <a:gdLst/>
              <a:ahLst/>
              <a:cxnLst/>
              <a:rect l="l" t="t" r="r" b="b"/>
              <a:pathLst>
                <a:path w="165100" h="659129">
                  <a:moveTo>
                    <a:pt x="0" y="82351"/>
                  </a:moveTo>
                  <a:lnTo>
                    <a:pt x="82351" y="0"/>
                  </a:lnTo>
                  <a:lnTo>
                    <a:pt x="164702" y="82351"/>
                  </a:lnTo>
                  <a:lnTo>
                    <a:pt x="123526" y="82351"/>
                  </a:lnTo>
                  <a:lnTo>
                    <a:pt x="123526" y="658810"/>
                  </a:lnTo>
                  <a:lnTo>
                    <a:pt x="41175" y="658810"/>
                  </a:lnTo>
                  <a:lnTo>
                    <a:pt x="41175" y="82351"/>
                  </a:lnTo>
                  <a:lnTo>
                    <a:pt x="0" y="82351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545114" y="3110599"/>
              <a:ext cx="164702" cy="2058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8421588" y="4296456"/>
              <a:ext cx="172937" cy="20587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9570388" y="4382926"/>
              <a:ext cx="165100" cy="659130"/>
            </a:xfrm>
            <a:custGeom>
              <a:avLst/>
              <a:gdLst/>
              <a:ahLst/>
              <a:cxnLst/>
              <a:rect l="l" t="t" r="r" b="b"/>
              <a:pathLst>
                <a:path w="165100" h="659129">
                  <a:moveTo>
                    <a:pt x="82351" y="0"/>
                  </a:moveTo>
                  <a:lnTo>
                    <a:pt x="0" y="82351"/>
                  </a:lnTo>
                  <a:lnTo>
                    <a:pt x="41175" y="82351"/>
                  </a:lnTo>
                  <a:lnTo>
                    <a:pt x="41175" y="658809"/>
                  </a:lnTo>
                  <a:lnTo>
                    <a:pt x="123526" y="658809"/>
                  </a:lnTo>
                  <a:lnTo>
                    <a:pt x="123526" y="82351"/>
                  </a:lnTo>
                  <a:lnTo>
                    <a:pt x="164702" y="82351"/>
                  </a:lnTo>
                  <a:lnTo>
                    <a:pt x="82351" y="0"/>
                  </a:lnTo>
                  <a:close/>
                </a:path>
              </a:pathLst>
            </a:custGeom>
            <a:solidFill>
              <a:srgbClr val="29AF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9570388" y="4382926"/>
              <a:ext cx="165100" cy="659130"/>
            </a:xfrm>
            <a:custGeom>
              <a:avLst/>
              <a:gdLst/>
              <a:ahLst/>
              <a:cxnLst/>
              <a:rect l="l" t="t" r="r" b="b"/>
              <a:pathLst>
                <a:path w="165100" h="659129">
                  <a:moveTo>
                    <a:pt x="0" y="82351"/>
                  </a:moveTo>
                  <a:lnTo>
                    <a:pt x="82351" y="0"/>
                  </a:lnTo>
                  <a:lnTo>
                    <a:pt x="164702" y="82351"/>
                  </a:lnTo>
                  <a:lnTo>
                    <a:pt x="123526" y="82351"/>
                  </a:lnTo>
                  <a:lnTo>
                    <a:pt x="123526" y="658810"/>
                  </a:lnTo>
                  <a:lnTo>
                    <a:pt x="41175" y="658810"/>
                  </a:lnTo>
                  <a:lnTo>
                    <a:pt x="41175" y="82351"/>
                  </a:lnTo>
                  <a:lnTo>
                    <a:pt x="0" y="82351"/>
                  </a:lnTo>
                  <a:close/>
                </a:path>
              </a:pathLst>
            </a:custGeom>
            <a:ln w="8235">
              <a:solidFill>
                <a:srgbClr val="1D7F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9730973" y="2863544"/>
              <a:ext cx="164702" cy="2058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9566270" y="4057638"/>
              <a:ext cx="172937" cy="20587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7540422" y="4947030"/>
              <a:ext cx="2804795" cy="760095"/>
            </a:xfrm>
            <a:custGeom>
              <a:avLst/>
              <a:gdLst/>
              <a:ahLst/>
              <a:cxnLst/>
              <a:rect l="l" t="t" r="r" b="b"/>
              <a:pathLst>
                <a:path w="2804795" h="760095">
                  <a:moveTo>
                    <a:pt x="2804464" y="16471"/>
                  </a:moveTo>
                  <a:lnTo>
                    <a:pt x="2256421" y="16471"/>
                  </a:lnTo>
                  <a:lnTo>
                    <a:pt x="2256421" y="0"/>
                  </a:lnTo>
                  <a:lnTo>
                    <a:pt x="2207018" y="24714"/>
                  </a:lnTo>
                  <a:lnTo>
                    <a:pt x="2256421" y="49415"/>
                  </a:lnTo>
                  <a:lnTo>
                    <a:pt x="2256421" y="32943"/>
                  </a:lnTo>
                  <a:lnTo>
                    <a:pt x="2692958" y="32943"/>
                  </a:lnTo>
                  <a:lnTo>
                    <a:pt x="1109954" y="273050"/>
                  </a:lnTo>
                  <a:lnTo>
                    <a:pt x="1107478" y="256768"/>
                  </a:lnTo>
                  <a:lnTo>
                    <a:pt x="1062329" y="288607"/>
                  </a:lnTo>
                  <a:lnTo>
                    <a:pt x="1114894" y="305625"/>
                  </a:lnTo>
                  <a:lnTo>
                    <a:pt x="1112418" y="289344"/>
                  </a:lnTo>
                  <a:lnTo>
                    <a:pt x="2668994" y="53238"/>
                  </a:lnTo>
                  <a:lnTo>
                    <a:pt x="45808" y="727633"/>
                  </a:lnTo>
                  <a:lnTo>
                    <a:pt x="41706" y="711682"/>
                  </a:lnTo>
                  <a:lnTo>
                    <a:pt x="0" y="747915"/>
                  </a:lnTo>
                  <a:lnTo>
                    <a:pt x="54013" y="759536"/>
                  </a:lnTo>
                  <a:lnTo>
                    <a:pt x="49911" y="743585"/>
                  </a:lnTo>
                  <a:lnTo>
                    <a:pt x="2783052" y="40919"/>
                  </a:lnTo>
                  <a:lnTo>
                    <a:pt x="2781808" y="36131"/>
                  </a:lnTo>
                  <a:lnTo>
                    <a:pt x="2802775" y="32943"/>
                  </a:lnTo>
                  <a:lnTo>
                    <a:pt x="2804464" y="32943"/>
                  </a:lnTo>
                  <a:lnTo>
                    <a:pt x="2804464" y="16471"/>
                  </a:lnTo>
                  <a:close/>
                </a:path>
              </a:pathLst>
            </a:custGeom>
            <a:solidFill>
              <a:srgbClr val="C949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/>
          <p:cNvSpPr txBox="1"/>
          <p:nvPr/>
        </p:nvSpPr>
        <p:spPr>
          <a:xfrm>
            <a:off x="9648621" y="2591785"/>
            <a:ext cx="576580" cy="247650"/>
          </a:xfrm>
          <a:prstGeom prst="rect">
            <a:avLst/>
          </a:prstGeom>
          <a:ln w="16470">
            <a:solidFill>
              <a:srgbClr val="7C60C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4930">
              <a:lnSpc>
                <a:spcPts val="1845"/>
              </a:lnSpc>
            </a:pPr>
            <a:r>
              <a:rPr dirty="0" sz="1600" spc="5">
                <a:latin typeface="Calibri"/>
                <a:cs typeface="Calibri"/>
              </a:rPr>
              <a:t>Class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0343736" y="4900864"/>
            <a:ext cx="1298575" cy="9874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0"/>
              </a:spcBef>
            </a:pPr>
            <a:r>
              <a:rPr dirty="0" sz="1550" spc="10">
                <a:latin typeface="Calibri"/>
                <a:cs typeface="Calibri"/>
              </a:rPr>
              <a:t>Regions of  </a:t>
            </a:r>
            <a:r>
              <a:rPr dirty="0" sz="1550" spc="-5">
                <a:latin typeface="Calibri"/>
                <a:cs typeface="Calibri"/>
              </a:rPr>
              <a:t>Interest </a:t>
            </a:r>
            <a:r>
              <a:rPr dirty="0" sz="1550">
                <a:latin typeface="Calibri"/>
                <a:cs typeface="Calibri"/>
              </a:rPr>
              <a:t>(RoI)  </a:t>
            </a:r>
            <a:r>
              <a:rPr dirty="0" sz="1550" spc="-5">
                <a:latin typeface="Calibri"/>
                <a:cs typeface="Calibri"/>
              </a:rPr>
              <a:t>from </a:t>
            </a:r>
            <a:r>
              <a:rPr dirty="0" sz="1550">
                <a:latin typeface="Calibri"/>
                <a:cs typeface="Calibri"/>
              </a:rPr>
              <a:t>a</a:t>
            </a:r>
            <a:r>
              <a:rPr dirty="0" sz="1550" spc="-100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proposal  </a:t>
            </a:r>
            <a:r>
              <a:rPr dirty="0" sz="1550" spc="5">
                <a:latin typeface="Calibri"/>
                <a:cs typeface="Calibri"/>
              </a:rPr>
              <a:t>method</a:t>
            </a:r>
            <a:r>
              <a:rPr dirty="0" sz="1550" spc="-85">
                <a:latin typeface="Calibri"/>
                <a:cs typeface="Calibri"/>
              </a:rPr>
              <a:t> </a:t>
            </a:r>
            <a:r>
              <a:rPr dirty="0" sz="1550" spc="-5">
                <a:latin typeface="Calibri"/>
                <a:cs typeface="Calibri"/>
              </a:rPr>
              <a:t>(~2k)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9970047" y="3251870"/>
            <a:ext cx="1561465" cy="13779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49250" marR="5080">
              <a:lnSpc>
                <a:spcPct val="101099"/>
              </a:lnSpc>
              <a:spcBef>
                <a:spcPts val="85"/>
              </a:spcBef>
            </a:pPr>
            <a:r>
              <a:rPr dirty="0" sz="1550" spc="-10">
                <a:latin typeface="Calibri"/>
                <a:cs typeface="Calibri"/>
              </a:rPr>
              <a:t>Forward each  </a:t>
            </a:r>
            <a:r>
              <a:rPr dirty="0" sz="1550">
                <a:latin typeface="Calibri"/>
                <a:cs typeface="Calibri"/>
              </a:rPr>
              <a:t>region</a:t>
            </a:r>
            <a:r>
              <a:rPr dirty="0" sz="1550" spc="-114">
                <a:latin typeface="Calibri"/>
                <a:cs typeface="Calibri"/>
              </a:rPr>
              <a:t> </a:t>
            </a:r>
            <a:r>
              <a:rPr dirty="0" sz="1550">
                <a:latin typeface="Calibri"/>
                <a:cs typeface="Calibri"/>
              </a:rPr>
              <a:t>through  </a:t>
            </a:r>
            <a:r>
              <a:rPr dirty="0" sz="1550" spc="5">
                <a:latin typeface="Calibri"/>
                <a:cs typeface="Calibri"/>
              </a:rPr>
              <a:t>ConvNet</a:t>
            </a:r>
            <a:endParaRPr sz="1550">
              <a:latin typeface="Calibri"/>
              <a:cs typeface="Calibri"/>
            </a:endParaRPr>
          </a:p>
          <a:p>
            <a:pPr marL="12700" marR="114935">
              <a:lnSpc>
                <a:spcPct val="101099"/>
              </a:lnSpc>
              <a:spcBef>
                <a:spcPts val="1260"/>
              </a:spcBef>
            </a:pPr>
            <a:r>
              <a:rPr dirty="0" sz="1550" spc="-20">
                <a:latin typeface="Calibri"/>
                <a:cs typeface="Calibri"/>
              </a:rPr>
              <a:t>Warped </a:t>
            </a:r>
            <a:r>
              <a:rPr dirty="0" sz="1550" spc="-5">
                <a:latin typeface="Calibri"/>
                <a:cs typeface="Calibri"/>
              </a:rPr>
              <a:t>image  </a:t>
            </a:r>
            <a:r>
              <a:rPr dirty="0" sz="1550" spc="5">
                <a:latin typeface="Calibri"/>
                <a:cs typeface="Calibri"/>
              </a:rPr>
              <a:t>regions</a:t>
            </a:r>
            <a:r>
              <a:rPr dirty="0" sz="1550" spc="-125">
                <a:latin typeface="Calibri"/>
                <a:cs typeface="Calibri"/>
              </a:rPr>
              <a:t> </a:t>
            </a:r>
            <a:r>
              <a:rPr dirty="0" sz="1550" spc="-15">
                <a:latin typeface="Calibri"/>
                <a:cs typeface="Calibri"/>
              </a:rPr>
              <a:t>(224x224)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981577" y="2591785"/>
            <a:ext cx="593090" cy="247650"/>
          </a:xfrm>
          <a:prstGeom prst="rect">
            <a:avLst/>
          </a:prstGeom>
          <a:ln w="1647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ts val="1845"/>
              </a:lnSpc>
            </a:pPr>
            <a:r>
              <a:rPr dirty="0" sz="1600" spc="1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7251172" y="2895211"/>
            <a:ext cx="2346960" cy="755015"/>
            <a:chOff x="7251172" y="2895211"/>
            <a:chExt cx="2346960" cy="755015"/>
          </a:xfrm>
        </p:grpSpPr>
        <p:sp>
          <p:nvSpPr>
            <p:cNvPr id="126" name="object 126"/>
            <p:cNvSpPr/>
            <p:nvPr/>
          </p:nvSpPr>
          <p:spPr>
            <a:xfrm>
              <a:off x="9418651" y="2895211"/>
              <a:ext cx="179183" cy="17918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8110513" y="3146263"/>
              <a:ext cx="179183" cy="1791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7251172" y="3470440"/>
              <a:ext cx="179183" cy="17918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7548664" y="2838839"/>
            <a:ext cx="593090" cy="247650"/>
          </a:xfrm>
          <a:prstGeom prst="rect">
            <a:avLst/>
          </a:prstGeom>
          <a:ln w="1647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3185">
              <a:lnSpc>
                <a:spcPts val="1845"/>
              </a:lnSpc>
            </a:pPr>
            <a:r>
              <a:rPr dirty="0" sz="1600" spc="1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34" name="object 1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90</a:t>
            </a:fld>
          </a:p>
        </p:txBody>
      </p:sp>
      <p:sp>
        <p:nvSpPr>
          <p:cNvPr id="135" name="object 1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6708681" y="3176479"/>
            <a:ext cx="593090" cy="247650"/>
          </a:xfrm>
          <a:prstGeom prst="rect">
            <a:avLst/>
          </a:prstGeom>
          <a:ln w="16470">
            <a:solidFill>
              <a:srgbClr val="0000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4455">
              <a:lnSpc>
                <a:spcPts val="1795"/>
              </a:lnSpc>
            </a:pPr>
            <a:r>
              <a:rPr dirty="0" sz="1600" spc="10">
                <a:latin typeface="Calibri"/>
                <a:cs typeface="Calibri"/>
              </a:rPr>
              <a:t>Bbox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996696" y="1349755"/>
            <a:ext cx="425005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25" b="1">
                <a:latin typeface="Calibri"/>
                <a:cs typeface="Calibri"/>
              </a:rPr>
              <a:t>Fast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Apply </a:t>
            </a:r>
            <a:r>
              <a:rPr dirty="0" sz="2400" spc="-10">
                <a:latin typeface="Calibri"/>
                <a:cs typeface="Calibri"/>
              </a:rPr>
              <a:t>differentiable  cropping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10">
                <a:latin typeface="Calibri"/>
                <a:cs typeface="Calibri"/>
              </a:rPr>
              <a:t>shared image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6696834" y="1346708"/>
            <a:ext cx="43992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10" b="1">
                <a:latin typeface="Calibri"/>
                <a:cs typeface="Calibri"/>
              </a:rPr>
              <a:t>“Slow” </a:t>
            </a:r>
            <a:r>
              <a:rPr dirty="0" sz="2400" spc="-5" b="1">
                <a:latin typeface="Calibri"/>
                <a:cs typeface="Calibri"/>
              </a:rPr>
              <a:t>R-CNN</a:t>
            </a:r>
            <a:r>
              <a:rPr dirty="0" sz="2400" spc="-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Apply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differentiable  cropping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10">
                <a:latin typeface="Calibri"/>
                <a:cs typeface="Calibri"/>
              </a:rPr>
              <a:t>shared image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988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 </a:t>
            </a:r>
            <a:r>
              <a:rPr dirty="0" spc="-5"/>
              <a:t>R-CNN </a:t>
            </a:r>
            <a:r>
              <a:rPr dirty="0" spc="-10"/>
              <a:t>vs </a:t>
            </a:r>
            <a:r>
              <a:rPr dirty="0" spc="15"/>
              <a:t>“Slow”</a:t>
            </a:r>
            <a:r>
              <a:rPr dirty="0" spc="-20"/>
              <a:t> </a:t>
            </a:r>
            <a:r>
              <a:rPr dirty="0" spc="-1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225552" y="1898904"/>
            <a:ext cx="4898136" cy="2874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0823" y="1621536"/>
            <a:ext cx="5562600" cy="3529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168" y="5803981"/>
            <a:ext cx="6102985" cy="525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</a:t>
            </a:r>
            <a:r>
              <a:rPr dirty="0" sz="1100" spc="-20">
                <a:latin typeface="Calibri"/>
                <a:cs typeface="Calibri"/>
              </a:rPr>
              <a:t>semantic segmentation”, CVPR 2014.  </a:t>
            </a: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“Spatial pyramid pooling </a:t>
            </a:r>
            <a:r>
              <a:rPr dirty="0" sz="1100" spc="-5">
                <a:latin typeface="Calibri"/>
                <a:cs typeface="Calibri"/>
              </a:rPr>
              <a:t>in </a:t>
            </a:r>
            <a:r>
              <a:rPr dirty="0" sz="1100" spc="-20">
                <a:latin typeface="Calibri"/>
                <a:cs typeface="Calibri"/>
              </a:rPr>
              <a:t>deep </a:t>
            </a:r>
            <a:r>
              <a:rPr dirty="0" sz="1100" spc="-15">
                <a:latin typeface="Calibri"/>
                <a:cs typeface="Calibri"/>
              </a:rPr>
              <a:t>convolutional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visual recognition”, </a:t>
            </a:r>
            <a:r>
              <a:rPr dirty="0" sz="1100" spc="-20">
                <a:latin typeface="Calibri"/>
                <a:cs typeface="Calibri"/>
              </a:rPr>
              <a:t>ECCV</a:t>
            </a:r>
            <a:r>
              <a:rPr dirty="0" sz="1100" spc="-13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93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988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 </a:t>
            </a:r>
            <a:r>
              <a:rPr dirty="0" spc="-5"/>
              <a:t>R-CNN </a:t>
            </a:r>
            <a:r>
              <a:rPr dirty="0" spc="-10"/>
              <a:t>vs </a:t>
            </a:r>
            <a:r>
              <a:rPr dirty="0" spc="15"/>
              <a:t>“Slow”</a:t>
            </a:r>
            <a:r>
              <a:rPr dirty="0" spc="-20"/>
              <a:t> </a:t>
            </a:r>
            <a:r>
              <a:rPr dirty="0" spc="-1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225552" y="1898904"/>
            <a:ext cx="4898136" cy="2874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830823" y="1621536"/>
            <a:ext cx="5562600" cy="3529965"/>
            <a:chOff x="5830823" y="1621536"/>
            <a:chExt cx="5562600" cy="3529965"/>
          </a:xfrm>
        </p:grpSpPr>
        <p:sp>
          <p:nvSpPr>
            <p:cNvPr id="5" name="object 5"/>
            <p:cNvSpPr/>
            <p:nvPr/>
          </p:nvSpPr>
          <p:spPr>
            <a:xfrm>
              <a:off x="5830823" y="1621536"/>
              <a:ext cx="5562600" cy="3529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717121" y="4484048"/>
              <a:ext cx="1164590" cy="76200"/>
            </a:xfrm>
            <a:custGeom>
              <a:avLst/>
              <a:gdLst/>
              <a:ahLst/>
              <a:cxnLst/>
              <a:rect l="l" t="t" r="r" b="b"/>
              <a:pathLst>
                <a:path w="116459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164590" h="76200">
                  <a:moveTo>
                    <a:pt x="76200" y="28575"/>
                  </a:moveTo>
                  <a:lnTo>
                    <a:pt x="76200" y="47625"/>
                  </a:lnTo>
                  <a:lnTo>
                    <a:pt x="1164497" y="47626"/>
                  </a:lnTo>
                  <a:lnTo>
                    <a:pt x="1164497" y="28576"/>
                  </a:lnTo>
                  <a:lnTo>
                    <a:pt x="76200" y="28575"/>
                  </a:lnTo>
                  <a:close/>
                </a:path>
                <a:path w="1164590" h="76200">
                  <a:moveTo>
                    <a:pt x="63500" y="28575"/>
                  </a:move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lnTo>
                    <a:pt x="63500" y="28575"/>
                  </a:lnTo>
                  <a:close/>
                </a:path>
                <a:path w="1164590" h="76200">
                  <a:moveTo>
                    <a:pt x="76200" y="28575"/>
                  </a:moveTo>
                  <a:lnTo>
                    <a:pt x="63500" y="28575"/>
                  </a:lnTo>
                  <a:lnTo>
                    <a:pt x="7620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981123" y="3971035"/>
            <a:ext cx="2293620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dirty="0" sz="2400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Runtime  dominated by  region</a:t>
            </a:r>
            <a:r>
              <a:rPr dirty="0" sz="24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proposals!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168" y="5803981"/>
            <a:ext cx="6102985" cy="525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05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</a:t>
            </a:r>
            <a:r>
              <a:rPr dirty="0" sz="1100" spc="-20">
                <a:latin typeface="Calibri"/>
                <a:cs typeface="Calibri"/>
              </a:rPr>
              <a:t>semantic segmentation”, CVPR 2014.  </a:t>
            </a: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“Spatial pyramid pooling </a:t>
            </a:r>
            <a:r>
              <a:rPr dirty="0" sz="1100" spc="-5">
                <a:latin typeface="Calibri"/>
                <a:cs typeface="Calibri"/>
              </a:rPr>
              <a:t>in </a:t>
            </a:r>
            <a:r>
              <a:rPr dirty="0" sz="1100" spc="-20">
                <a:latin typeface="Calibri"/>
                <a:cs typeface="Calibri"/>
              </a:rPr>
              <a:t>deep </a:t>
            </a:r>
            <a:r>
              <a:rPr dirty="0" sz="1100" spc="-15">
                <a:latin typeface="Calibri"/>
                <a:cs typeface="Calibri"/>
              </a:rPr>
              <a:t>convolutional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visual recognition”, </a:t>
            </a:r>
            <a:r>
              <a:rPr dirty="0" sz="1100" spc="-20">
                <a:latin typeface="Calibri"/>
                <a:cs typeface="Calibri"/>
              </a:rPr>
              <a:t>ECCV</a:t>
            </a:r>
            <a:r>
              <a:rPr dirty="0" sz="1100" spc="-13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Lecture 15 </a:t>
            </a:r>
            <a:r>
              <a:rPr dirty="0"/>
              <a:t>-</a:t>
            </a:r>
            <a:r>
              <a:rPr dirty="0" spc="-80"/>
              <a:t> </a:t>
            </a:r>
            <a:fld id="{81D60167-4931-47E6-BA6A-407CBD079E47}" type="slidenum">
              <a:rPr dirty="0"/>
              <a:t>93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57988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Fast </a:t>
            </a:r>
            <a:r>
              <a:rPr dirty="0" spc="-5"/>
              <a:t>R-CNN </a:t>
            </a:r>
            <a:r>
              <a:rPr dirty="0" spc="-10"/>
              <a:t>vs </a:t>
            </a:r>
            <a:r>
              <a:rPr dirty="0" spc="15"/>
              <a:t>“Slow”</a:t>
            </a:r>
            <a:r>
              <a:rPr dirty="0" spc="-20"/>
              <a:t> </a:t>
            </a:r>
            <a:r>
              <a:rPr dirty="0" spc="-1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225552" y="1898904"/>
            <a:ext cx="4898136" cy="2874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830823" y="1621536"/>
            <a:ext cx="5562600" cy="3529965"/>
            <a:chOff x="5830823" y="1621536"/>
            <a:chExt cx="5562600" cy="3529965"/>
          </a:xfrm>
        </p:grpSpPr>
        <p:sp>
          <p:nvSpPr>
            <p:cNvPr id="5" name="object 5"/>
            <p:cNvSpPr/>
            <p:nvPr/>
          </p:nvSpPr>
          <p:spPr>
            <a:xfrm>
              <a:off x="5830823" y="1621536"/>
              <a:ext cx="5562600" cy="3529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717121" y="4484048"/>
              <a:ext cx="1164590" cy="76200"/>
            </a:xfrm>
            <a:custGeom>
              <a:avLst/>
              <a:gdLst/>
              <a:ahLst/>
              <a:cxnLst/>
              <a:rect l="l" t="t" r="r" b="b"/>
              <a:pathLst>
                <a:path w="116459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w="1164590" h="76200">
                  <a:moveTo>
                    <a:pt x="76200" y="28575"/>
                  </a:moveTo>
                  <a:lnTo>
                    <a:pt x="76200" y="47625"/>
                  </a:lnTo>
                  <a:lnTo>
                    <a:pt x="1164497" y="47626"/>
                  </a:lnTo>
                  <a:lnTo>
                    <a:pt x="1164497" y="28576"/>
                  </a:lnTo>
                  <a:lnTo>
                    <a:pt x="76200" y="28575"/>
                  </a:lnTo>
                  <a:close/>
                </a:path>
                <a:path w="1164590" h="76200">
                  <a:moveTo>
                    <a:pt x="63500" y="28575"/>
                  </a:move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lnTo>
                    <a:pt x="63500" y="28575"/>
                  </a:lnTo>
                  <a:close/>
                </a:path>
                <a:path w="1164590" h="76200">
                  <a:moveTo>
                    <a:pt x="76200" y="28575"/>
                  </a:moveTo>
                  <a:lnTo>
                    <a:pt x="63500" y="28575"/>
                  </a:lnTo>
                  <a:lnTo>
                    <a:pt x="7620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613990" y="3971035"/>
            <a:ext cx="5321935" cy="2360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379345" marR="666115">
              <a:lnSpc>
                <a:spcPct val="100800"/>
              </a:lnSpc>
              <a:spcBef>
                <a:spcPts val="75"/>
              </a:spcBef>
            </a:pP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dirty="0" sz="2400" spc="-6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Runtime  dominated by  region</a:t>
            </a:r>
            <a:r>
              <a:rPr dirty="0" sz="24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Calibri"/>
                <a:cs typeface="Calibri"/>
              </a:rPr>
              <a:t>proposals!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985"/>
              </a:spcBef>
            </a:pPr>
            <a:r>
              <a:rPr dirty="0" sz="2400" spc="-10" b="1">
                <a:solidFill>
                  <a:srgbClr val="70AD47"/>
                </a:solidFill>
                <a:latin typeface="Calibri"/>
                <a:cs typeface="Calibri"/>
              </a:rPr>
              <a:t>Recall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: </a:t>
            </a:r>
            <a:r>
              <a:rPr dirty="0" sz="2400" spc="-15">
                <a:solidFill>
                  <a:srgbClr val="70AD47"/>
                </a:solidFill>
                <a:latin typeface="Calibri"/>
                <a:cs typeface="Calibri"/>
              </a:rPr>
              <a:t>Region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proposals computed 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by 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heuristic ”Selective Search” 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algorithm on 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CPU </a:t>
            </a:r>
            <a:r>
              <a:rPr dirty="0" sz="2400">
                <a:solidFill>
                  <a:srgbClr val="70AD47"/>
                </a:solidFill>
                <a:latin typeface="Calibri"/>
                <a:cs typeface="Calibri"/>
              </a:rPr>
              <a:t>-- </a:t>
            </a:r>
            <a:r>
              <a:rPr dirty="0" sz="2400" spc="-20">
                <a:solidFill>
                  <a:srgbClr val="70AD47"/>
                </a:solidFill>
                <a:latin typeface="Calibri"/>
                <a:cs typeface="Calibri"/>
              </a:rPr>
              <a:t>let’s 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learn them with </a:t>
            </a:r>
            <a:r>
              <a:rPr dirty="0" sz="2400">
                <a:solidFill>
                  <a:srgbClr val="70AD47"/>
                </a:solidFill>
                <a:latin typeface="Calibri"/>
                <a:cs typeface="Calibri"/>
              </a:rPr>
              <a:t>a </a:t>
            </a:r>
            <a:r>
              <a:rPr dirty="0" sz="2400" spc="-5">
                <a:solidFill>
                  <a:srgbClr val="70AD47"/>
                </a:solidFill>
                <a:latin typeface="Calibri"/>
                <a:cs typeface="Calibri"/>
              </a:rPr>
              <a:t>CNN</a:t>
            </a:r>
            <a:r>
              <a:rPr dirty="0" sz="2400" spc="-7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70AD47"/>
                </a:solidFill>
                <a:latin typeface="Calibri"/>
                <a:cs typeface="Calibri"/>
              </a:rPr>
              <a:t>instead!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15045" y="6466294"/>
            <a:ext cx="1562100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9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95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9168" y="5797296"/>
            <a:ext cx="6102985" cy="5226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latin typeface="Calibri"/>
                <a:cs typeface="Calibri"/>
              </a:rPr>
              <a:t>Girshick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“Rich feature hierarchies for accurate </a:t>
            </a:r>
            <a:r>
              <a:rPr dirty="0" sz="1100" spc="-20">
                <a:latin typeface="Calibri"/>
                <a:cs typeface="Calibri"/>
              </a:rPr>
              <a:t>object </a:t>
            </a:r>
            <a:r>
              <a:rPr dirty="0" sz="1100" spc="-15">
                <a:latin typeface="Calibri"/>
                <a:cs typeface="Calibri"/>
              </a:rPr>
              <a:t>detection and </a:t>
            </a:r>
            <a:r>
              <a:rPr dirty="0" sz="1100" spc="-20">
                <a:latin typeface="Calibri"/>
                <a:cs typeface="Calibri"/>
              </a:rPr>
              <a:t>semantic segmentation”, CVPR 2014.  </a:t>
            </a:r>
            <a:r>
              <a:rPr dirty="0" sz="1100" spc="-15">
                <a:latin typeface="Calibri"/>
                <a:cs typeface="Calibri"/>
              </a:rPr>
              <a:t>He 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“Spatial pyramid pooling </a:t>
            </a:r>
            <a:r>
              <a:rPr dirty="0" sz="1100" spc="-5">
                <a:latin typeface="Calibri"/>
                <a:cs typeface="Calibri"/>
              </a:rPr>
              <a:t>in </a:t>
            </a:r>
            <a:r>
              <a:rPr dirty="0" sz="1100" spc="-20">
                <a:latin typeface="Calibri"/>
                <a:cs typeface="Calibri"/>
              </a:rPr>
              <a:t>deep </a:t>
            </a:r>
            <a:r>
              <a:rPr dirty="0" sz="1100" spc="-15">
                <a:latin typeface="Calibri"/>
                <a:cs typeface="Calibri"/>
              </a:rPr>
              <a:t>convolutional </a:t>
            </a:r>
            <a:r>
              <a:rPr dirty="0" sz="1100" spc="-20">
                <a:latin typeface="Calibri"/>
                <a:cs typeface="Calibri"/>
              </a:rPr>
              <a:t>networks </a:t>
            </a:r>
            <a:r>
              <a:rPr dirty="0" sz="1100" spc="-15">
                <a:latin typeface="Calibri"/>
                <a:cs typeface="Calibri"/>
              </a:rPr>
              <a:t>for visual recognition”, </a:t>
            </a:r>
            <a:r>
              <a:rPr dirty="0" sz="1100" spc="-20">
                <a:latin typeface="Calibri"/>
                <a:cs typeface="Calibri"/>
              </a:rPr>
              <a:t>ECCV</a:t>
            </a:r>
            <a:r>
              <a:rPr dirty="0" sz="1100" spc="-13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50"/>
              </a:lnSpc>
            </a:pPr>
            <a:r>
              <a:rPr dirty="0" sz="1100" spc="-15">
                <a:latin typeface="Calibri"/>
                <a:cs typeface="Calibri"/>
              </a:rPr>
              <a:t>Girshick, “Fast </a:t>
            </a:r>
            <a:r>
              <a:rPr dirty="0" sz="1100" spc="-20">
                <a:latin typeface="Calibri"/>
                <a:cs typeface="Calibri"/>
              </a:rPr>
              <a:t>R-CNN”, ICCV</a:t>
            </a:r>
            <a:r>
              <a:rPr dirty="0" sz="1100" spc="-6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1391" y="993647"/>
            <a:ext cx="6772656" cy="5349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310" y="5891784"/>
            <a:ext cx="5873750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20">
                <a:latin typeface="Calibri"/>
                <a:cs typeface="Calibri"/>
              </a:rPr>
              <a:t>Ren </a:t>
            </a:r>
            <a:r>
              <a:rPr dirty="0" sz="1100" spc="-15">
                <a:latin typeface="Calibri"/>
                <a:cs typeface="Calibri"/>
              </a:rPr>
              <a:t>et </a:t>
            </a:r>
            <a:r>
              <a:rPr dirty="0" sz="1100" spc="-10">
                <a:latin typeface="Calibri"/>
                <a:cs typeface="Calibri"/>
              </a:rPr>
              <a:t>al, </a:t>
            </a:r>
            <a:r>
              <a:rPr dirty="0" sz="1100" spc="-15">
                <a:latin typeface="Calibri"/>
                <a:cs typeface="Calibri"/>
              </a:rPr>
              <a:t>“Faster </a:t>
            </a:r>
            <a:r>
              <a:rPr dirty="0" sz="1100" spc="-20">
                <a:latin typeface="Calibri"/>
                <a:cs typeface="Calibri"/>
              </a:rPr>
              <a:t>R-CNN: </a:t>
            </a:r>
            <a:r>
              <a:rPr dirty="0" sz="1100" spc="-15">
                <a:latin typeface="Calibri"/>
                <a:cs typeface="Calibri"/>
              </a:rPr>
              <a:t>Towards </a:t>
            </a:r>
            <a:r>
              <a:rPr dirty="0" sz="1100" spc="-20">
                <a:latin typeface="Calibri"/>
                <a:cs typeface="Calibri"/>
              </a:rPr>
              <a:t>Real-Time Object Detection </a:t>
            </a:r>
            <a:r>
              <a:rPr dirty="0" sz="1100" spc="-10">
                <a:latin typeface="Calibri"/>
                <a:cs typeface="Calibri"/>
              </a:rPr>
              <a:t>with </a:t>
            </a:r>
            <a:r>
              <a:rPr dirty="0" sz="1100" spc="-20">
                <a:latin typeface="Calibri"/>
                <a:cs typeface="Calibri"/>
              </a:rPr>
              <a:t>Region Proposal Networks”, </a:t>
            </a:r>
            <a:r>
              <a:rPr dirty="0" sz="1100" spc="-15">
                <a:latin typeface="Calibri"/>
                <a:cs typeface="Calibri"/>
              </a:rPr>
              <a:t>NIPS </a:t>
            </a:r>
            <a:r>
              <a:rPr dirty="0" sz="1100" spc="-20">
                <a:latin typeface="Calibri"/>
                <a:cs typeface="Calibri"/>
              </a:rPr>
              <a:t>2015  </a:t>
            </a:r>
            <a:r>
              <a:rPr dirty="0" sz="1100" spc="-15">
                <a:latin typeface="Calibri"/>
                <a:cs typeface="Calibri"/>
              </a:rPr>
              <a:t>Figure copyright </a:t>
            </a:r>
            <a:r>
              <a:rPr dirty="0" sz="1100" spc="-20">
                <a:latin typeface="Calibri"/>
                <a:cs typeface="Calibri"/>
              </a:rPr>
              <a:t>2015, Ross </a:t>
            </a:r>
            <a:r>
              <a:rPr dirty="0" sz="1100" spc="-15">
                <a:latin typeface="Calibri"/>
                <a:cs typeface="Calibri"/>
              </a:rPr>
              <a:t>Girshick; </a:t>
            </a:r>
            <a:r>
              <a:rPr dirty="0" sz="1100" spc="-20">
                <a:latin typeface="Calibri"/>
                <a:cs typeface="Calibri"/>
              </a:rPr>
              <a:t>reproduced </a:t>
            </a:r>
            <a:r>
              <a:rPr dirty="0" sz="1100" spc="-10">
                <a:latin typeface="Calibri"/>
                <a:cs typeface="Calibri"/>
              </a:rPr>
              <a:t>with</a:t>
            </a:r>
            <a:r>
              <a:rPr dirty="0" sz="1100" spc="-8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permission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931" y="1780539"/>
            <a:ext cx="4549140" cy="3439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2804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Calibri"/>
                <a:cs typeface="Calibri"/>
              </a:rPr>
              <a:t>Insert </a:t>
            </a:r>
            <a:r>
              <a:rPr dirty="0" sz="2800" spc="-10" b="1">
                <a:latin typeface="Calibri"/>
                <a:cs typeface="Calibri"/>
              </a:rPr>
              <a:t>Region Proposal  Network </a:t>
            </a:r>
            <a:r>
              <a:rPr dirty="0" sz="2800" spc="-5" b="1">
                <a:latin typeface="Calibri"/>
                <a:cs typeface="Calibri"/>
              </a:rPr>
              <a:t>(RPN)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10">
                <a:latin typeface="Calibri"/>
                <a:cs typeface="Calibri"/>
              </a:rPr>
              <a:t>predict  proposals </a:t>
            </a:r>
            <a:r>
              <a:rPr dirty="0" sz="2800" spc="-15">
                <a:latin typeface="Calibri"/>
                <a:cs typeface="Calibri"/>
              </a:rPr>
              <a:t>from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70"/>
              </a:spcBef>
            </a:pPr>
            <a:r>
              <a:rPr dirty="0" sz="2800" spc="-5">
                <a:latin typeface="Calibri"/>
                <a:cs typeface="Calibri"/>
              </a:rPr>
              <a:t>Otherwise same as </a:t>
            </a:r>
            <a:r>
              <a:rPr dirty="0" sz="2800" spc="-30">
                <a:latin typeface="Calibri"/>
                <a:cs typeface="Calibri"/>
              </a:rPr>
              <a:t>Fast </a:t>
            </a:r>
            <a:r>
              <a:rPr dirty="0" sz="2800">
                <a:latin typeface="Calibri"/>
                <a:cs typeface="Calibri"/>
              </a:rPr>
              <a:t>R-CNN:  </a:t>
            </a:r>
            <a:r>
              <a:rPr dirty="0" sz="2800" spc="-20">
                <a:latin typeface="Calibri"/>
                <a:cs typeface="Calibri"/>
              </a:rPr>
              <a:t>Crop </a:t>
            </a:r>
            <a:r>
              <a:rPr dirty="0" sz="2800" spc="-25">
                <a:latin typeface="Calibri"/>
                <a:cs typeface="Calibri"/>
              </a:rPr>
              <a:t>features for </a:t>
            </a:r>
            <a:r>
              <a:rPr dirty="0" sz="2800" spc="-5">
                <a:latin typeface="Calibri"/>
                <a:cs typeface="Calibri"/>
              </a:rPr>
              <a:t>each  </a:t>
            </a:r>
            <a:r>
              <a:rPr dirty="0" sz="2800" spc="-10">
                <a:latin typeface="Calibri"/>
                <a:cs typeface="Calibri"/>
              </a:rPr>
              <a:t>proposal, </a:t>
            </a:r>
            <a:r>
              <a:rPr dirty="0" sz="2800">
                <a:latin typeface="Calibri"/>
                <a:cs typeface="Calibri"/>
              </a:rPr>
              <a:t>classify </a:t>
            </a:r>
            <a:r>
              <a:rPr dirty="0" sz="2800" spc="-5">
                <a:latin typeface="Calibri"/>
                <a:cs typeface="Calibri"/>
              </a:rPr>
              <a:t>each one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33963" y="951073"/>
            <a:ext cx="2933700" cy="757555"/>
          </a:xfrm>
          <a:custGeom>
            <a:avLst/>
            <a:gdLst/>
            <a:ahLst/>
            <a:cxnLst/>
            <a:rect l="l" t="t" r="r" b="b"/>
            <a:pathLst>
              <a:path w="2933700" h="757555">
                <a:moveTo>
                  <a:pt x="2933636" y="0"/>
                </a:moveTo>
                <a:lnTo>
                  <a:pt x="0" y="0"/>
                </a:lnTo>
                <a:lnTo>
                  <a:pt x="0" y="757003"/>
                </a:lnTo>
                <a:lnTo>
                  <a:pt x="2933636" y="757003"/>
                </a:lnTo>
                <a:lnTo>
                  <a:pt x="2933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85591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Fast</a:t>
            </a:r>
            <a:r>
              <a:rPr dirty="0" u="heavy" sz="3900" spc="-15">
                <a:uFill>
                  <a:solidFill>
                    <a:srgbClr val="000000"/>
                  </a:solidFill>
                </a:uFill>
              </a:rPr>
              <a:t>er</a:t>
            </a:r>
            <a:r>
              <a:rPr dirty="0" sz="3900" spc="-15"/>
              <a:t> </a:t>
            </a:r>
            <a:r>
              <a:rPr dirty="0" sz="4000" spc="-5"/>
              <a:t>R-CNN: Learnable </a:t>
            </a:r>
            <a:r>
              <a:rPr dirty="0" sz="4000" spc="-15"/>
              <a:t>Region</a:t>
            </a:r>
            <a:r>
              <a:rPr dirty="0" sz="4000" spc="-20"/>
              <a:t> </a:t>
            </a:r>
            <a:r>
              <a:rPr dirty="0" sz="4000" spc="-15"/>
              <a:t>Proposals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739"/>
            <a:ext cx="64293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Region </a:t>
            </a:r>
            <a:r>
              <a:rPr dirty="0" spc="-20"/>
              <a:t>Proposal </a:t>
            </a:r>
            <a:r>
              <a:rPr dirty="0" spc="-15"/>
              <a:t>Network </a:t>
            </a:r>
            <a:r>
              <a:rPr dirty="0" spc="-5"/>
              <a:t>(RPN)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26646" y="1710117"/>
            <a:ext cx="3570604" cy="3097530"/>
            <a:chOff x="4626646" y="1710117"/>
            <a:chExt cx="3570604" cy="3097530"/>
          </a:xfrm>
        </p:grpSpPr>
        <p:sp>
          <p:nvSpPr>
            <p:cNvPr id="4" name="object 4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48199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1425" y="4396276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5394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60239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72827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31425" y="3989982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31425" y="3583687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1425" y="317739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277109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3703236" y="2483471"/>
            <a:ext cx="718185" cy="1811020"/>
            <a:chOff x="3703236" y="2483471"/>
            <a:chExt cx="718185" cy="1811020"/>
          </a:xfrm>
        </p:grpSpPr>
        <p:sp>
          <p:nvSpPr>
            <p:cNvPr id="24" name="object 24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2801" y="1108964"/>
            <a:ext cx="388112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 get  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3236" y="1710117"/>
            <a:ext cx="4493895" cy="3097530"/>
            <a:chOff x="3703236" y="1710117"/>
            <a:chExt cx="4493895" cy="3097530"/>
          </a:xfrm>
        </p:grpSpPr>
        <p:sp>
          <p:nvSpPr>
            <p:cNvPr id="3" name="object 3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48200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26663" y="1949488"/>
            <a:ext cx="3328035" cy="2858135"/>
            <a:chOff x="4626663" y="1949488"/>
            <a:chExt cx="3328035" cy="2858135"/>
          </a:xfrm>
        </p:grpSpPr>
        <p:sp>
          <p:nvSpPr>
            <p:cNvPr id="13" name="object 13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31425" y="4395790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53945" y="1959715"/>
              <a:ext cx="406400" cy="2842895"/>
            </a:xfrm>
            <a:custGeom>
              <a:avLst/>
              <a:gdLst/>
              <a:ahLst/>
              <a:cxnLst/>
              <a:rect l="l" t="t" r="r" b="b"/>
              <a:pathLst>
                <a:path w="406400" h="2842895">
                  <a:moveTo>
                    <a:pt x="0" y="2440351"/>
                  </a:moveTo>
                  <a:lnTo>
                    <a:pt x="0" y="2842859"/>
                  </a:lnTo>
                </a:path>
                <a:path w="406400" h="2842895">
                  <a:moveTo>
                    <a:pt x="0" y="0"/>
                  </a:moveTo>
                  <a:lnTo>
                    <a:pt x="0" y="2027659"/>
                  </a:lnTo>
                </a:path>
                <a:path w="406400" h="2842895">
                  <a:moveTo>
                    <a:pt x="406294" y="1221469"/>
                  </a:moveTo>
                  <a:lnTo>
                    <a:pt x="406294" y="2842859"/>
                  </a:lnTo>
                </a:path>
                <a:path w="406400" h="2842895">
                  <a:moveTo>
                    <a:pt x="406294" y="0"/>
                  </a:moveTo>
                  <a:lnTo>
                    <a:pt x="406294" y="808776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72828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2034057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621364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986296"/>
              <a:ext cx="3318510" cy="4445"/>
            </a:xfrm>
            <a:custGeom>
              <a:avLst/>
              <a:gdLst/>
              <a:ahLst/>
              <a:cxnLst/>
              <a:rect l="l" t="t" r="r" b="b"/>
              <a:pathLst>
                <a:path w="3318509" h="4445">
                  <a:moveTo>
                    <a:pt x="0" y="4276"/>
                  </a:moveTo>
                  <a:lnTo>
                    <a:pt x="3317936" y="4276"/>
                  </a:lnTo>
                </a:path>
                <a:path w="3318509" h="4445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6398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399425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427212" y="0"/>
                  </a:lnTo>
                </a:path>
                <a:path w="3318509" h="0">
                  <a:moveTo>
                    <a:pt x="839905" y="0"/>
                  </a:moveTo>
                  <a:lnTo>
                    <a:pt x="3317936" y="0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3580002"/>
              <a:ext cx="3318510" cy="4445"/>
            </a:xfrm>
            <a:custGeom>
              <a:avLst/>
              <a:gdLst/>
              <a:ahLst/>
              <a:cxnLst/>
              <a:rect l="l" t="t" r="r" b="b"/>
              <a:pathLst>
                <a:path w="3318509" h="4445">
                  <a:moveTo>
                    <a:pt x="0" y="4276"/>
                  </a:moveTo>
                  <a:lnTo>
                    <a:pt x="3317936" y="4276"/>
                  </a:lnTo>
                </a:path>
                <a:path w="3318509" h="4445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6398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31425" y="358796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2458684" y="0"/>
                  </a:lnTo>
                </a:path>
                <a:path w="3318509" h="0">
                  <a:moveTo>
                    <a:pt x="2871377" y="0"/>
                  </a:moveTo>
                  <a:lnTo>
                    <a:pt x="3317936" y="0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31425" y="3177985"/>
              <a:ext cx="3318510" cy="3810"/>
            </a:xfrm>
            <a:custGeom>
              <a:avLst/>
              <a:gdLst/>
              <a:ahLst/>
              <a:cxnLst/>
              <a:rect l="l" t="t" r="r" b="b"/>
              <a:pathLst>
                <a:path w="3318509" h="3810">
                  <a:moveTo>
                    <a:pt x="0" y="0"/>
                  </a:moveTo>
                  <a:lnTo>
                    <a:pt x="3317936" y="0"/>
                  </a:lnTo>
                </a:path>
                <a:path w="3318509" h="3810">
                  <a:moveTo>
                    <a:pt x="0" y="3686"/>
                  </a:moveTo>
                  <a:lnTo>
                    <a:pt x="3317936" y="3686"/>
                  </a:lnTo>
                </a:path>
              </a:pathLst>
            </a:custGeom>
            <a:ln w="639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31425" y="3173708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833507" y="0"/>
                  </a:lnTo>
                </a:path>
                <a:path w="3318509" h="0">
                  <a:moveTo>
                    <a:pt x="124620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1425" y="2767414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8042385" y="168147"/>
            <a:ext cx="3717925" cy="13030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800" spc="-5" b="0">
                <a:latin typeface="Calibri"/>
                <a:cs typeface="Calibri"/>
              </a:rPr>
              <a:t>Imagine an </a:t>
            </a:r>
            <a:r>
              <a:rPr dirty="0" sz="2800" spc="-5" b="1">
                <a:solidFill>
                  <a:srgbClr val="4472C4"/>
                </a:solidFill>
                <a:latin typeface="Calibri"/>
                <a:cs typeface="Calibri"/>
              </a:rPr>
              <a:t>anchor </a:t>
            </a:r>
            <a:r>
              <a:rPr dirty="0" sz="2800" spc="-25" b="1">
                <a:solidFill>
                  <a:srgbClr val="4472C4"/>
                </a:solidFill>
                <a:latin typeface="Calibri"/>
                <a:cs typeface="Calibri"/>
              </a:rPr>
              <a:t>box </a:t>
            </a:r>
            <a:r>
              <a:rPr dirty="0" sz="2800" spc="-5" b="0">
                <a:latin typeface="Calibri"/>
                <a:cs typeface="Calibri"/>
              </a:rPr>
              <a:t>of  </a:t>
            </a:r>
            <a:r>
              <a:rPr dirty="0" sz="2800" spc="-20" b="0">
                <a:latin typeface="Calibri"/>
                <a:cs typeface="Calibri"/>
              </a:rPr>
              <a:t>fixed size </a:t>
            </a:r>
            <a:r>
              <a:rPr dirty="0" sz="2800" spc="-15" b="0">
                <a:latin typeface="Calibri"/>
                <a:cs typeface="Calibri"/>
              </a:rPr>
              <a:t>at </a:t>
            </a:r>
            <a:r>
              <a:rPr dirty="0" sz="2800" spc="-5" b="0">
                <a:latin typeface="Calibri"/>
                <a:cs typeface="Calibri"/>
              </a:rPr>
              <a:t>each </a:t>
            </a:r>
            <a:r>
              <a:rPr dirty="0" sz="2800" spc="-10" b="0">
                <a:latin typeface="Calibri"/>
                <a:cs typeface="Calibri"/>
              </a:rPr>
              <a:t>point in  </a:t>
            </a:r>
            <a:r>
              <a:rPr dirty="0" sz="2800" b="0">
                <a:latin typeface="Calibri"/>
                <a:cs typeface="Calibri"/>
              </a:rPr>
              <a:t>the </a:t>
            </a:r>
            <a:r>
              <a:rPr dirty="0" sz="2800" spc="-25" b="0">
                <a:latin typeface="Calibri"/>
                <a:cs typeface="Calibri"/>
              </a:rPr>
              <a:t>feature </a:t>
            </a:r>
            <a:r>
              <a:rPr dirty="0" sz="2800" spc="-5" b="0">
                <a:latin typeface="Calibri"/>
                <a:cs typeface="Calibri"/>
              </a:rPr>
              <a:t>map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082849" y="1878679"/>
            <a:ext cx="4396105" cy="3411220"/>
            <a:chOff x="4082849" y="1878679"/>
            <a:chExt cx="4396105" cy="3411220"/>
          </a:xfrm>
        </p:grpSpPr>
        <p:sp>
          <p:nvSpPr>
            <p:cNvPr id="32" name="object 32"/>
            <p:cNvSpPr/>
            <p:nvPr/>
          </p:nvSpPr>
          <p:spPr>
            <a:xfrm>
              <a:off x="5320782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277521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508195" y="1897729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464933" y="2768492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33370" y="2710318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90110" y="3581080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101899" y="3116611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058638" y="3987374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4A86E8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82801" y="55032"/>
            <a:ext cx="6764020" cy="181419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2285"/>
              </a:spcBef>
            </a:pPr>
            <a:r>
              <a:rPr dirty="0" sz="4000" spc="-15" b="0">
                <a:latin typeface="Calibri Light"/>
                <a:cs typeface="Calibri Light"/>
              </a:rPr>
              <a:t>Region </a:t>
            </a:r>
            <a:r>
              <a:rPr dirty="0" sz="4000" spc="-20" b="0">
                <a:latin typeface="Calibri Light"/>
                <a:cs typeface="Calibri Light"/>
              </a:rPr>
              <a:t>Proposal </a:t>
            </a:r>
            <a:r>
              <a:rPr dirty="0" sz="4000" spc="-15" b="0">
                <a:latin typeface="Calibri Light"/>
                <a:cs typeface="Calibri Light"/>
              </a:rPr>
              <a:t>Network </a:t>
            </a:r>
            <a:r>
              <a:rPr dirty="0" sz="4000" spc="-5" b="0">
                <a:latin typeface="Calibri Light"/>
                <a:cs typeface="Calibri Light"/>
              </a:rPr>
              <a:t>(RPN)</a:t>
            </a:r>
            <a:endParaRPr sz="4000">
              <a:latin typeface="Calibri Light"/>
              <a:cs typeface="Calibri Light"/>
            </a:endParaRPr>
          </a:p>
          <a:p>
            <a:pPr marL="12700" marR="2887345">
              <a:lnSpc>
                <a:spcPct val="100800"/>
              </a:lnSpc>
              <a:spcBef>
                <a:spcPts val="129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 get  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3236" y="1710117"/>
            <a:ext cx="4493895" cy="3097530"/>
            <a:chOff x="3703236" y="1710117"/>
            <a:chExt cx="4493895" cy="3097530"/>
          </a:xfrm>
        </p:grpSpPr>
        <p:sp>
          <p:nvSpPr>
            <p:cNvPr id="3" name="object 3"/>
            <p:cNvSpPr/>
            <p:nvPr/>
          </p:nvSpPr>
          <p:spPr>
            <a:xfrm>
              <a:off x="4631409" y="1961148"/>
              <a:ext cx="3314700" cy="2841625"/>
            </a:xfrm>
            <a:custGeom>
              <a:avLst/>
              <a:gdLst/>
              <a:ahLst/>
              <a:cxnLst/>
              <a:rect l="l" t="t" r="r" b="b"/>
              <a:pathLst>
                <a:path w="3314700" h="2841625">
                  <a:moveTo>
                    <a:pt x="3314405" y="0"/>
                  </a:moveTo>
                  <a:lnTo>
                    <a:pt x="0" y="0"/>
                  </a:lnTo>
                  <a:lnTo>
                    <a:pt x="0" y="2841327"/>
                  </a:lnTo>
                  <a:lnTo>
                    <a:pt x="3314405" y="2841327"/>
                  </a:lnTo>
                  <a:lnTo>
                    <a:pt x="33144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945814" y="1714879"/>
              <a:ext cx="246379" cy="3088005"/>
            </a:xfrm>
            <a:custGeom>
              <a:avLst/>
              <a:gdLst/>
              <a:ahLst/>
              <a:cxnLst/>
              <a:rect l="l" t="t" r="r" b="b"/>
              <a:pathLst>
                <a:path w="246379" h="3088004">
                  <a:moveTo>
                    <a:pt x="246268" y="0"/>
                  </a:moveTo>
                  <a:lnTo>
                    <a:pt x="0" y="246268"/>
                  </a:lnTo>
                  <a:lnTo>
                    <a:pt x="0" y="3087596"/>
                  </a:lnTo>
                  <a:lnTo>
                    <a:pt x="246268" y="2841327"/>
                  </a:lnTo>
                  <a:lnTo>
                    <a:pt x="246268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31409" y="1714879"/>
              <a:ext cx="3561079" cy="246379"/>
            </a:xfrm>
            <a:custGeom>
              <a:avLst/>
              <a:gdLst/>
              <a:ahLst/>
              <a:cxnLst/>
              <a:rect l="l" t="t" r="r" b="b"/>
              <a:pathLst>
                <a:path w="3561079" h="246380">
                  <a:moveTo>
                    <a:pt x="3560673" y="0"/>
                  </a:moveTo>
                  <a:lnTo>
                    <a:pt x="246268" y="0"/>
                  </a:lnTo>
                  <a:lnTo>
                    <a:pt x="0" y="246268"/>
                  </a:lnTo>
                  <a:lnTo>
                    <a:pt x="3314405" y="246268"/>
                  </a:lnTo>
                  <a:lnTo>
                    <a:pt x="356067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31409" y="1714879"/>
              <a:ext cx="3561079" cy="3088005"/>
            </a:xfrm>
            <a:custGeom>
              <a:avLst/>
              <a:gdLst/>
              <a:ahLst/>
              <a:cxnLst/>
              <a:rect l="l" t="t" r="r" b="b"/>
              <a:pathLst>
                <a:path w="3561079" h="3088004">
                  <a:moveTo>
                    <a:pt x="0" y="246268"/>
                  </a:moveTo>
                  <a:lnTo>
                    <a:pt x="246268" y="0"/>
                  </a:lnTo>
                  <a:lnTo>
                    <a:pt x="3560673" y="0"/>
                  </a:lnTo>
                  <a:lnTo>
                    <a:pt x="3560673" y="2841328"/>
                  </a:lnTo>
                  <a:lnTo>
                    <a:pt x="3314405" y="3087596"/>
                  </a:lnTo>
                  <a:lnTo>
                    <a:pt x="0" y="3087596"/>
                  </a:lnTo>
                  <a:lnTo>
                    <a:pt x="0" y="246268"/>
                  </a:lnTo>
                  <a:close/>
                </a:path>
                <a:path w="3561079" h="3088004">
                  <a:moveTo>
                    <a:pt x="0" y="246268"/>
                  </a:moveTo>
                  <a:lnTo>
                    <a:pt x="3314405" y="246268"/>
                  </a:lnTo>
                  <a:lnTo>
                    <a:pt x="3560673" y="0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48200" y="1944624"/>
              <a:ext cx="3302376" cy="285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0" y="1801130"/>
                  </a:lnTo>
                  <a:lnTo>
                    <a:pt x="708614" y="1623978"/>
                  </a:lnTo>
                  <a:lnTo>
                    <a:pt x="708614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07999" y="2488233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60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79578" y="3266440"/>
            <a:ext cx="6019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C</a:t>
            </a:r>
            <a:r>
              <a:rPr dirty="0" sz="2500" spc="-20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26663" y="1949488"/>
            <a:ext cx="3328035" cy="2858135"/>
            <a:chOff x="4626663" y="1949488"/>
            <a:chExt cx="3328035" cy="2858135"/>
          </a:xfrm>
        </p:grpSpPr>
        <p:sp>
          <p:nvSpPr>
            <p:cNvPr id="13" name="object 13"/>
            <p:cNvSpPr/>
            <p:nvPr/>
          </p:nvSpPr>
          <p:spPr>
            <a:xfrm>
              <a:off x="5038553" y="1954250"/>
              <a:ext cx="0" cy="2827020"/>
            </a:xfrm>
            <a:custGeom>
              <a:avLst/>
              <a:gdLst/>
              <a:ahLst/>
              <a:cxnLst/>
              <a:rect l="l" t="t" r="r" b="b"/>
              <a:pathLst>
                <a:path w="0" h="2827020">
                  <a:moveTo>
                    <a:pt x="0" y="0"/>
                  </a:moveTo>
                  <a:lnTo>
                    <a:pt x="1" y="2826864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31425" y="4395790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79">
                  <a:moveTo>
                    <a:pt x="0" y="0"/>
                  </a:moveTo>
                  <a:lnTo>
                    <a:pt x="3317936" y="0"/>
                  </a:lnTo>
                </a:path>
                <a:path w="3318509" h="5079">
                  <a:moveTo>
                    <a:pt x="0" y="4763"/>
                  </a:moveTo>
                  <a:lnTo>
                    <a:pt x="3317936" y="4763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53945" y="1959715"/>
              <a:ext cx="406400" cy="2842895"/>
            </a:xfrm>
            <a:custGeom>
              <a:avLst/>
              <a:gdLst/>
              <a:ahLst/>
              <a:cxnLst/>
              <a:rect l="l" t="t" r="r" b="b"/>
              <a:pathLst>
                <a:path w="406400" h="2842895">
                  <a:moveTo>
                    <a:pt x="0" y="2440351"/>
                  </a:moveTo>
                  <a:lnTo>
                    <a:pt x="0" y="2842859"/>
                  </a:lnTo>
                </a:path>
                <a:path w="406400" h="2842895">
                  <a:moveTo>
                    <a:pt x="0" y="0"/>
                  </a:moveTo>
                  <a:lnTo>
                    <a:pt x="0" y="2027659"/>
                  </a:lnTo>
                </a:path>
                <a:path w="406400" h="2842895">
                  <a:moveTo>
                    <a:pt x="406294" y="1221469"/>
                  </a:moveTo>
                  <a:lnTo>
                    <a:pt x="406294" y="2842859"/>
                  </a:lnTo>
                </a:path>
                <a:path w="406400" h="2842895">
                  <a:moveTo>
                    <a:pt x="406294" y="0"/>
                  </a:moveTo>
                  <a:lnTo>
                    <a:pt x="406294" y="808776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66534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72828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1627762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215069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079122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0"/>
                  </a:moveTo>
                  <a:lnTo>
                    <a:pt x="1" y="28428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85415" y="1959715"/>
              <a:ext cx="0" cy="2842895"/>
            </a:xfrm>
            <a:custGeom>
              <a:avLst/>
              <a:gdLst/>
              <a:ahLst/>
              <a:cxnLst/>
              <a:rect l="l" t="t" r="r" b="b"/>
              <a:pathLst>
                <a:path w="0" h="2842895">
                  <a:moveTo>
                    <a:pt x="0" y="2034057"/>
                  </a:moveTo>
                  <a:lnTo>
                    <a:pt x="0" y="2842859"/>
                  </a:lnTo>
                </a:path>
                <a:path w="0" h="2842895">
                  <a:moveTo>
                    <a:pt x="0" y="0"/>
                  </a:moveTo>
                  <a:lnTo>
                    <a:pt x="0" y="1621364"/>
                  </a:lnTo>
                </a:path>
              </a:pathLst>
            </a:custGeom>
            <a:ln w="9526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1425" y="3986296"/>
              <a:ext cx="3318510" cy="4445"/>
            </a:xfrm>
            <a:custGeom>
              <a:avLst/>
              <a:gdLst/>
              <a:ahLst/>
              <a:cxnLst/>
              <a:rect l="l" t="t" r="r" b="b"/>
              <a:pathLst>
                <a:path w="3318509" h="4445">
                  <a:moveTo>
                    <a:pt x="0" y="4276"/>
                  </a:moveTo>
                  <a:lnTo>
                    <a:pt x="3317936" y="4276"/>
                  </a:lnTo>
                </a:path>
                <a:path w="3318509" h="4445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6398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31425" y="3994259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427212" y="0"/>
                  </a:lnTo>
                </a:path>
                <a:path w="3318509" h="0">
                  <a:moveTo>
                    <a:pt x="839905" y="0"/>
                  </a:moveTo>
                  <a:lnTo>
                    <a:pt x="3317936" y="0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31425" y="3580002"/>
              <a:ext cx="3318510" cy="4445"/>
            </a:xfrm>
            <a:custGeom>
              <a:avLst/>
              <a:gdLst/>
              <a:ahLst/>
              <a:cxnLst/>
              <a:rect l="l" t="t" r="r" b="b"/>
              <a:pathLst>
                <a:path w="3318509" h="4445">
                  <a:moveTo>
                    <a:pt x="0" y="4276"/>
                  </a:moveTo>
                  <a:lnTo>
                    <a:pt x="3317936" y="4276"/>
                  </a:lnTo>
                </a:path>
                <a:path w="3318509" h="4445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6398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31425" y="358796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2458684" y="0"/>
                  </a:lnTo>
                </a:path>
                <a:path w="3318509" h="0">
                  <a:moveTo>
                    <a:pt x="2871377" y="0"/>
                  </a:moveTo>
                  <a:lnTo>
                    <a:pt x="3317936" y="0"/>
                  </a:lnTo>
                </a:path>
              </a:pathLst>
            </a:custGeom>
            <a:ln w="8553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31425" y="3177985"/>
              <a:ext cx="3318510" cy="3810"/>
            </a:xfrm>
            <a:custGeom>
              <a:avLst/>
              <a:gdLst/>
              <a:ahLst/>
              <a:cxnLst/>
              <a:rect l="l" t="t" r="r" b="b"/>
              <a:pathLst>
                <a:path w="3318509" h="3810">
                  <a:moveTo>
                    <a:pt x="0" y="0"/>
                  </a:moveTo>
                  <a:lnTo>
                    <a:pt x="3317936" y="0"/>
                  </a:lnTo>
                </a:path>
                <a:path w="3318509" h="3810">
                  <a:moveTo>
                    <a:pt x="0" y="3686"/>
                  </a:moveTo>
                  <a:lnTo>
                    <a:pt x="3317936" y="3686"/>
                  </a:lnTo>
                </a:path>
              </a:pathLst>
            </a:custGeom>
            <a:ln w="639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31425" y="3173708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833507" y="0"/>
                  </a:lnTo>
                </a:path>
                <a:path w="3318509" h="0">
                  <a:moveTo>
                    <a:pt x="1246200" y="0"/>
                  </a:moveTo>
                  <a:lnTo>
                    <a:pt x="3317936" y="0"/>
                  </a:lnTo>
                </a:path>
              </a:pathLst>
            </a:custGeom>
            <a:ln w="7372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1425" y="2767414"/>
              <a:ext cx="3318510" cy="5080"/>
            </a:xfrm>
            <a:custGeom>
              <a:avLst/>
              <a:gdLst/>
              <a:ahLst/>
              <a:cxnLst/>
              <a:rect l="l" t="t" r="r" b="b"/>
              <a:pathLst>
                <a:path w="3318509" h="5080">
                  <a:moveTo>
                    <a:pt x="0" y="4763"/>
                  </a:moveTo>
                  <a:lnTo>
                    <a:pt x="3317936" y="4763"/>
                  </a:lnTo>
                </a:path>
                <a:path w="3318509" h="5080">
                  <a:moveTo>
                    <a:pt x="0" y="0"/>
                  </a:moveTo>
                  <a:lnTo>
                    <a:pt x="3317936" y="0"/>
                  </a:lnTo>
                </a:path>
              </a:pathLst>
            </a:custGeom>
            <a:ln w="737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631425" y="2364804"/>
              <a:ext cx="3318510" cy="0"/>
            </a:xfrm>
            <a:custGeom>
              <a:avLst/>
              <a:gdLst/>
              <a:ahLst/>
              <a:cxnLst/>
              <a:rect l="l" t="t" r="r" b="b"/>
              <a:pathLst>
                <a:path w="3318509" h="0">
                  <a:moveTo>
                    <a:pt x="0" y="0"/>
                  </a:moveTo>
                  <a:lnTo>
                    <a:pt x="3317936" y="1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38375" y="4891023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3705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Calibri"/>
                <a:cs typeface="Calibri"/>
              </a:rPr>
              <a:t>Input </a:t>
            </a:r>
            <a:r>
              <a:rPr dirty="0" sz="2500" spc="-10">
                <a:latin typeface="Calibri"/>
                <a:cs typeface="Calibri"/>
              </a:rPr>
              <a:t>Image  </a:t>
            </a:r>
            <a:r>
              <a:rPr dirty="0" sz="2500" spc="-5">
                <a:latin typeface="Calibri"/>
                <a:cs typeface="Calibri"/>
              </a:rPr>
              <a:t>(e.g. </a:t>
            </a:r>
            <a:r>
              <a:rPr dirty="0" sz="2500">
                <a:latin typeface="Calibri"/>
                <a:cs typeface="Calibri"/>
              </a:rPr>
              <a:t>3 x </a:t>
            </a:r>
            <a:r>
              <a:rPr dirty="0" sz="2500" spc="-5">
                <a:latin typeface="Calibri"/>
                <a:cs typeface="Calibri"/>
              </a:rPr>
              <a:t>640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480)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95579" y="5183632"/>
            <a:ext cx="243840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019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Image </a:t>
            </a:r>
            <a:r>
              <a:rPr dirty="0" sz="2500" spc="-25">
                <a:latin typeface="Calibri"/>
                <a:cs typeface="Calibri"/>
              </a:rPr>
              <a:t>features  </a:t>
            </a:r>
            <a:r>
              <a:rPr dirty="0" sz="2500" spc="-5">
                <a:latin typeface="Calibri"/>
                <a:cs typeface="Calibri"/>
              </a:rPr>
              <a:t>(e.g. 512 </a:t>
            </a:r>
            <a:r>
              <a:rPr dirty="0" sz="2500">
                <a:latin typeface="Calibri"/>
                <a:cs typeface="Calibri"/>
              </a:rPr>
              <a:t>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8058959" y="168147"/>
            <a:ext cx="3684904" cy="13030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800" spc="-5" b="0">
                <a:latin typeface="Calibri"/>
                <a:cs typeface="Calibri"/>
              </a:rPr>
              <a:t>Imagine an anchor </a:t>
            </a:r>
            <a:r>
              <a:rPr dirty="0" sz="2800" spc="-20" b="0">
                <a:latin typeface="Calibri"/>
                <a:cs typeface="Calibri"/>
              </a:rPr>
              <a:t>box</a:t>
            </a:r>
            <a:r>
              <a:rPr dirty="0" sz="2800" spc="-50" b="0">
                <a:latin typeface="Calibri"/>
                <a:cs typeface="Calibri"/>
              </a:rPr>
              <a:t> </a:t>
            </a:r>
            <a:r>
              <a:rPr dirty="0" sz="2800" spc="-5" b="0">
                <a:latin typeface="Calibri"/>
                <a:cs typeface="Calibri"/>
              </a:rPr>
              <a:t>of  </a:t>
            </a:r>
            <a:r>
              <a:rPr dirty="0" sz="2800" spc="-20" b="0">
                <a:latin typeface="Calibri"/>
                <a:cs typeface="Calibri"/>
              </a:rPr>
              <a:t>fixed size </a:t>
            </a:r>
            <a:r>
              <a:rPr dirty="0" sz="2800" spc="-15" b="0">
                <a:latin typeface="Calibri"/>
                <a:cs typeface="Calibri"/>
              </a:rPr>
              <a:t>at </a:t>
            </a:r>
            <a:r>
              <a:rPr dirty="0" sz="2800" spc="-5" b="0">
                <a:latin typeface="Calibri"/>
                <a:cs typeface="Calibri"/>
              </a:rPr>
              <a:t>each </a:t>
            </a:r>
            <a:r>
              <a:rPr dirty="0" sz="2800" spc="-10" b="0">
                <a:latin typeface="Calibri"/>
                <a:cs typeface="Calibri"/>
              </a:rPr>
              <a:t>point in  </a:t>
            </a:r>
            <a:r>
              <a:rPr dirty="0" sz="2800" b="0">
                <a:latin typeface="Calibri"/>
                <a:cs typeface="Calibri"/>
              </a:rPr>
              <a:t>the </a:t>
            </a:r>
            <a:r>
              <a:rPr dirty="0" sz="2800" spc="-25" b="0">
                <a:latin typeface="Calibri"/>
                <a:cs typeface="Calibri"/>
              </a:rPr>
              <a:t>feature </a:t>
            </a:r>
            <a:r>
              <a:rPr dirty="0" sz="2800" spc="-5" b="0">
                <a:latin typeface="Calibri"/>
                <a:cs typeface="Calibri"/>
              </a:rPr>
              <a:t>map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082849" y="1878679"/>
            <a:ext cx="4396105" cy="3411220"/>
            <a:chOff x="4082849" y="1878679"/>
            <a:chExt cx="4396105" cy="3411220"/>
          </a:xfrm>
        </p:grpSpPr>
        <p:sp>
          <p:nvSpPr>
            <p:cNvPr id="32" name="object 32"/>
            <p:cNvSpPr/>
            <p:nvPr/>
          </p:nvSpPr>
          <p:spPr>
            <a:xfrm>
              <a:off x="5320782" y="2304023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277521" y="3174785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00FF00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508195" y="1897729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464933" y="2768492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FF0000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33370" y="2710318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90110" y="3581080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FF0000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101899" y="3116611"/>
              <a:ext cx="2326640" cy="2154555"/>
            </a:xfrm>
            <a:custGeom>
              <a:avLst/>
              <a:gdLst/>
              <a:ahLst/>
              <a:cxnLst/>
              <a:rect l="l" t="t" r="r" b="b"/>
              <a:pathLst>
                <a:path w="2326640" h="2154554">
                  <a:moveTo>
                    <a:pt x="0" y="0"/>
                  </a:moveTo>
                  <a:lnTo>
                    <a:pt x="2326194" y="0"/>
                  </a:lnTo>
                  <a:lnTo>
                    <a:pt x="2326194" y="2154239"/>
                  </a:lnTo>
                  <a:lnTo>
                    <a:pt x="0" y="21542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058638" y="3987374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412692" y="0"/>
                  </a:moveTo>
                  <a:lnTo>
                    <a:pt x="0" y="0"/>
                  </a:lnTo>
                  <a:lnTo>
                    <a:pt x="0" y="412692"/>
                  </a:lnTo>
                  <a:lnTo>
                    <a:pt x="412692" y="412692"/>
                  </a:lnTo>
                  <a:lnTo>
                    <a:pt x="412692" y="0"/>
                  </a:lnTo>
                  <a:close/>
                </a:path>
              </a:pathLst>
            </a:custGeom>
            <a:solidFill>
              <a:srgbClr val="FF0000">
                <a:alpha val="521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82801" y="55032"/>
            <a:ext cx="6764020" cy="181419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2285"/>
              </a:spcBef>
            </a:pPr>
            <a:r>
              <a:rPr dirty="0" sz="4000" spc="-15" b="0">
                <a:latin typeface="Calibri Light"/>
                <a:cs typeface="Calibri Light"/>
              </a:rPr>
              <a:t>Region </a:t>
            </a:r>
            <a:r>
              <a:rPr dirty="0" sz="4000" spc="-20" b="0">
                <a:latin typeface="Calibri Light"/>
                <a:cs typeface="Calibri Light"/>
              </a:rPr>
              <a:t>Proposal </a:t>
            </a:r>
            <a:r>
              <a:rPr dirty="0" sz="4000" spc="-15" b="0">
                <a:latin typeface="Calibri Light"/>
                <a:cs typeface="Calibri Light"/>
              </a:rPr>
              <a:t>Network </a:t>
            </a:r>
            <a:r>
              <a:rPr dirty="0" sz="4000" spc="-5" b="0">
                <a:latin typeface="Calibri Light"/>
                <a:cs typeface="Calibri Light"/>
              </a:rPr>
              <a:t>(RPN)</a:t>
            </a:r>
            <a:endParaRPr sz="4000">
              <a:latin typeface="Calibri Light"/>
              <a:cs typeface="Calibri Light"/>
            </a:endParaRPr>
          </a:p>
          <a:p>
            <a:pPr marL="12700" marR="2887345">
              <a:lnSpc>
                <a:spcPct val="100800"/>
              </a:lnSpc>
              <a:spcBef>
                <a:spcPts val="1290"/>
              </a:spcBef>
            </a:pPr>
            <a:r>
              <a:rPr dirty="0" sz="2400" spc="-5">
                <a:latin typeface="Calibri"/>
                <a:cs typeface="Calibri"/>
              </a:rPr>
              <a:t>Run backbone CNN </a:t>
            </a:r>
            <a:r>
              <a:rPr dirty="0" sz="2400" spc="-15">
                <a:latin typeface="Calibri"/>
                <a:cs typeface="Calibri"/>
              </a:rPr>
              <a:t>to get  features </a:t>
            </a:r>
            <a:r>
              <a:rPr dirty="0" sz="2400" spc="-5">
                <a:latin typeface="Calibri"/>
                <a:cs typeface="Calibri"/>
              </a:rPr>
              <a:t>aligned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5">
                <a:latin typeface="Calibri"/>
                <a:cs typeface="Calibri"/>
              </a:rPr>
              <a:t>input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44197" y="4618735"/>
            <a:ext cx="3392804" cy="1640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065" marR="5080">
              <a:lnSpc>
                <a:spcPct val="101200"/>
              </a:lnSpc>
              <a:spcBef>
                <a:spcPts val="70"/>
              </a:spcBef>
            </a:pPr>
            <a:r>
              <a:rPr dirty="0" sz="2100" spc="-20">
                <a:latin typeface="Calibri"/>
                <a:cs typeface="Calibri"/>
              </a:rPr>
              <a:t>At </a:t>
            </a:r>
            <a:r>
              <a:rPr dirty="0" sz="2100" spc="10">
                <a:latin typeface="Calibri"/>
                <a:cs typeface="Calibri"/>
              </a:rPr>
              <a:t>each </a:t>
            </a:r>
            <a:r>
              <a:rPr dirty="0" sz="2100" spc="5">
                <a:latin typeface="Calibri"/>
                <a:cs typeface="Calibri"/>
              </a:rPr>
              <a:t>point, predict </a:t>
            </a:r>
            <a:r>
              <a:rPr dirty="0" sz="2100" spc="10">
                <a:latin typeface="Calibri"/>
                <a:cs typeface="Calibri"/>
              </a:rPr>
              <a:t>whether  </a:t>
            </a:r>
            <a:r>
              <a:rPr dirty="0" sz="2100" spc="5">
                <a:latin typeface="Calibri"/>
                <a:cs typeface="Calibri"/>
              </a:rPr>
              <a:t>the corresponding </a:t>
            </a:r>
            <a:r>
              <a:rPr dirty="0" sz="2100" spc="10">
                <a:latin typeface="Calibri"/>
                <a:cs typeface="Calibri"/>
              </a:rPr>
              <a:t>anchor  </a:t>
            </a:r>
            <a:r>
              <a:rPr dirty="0" sz="2100">
                <a:latin typeface="Calibri"/>
                <a:cs typeface="Calibri"/>
              </a:rPr>
              <a:t>contains </a:t>
            </a:r>
            <a:r>
              <a:rPr dirty="0" sz="2100" spc="5">
                <a:latin typeface="Calibri"/>
                <a:cs typeface="Calibri"/>
              </a:rPr>
              <a:t>an </a:t>
            </a:r>
            <a:r>
              <a:rPr dirty="0" sz="2100" spc="10">
                <a:latin typeface="Calibri"/>
                <a:cs typeface="Calibri"/>
              </a:rPr>
              <a:t>object </a:t>
            </a:r>
            <a:r>
              <a:rPr dirty="0" sz="2100">
                <a:latin typeface="Calibri"/>
                <a:cs typeface="Calibri"/>
              </a:rPr>
              <a:t>(per-cell  logistic </a:t>
            </a:r>
            <a:r>
              <a:rPr dirty="0" sz="2100" spc="5">
                <a:latin typeface="Calibri"/>
                <a:cs typeface="Calibri"/>
              </a:rPr>
              <a:t>regression, predict  </a:t>
            </a:r>
            <a:r>
              <a:rPr dirty="0" sz="2100">
                <a:latin typeface="Calibri"/>
                <a:cs typeface="Calibri"/>
              </a:rPr>
              <a:t>scores </a:t>
            </a:r>
            <a:r>
              <a:rPr dirty="0" sz="2100" spc="5">
                <a:latin typeface="Calibri"/>
                <a:cs typeface="Calibri"/>
              </a:rPr>
              <a:t>with </a:t>
            </a:r>
            <a:r>
              <a:rPr dirty="0" sz="2100" spc="-5">
                <a:latin typeface="Calibri"/>
                <a:cs typeface="Calibri"/>
              </a:rPr>
              <a:t>conv</a:t>
            </a:r>
            <a:r>
              <a:rPr dirty="0" sz="2100" spc="5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layer)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602709" y="2462354"/>
            <a:ext cx="718185" cy="1811020"/>
            <a:chOff x="8602709" y="2462354"/>
            <a:chExt cx="718185" cy="1811020"/>
          </a:xfrm>
        </p:grpSpPr>
        <p:sp>
          <p:nvSpPr>
            <p:cNvPr id="43" name="object 43"/>
            <p:cNvSpPr/>
            <p:nvPr/>
          </p:nvSpPr>
          <p:spPr>
            <a:xfrm>
              <a:off x="8607471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0" y="1801130"/>
                  </a:lnTo>
                  <a:lnTo>
                    <a:pt x="708615" y="1623978"/>
                  </a:lnTo>
                  <a:lnTo>
                    <a:pt x="708615" y="177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607472" y="2467117"/>
              <a:ext cx="708660" cy="1801495"/>
            </a:xfrm>
            <a:custGeom>
              <a:avLst/>
              <a:gdLst/>
              <a:ahLst/>
              <a:cxnLst/>
              <a:rect l="l" t="t" r="r" b="b"/>
              <a:pathLst>
                <a:path w="708659" h="1801495">
                  <a:moveTo>
                    <a:pt x="0" y="0"/>
                  </a:moveTo>
                  <a:lnTo>
                    <a:pt x="708615" y="177154"/>
                  </a:lnTo>
                  <a:lnTo>
                    <a:pt x="708615" y="1623978"/>
                  </a:lnTo>
                  <a:lnTo>
                    <a:pt x="0" y="1801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8651910" y="3138932"/>
            <a:ext cx="640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Co</a:t>
            </a:r>
            <a:r>
              <a:rPr dirty="0" sz="2400" spc="-40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157666" y="2160015"/>
            <a:ext cx="160845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660" marR="5080" indent="-315595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Calibri"/>
                <a:cs typeface="Calibri"/>
              </a:rPr>
              <a:t>Anchor </a:t>
            </a:r>
            <a:r>
              <a:rPr dirty="0" sz="2500">
                <a:latin typeface="Calibri"/>
                <a:cs typeface="Calibri"/>
              </a:rPr>
              <a:t>is</a:t>
            </a:r>
            <a:r>
              <a:rPr dirty="0" sz="2500" spc="-9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  object?</a:t>
            </a:r>
            <a:endParaRPr sz="25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</a:pPr>
            <a:r>
              <a:rPr dirty="0" sz="2500">
                <a:latin typeface="Calibri"/>
                <a:cs typeface="Calibri"/>
              </a:rPr>
              <a:t>1 x </a:t>
            </a:r>
            <a:r>
              <a:rPr dirty="0" sz="2500" spc="-5">
                <a:latin typeface="Calibri"/>
                <a:cs typeface="Calibri"/>
              </a:rPr>
              <a:t>20 </a:t>
            </a:r>
            <a:r>
              <a:rPr dirty="0" sz="2500">
                <a:latin typeface="Calibri"/>
                <a:cs typeface="Calibri"/>
              </a:rPr>
              <a:t>x</a:t>
            </a:r>
            <a:r>
              <a:rPr dirty="0" sz="2500" spc="-114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360232" y="2820107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0"/>
                </a:moveTo>
                <a:lnTo>
                  <a:pt x="490452" y="76200"/>
                </a:lnTo>
                <a:lnTo>
                  <a:pt x="547602" y="47625"/>
                </a:lnTo>
                <a:lnTo>
                  <a:pt x="503152" y="47625"/>
                </a:lnTo>
                <a:lnTo>
                  <a:pt x="503152" y="28575"/>
                </a:lnTo>
                <a:lnTo>
                  <a:pt x="547602" y="28575"/>
                </a:lnTo>
                <a:lnTo>
                  <a:pt x="490452" y="0"/>
                </a:lnTo>
                <a:close/>
              </a:path>
              <a:path w="567054" h="76200">
                <a:moveTo>
                  <a:pt x="49045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90452" y="47625"/>
                </a:lnTo>
                <a:lnTo>
                  <a:pt x="490452" y="28575"/>
                </a:lnTo>
                <a:close/>
              </a:path>
              <a:path w="567054" h="76200">
                <a:moveTo>
                  <a:pt x="547602" y="28575"/>
                </a:moveTo>
                <a:lnTo>
                  <a:pt x="503152" y="28575"/>
                </a:lnTo>
                <a:lnTo>
                  <a:pt x="503152" y="47625"/>
                </a:lnTo>
                <a:lnTo>
                  <a:pt x="547602" y="47625"/>
                </a:lnTo>
                <a:lnTo>
                  <a:pt x="566652" y="38100"/>
                </a:lnTo>
                <a:lnTo>
                  <a:pt x="54760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Justin</a:t>
            </a:r>
            <a:r>
              <a:rPr dirty="0" spc="-75"/>
              <a:t> </a:t>
            </a:r>
            <a:r>
              <a:rPr dirty="0" spc="-5"/>
              <a:t>Johnson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250751" y="6466294"/>
            <a:ext cx="1716405" cy="3359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CB05"/>
                </a:solidFill>
                <a:latin typeface="Calibri"/>
                <a:cs typeface="Calibri"/>
              </a:rPr>
              <a:t>Lecture 15 </a:t>
            </a:r>
            <a:r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dirty="0" sz="2000" spc="-8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dirty="0" sz="2000">
                <a:solidFill>
                  <a:srgbClr val="FFCB05"/>
                </a:solidFill>
                <a:latin typeface="Calibri"/>
                <a:cs typeface="Calibri"/>
              </a:rPr>
              <a:t>100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October 25,</a:t>
            </a:r>
            <a:r>
              <a:rPr dirty="0" spc="-70"/>
              <a:t> </a:t>
            </a:r>
            <a:r>
              <a:rPr dirty="0" spc="-5"/>
              <a:t>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2021-01-28T16:42:17Z</dcterms:created>
  <dcterms:modified xsi:type="dcterms:W3CDTF">2021-01-28T16:42:17Z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2020-10-26T00:00:00Z</vt:filetime>
  </property>
  <property fmtid="{D5CDD505-2E9C-101B-9397-08002B2CF9AE}" pid="3" name="LastSaved">
    <vt:filetime>2021-01-28T00:00:00Z</vt:filetime>
  </property>
</Properties>
</file>